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549" r:id="rId3"/>
    <p:sldId id="548" r:id="rId4"/>
    <p:sldId id="547" r:id="rId5"/>
    <p:sldId id="473" r:id="rId6"/>
    <p:sldId id="474" r:id="rId7"/>
    <p:sldId id="476" r:id="rId8"/>
    <p:sldId id="550" r:id="rId9"/>
    <p:sldId id="540" r:id="rId10"/>
    <p:sldId id="541" r:id="rId11"/>
    <p:sldId id="485" r:id="rId12"/>
    <p:sldId id="545" r:id="rId13"/>
    <p:sldId id="552" r:id="rId14"/>
    <p:sldId id="553" r:id="rId15"/>
    <p:sldId id="554" r:id="rId16"/>
    <p:sldId id="555" r:id="rId17"/>
    <p:sldId id="556" r:id="rId18"/>
    <p:sldId id="546" r:id="rId19"/>
    <p:sldId id="533" r:id="rId20"/>
    <p:sldId id="480" r:id="rId21"/>
    <p:sldId id="538" r:id="rId22"/>
    <p:sldId id="539" r:id="rId23"/>
    <p:sldId id="551" r:id="rId24"/>
    <p:sldId id="543" r:id="rId25"/>
    <p:sldId id="544" r:id="rId26"/>
    <p:sldId id="486" r:id="rId27"/>
    <p:sldId id="542" r:id="rId28"/>
    <p:sldId id="488" r:id="rId29"/>
    <p:sldId id="289" r:id="rId30"/>
    <p:sldId id="489" r:id="rId31"/>
    <p:sldId id="528" r:id="rId32"/>
    <p:sldId id="30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2E9"/>
    <a:srgbClr val="CFE2F3"/>
    <a:srgbClr val="B6D7A8"/>
    <a:srgbClr val="F4CCCC"/>
    <a:srgbClr val="FFFFFF"/>
    <a:srgbClr val="FFE5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447" autoAdjust="0"/>
  </p:normalViewPr>
  <p:slideViewPr>
    <p:cSldViewPr snapToGrid="0">
      <p:cViewPr varScale="1">
        <p:scale>
          <a:sx n="148" d="100"/>
          <a:sy n="148" d="100"/>
        </p:scale>
        <p:origin x="738"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AEB19-2846-1F49-99B8-F16EAD30AC04}" type="datetimeFigureOut">
              <a:rPr lang="en-US" smtClean="0"/>
              <a:t>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74798-2FE1-BF45-822C-340C9E996BB4}" type="slidenum">
              <a:rPr lang="en-US" smtClean="0"/>
              <a:t>‹#›</a:t>
            </a:fld>
            <a:endParaRPr lang="en-US"/>
          </a:p>
        </p:txBody>
      </p:sp>
    </p:spTree>
    <p:extLst>
      <p:ext uri="{BB962C8B-B14F-4D97-AF65-F5344CB8AC3E}">
        <p14:creationId xmlns:p14="http://schemas.microsoft.com/office/powerpoint/2010/main" val="387023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I am Haofan Lu from UCLA. Today, I am going to talk about our investigation on powering up IoT devices by future indoor wireless networks. This is a joint work with my colleagues: </a:t>
            </a:r>
            <a:r>
              <a:rPr lang="en-US" dirty="0" err="1"/>
              <a:t>Tianxiang</a:t>
            </a:r>
            <a:r>
              <a:rPr lang="en-US" dirty="0"/>
              <a:t>, Mohammad, </a:t>
            </a:r>
            <a:r>
              <a:rPr lang="en-US" dirty="0" err="1"/>
              <a:t>Kalaivani</a:t>
            </a:r>
            <a:r>
              <a:rPr lang="en-US" dirty="0"/>
              <a:t>, and Omid.</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how to create beams, the next problem is how to align the beam of the harvester with that of transmitter (or AP). Since FSA steers its beams by using different frequencies, this requires the AP to pick the right frequency and beam direction. For example, when the harvester is at this location, the AP should use frequency f3 in this direction. If the harvester moves to here, the AP should figure out to use frequency f1 in this direction. As you can imagine, realizing this function requires some sort of feedback mechanism to inform the AP about the current harvested power at the harvester. A naïve approach to achieve this is by using lower frequency radios, such as Bluetooth to establish a feedback link. The problem is, again, it causes additional power consumption.</a:t>
            </a:r>
          </a:p>
        </p:txBody>
      </p:sp>
      <p:sp>
        <p:nvSpPr>
          <p:cNvPr id="4" name="Slide Number Placeholder 3"/>
          <p:cNvSpPr>
            <a:spLocks noGrp="1"/>
          </p:cNvSpPr>
          <p:nvPr>
            <p:ph type="sldNum" sz="quarter" idx="5"/>
          </p:nvPr>
        </p:nvSpPr>
        <p:spPr/>
        <p:txBody>
          <a:bodyPr/>
          <a:lstStyle/>
          <a:p>
            <a:fld id="{54F74798-2FE1-BF45-822C-340C9E996BB4}" type="slidenum">
              <a:rPr lang="en-US" smtClean="0"/>
              <a:t>10</a:t>
            </a:fld>
            <a:endParaRPr lang="en-US"/>
          </a:p>
        </p:txBody>
      </p:sp>
    </p:spTree>
    <p:extLst>
      <p:ext uri="{BB962C8B-B14F-4D97-AF65-F5344CB8AC3E}">
        <p14:creationId xmlns:p14="http://schemas.microsoft.com/office/powerpoint/2010/main" val="330872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2cded2f8db_3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2cded2f8db_3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idea is to use backscatter technique to provide feedback to the AP. Specifically, instead of directly connecting the FSA to the rectifier circuit, we connect it to a SPDT switch, which switches between ground and rectifier circuit. We let the AP transmit a continuous sine wave. In the meanwhile, we flip the switch at a frequency fs to create a frequency-shift modulation to the backscattered signal. In other words, the reflected signal is the sine wave multiplied by a square wave of frequency fs. if we plot the </a:t>
            </a:r>
            <a:r>
              <a:rPr lang="en-US" dirty="0" err="1"/>
              <a:t>fft</a:t>
            </a:r>
            <a:r>
              <a:rPr lang="en-US" dirty="0"/>
              <a:t> spectrum of the received signal, it has the following spikes: A strong spike at f, which is the leakage from transmitter, then the 1</a:t>
            </a:r>
            <a:r>
              <a:rPr lang="en-US" baseline="30000" dirty="0"/>
              <a:t>st</a:t>
            </a:r>
            <a:r>
              <a:rPr lang="en-US" dirty="0"/>
              <a:t> order harmonics spikes at f-fs and </a:t>
            </a:r>
            <a:r>
              <a:rPr lang="en-US" dirty="0" err="1"/>
              <a:t>f+fs</a:t>
            </a:r>
            <a:r>
              <a:rPr lang="en-US" dirty="0"/>
              <a:t>. While there are other orders of harmonics, we omit them for simplicity . Our observation is that the strength of the 1</a:t>
            </a:r>
            <a:r>
              <a:rPr lang="en-US" baseline="30000" dirty="0"/>
              <a:t>st</a:t>
            </a:r>
            <a:r>
              <a:rPr lang="en-US" dirty="0"/>
              <a:t> order harmonics represents the strengths of the reflected signal and indicates the degree of alignment. We leverage this observation to provide the feedback to AP with minimum power consumption.</a:t>
            </a:r>
            <a:endParaRPr dirty="0"/>
          </a:p>
        </p:txBody>
      </p:sp>
    </p:spTree>
    <p:extLst>
      <p:ext uri="{BB962C8B-B14F-4D97-AF65-F5344CB8AC3E}">
        <p14:creationId xmlns:p14="http://schemas.microsoft.com/office/powerpoint/2010/main" val="3183570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a:extLst>
            <a:ext uri="{FF2B5EF4-FFF2-40B4-BE49-F238E27FC236}">
              <a16:creationId xmlns:a16="http://schemas.microsoft.com/office/drawing/2014/main" id="{5BF3E547-0624-9F92-FA3D-E65DC04A9245}"/>
            </a:ext>
          </a:extLst>
        </p:cNvPr>
        <p:cNvGrpSpPr/>
        <p:nvPr/>
      </p:nvGrpSpPr>
      <p:grpSpPr>
        <a:xfrm>
          <a:off x="0" y="0"/>
          <a:ext cx="0" cy="0"/>
          <a:chOff x="0" y="0"/>
          <a:chExt cx="0" cy="0"/>
        </a:xfrm>
      </p:grpSpPr>
      <p:sp>
        <p:nvSpPr>
          <p:cNvPr id="868" name="Google Shape;868;g12cded2f8db_3_146:notes">
            <a:extLst>
              <a:ext uri="{FF2B5EF4-FFF2-40B4-BE49-F238E27FC236}">
                <a16:creationId xmlns:a16="http://schemas.microsoft.com/office/drawing/2014/main" id="{BB29939A-B842-CBB8-4FAD-7BAE7B1D0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2cded2f8db_3_146:notes">
            <a:extLst>
              <a:ext uri="{FF2B5EF4-FFF2-40B4-BE49-F238E27FC236}">
                <a16:creationId xmlns:a16="http://schemas.microsoft.com/office/drawing/2014/main" id="{20353066-A56A-A703-B9D6-E2EBF25F19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this observation, we propose the following beam alignment protocol. For a particular signal frequency, AP scan its beam towards a discrete set of directions, and measure the signal strength of the 1</a:t>
            </a:r>
            <a:r>
              <a:rPr lang="en-US" baseline="30000" dirty="0"/>
              <a:t>st</a:t>
            </a:r>
            <a:r>
              <a:rPr lang="en-US" dirty="0"/>
              <a:t> harmonics, as we plot it here. We do this for all the frequencies, which results in a table as show in the left. We pick the combination of frequency and direction that results in the strongest reflected signal as the best alignment with the harvester. You may question that this exhaustive scanning of frequency and direction have a O(n^2) complexity. In fact, we can transmit all frequencies at the same time, and just iterate the beam directions, which will lead to a O(N) complexity.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4249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a:extLst>
            <a:ext uri="{FF2B5EF4-FFF2-40B4-BE49-F238E27FC236}">
              <a16:creationId xmlns:a16="http://schemas.microsoft.com/office/drawing/2014/main" id="{CF35D968-316D-83B6-E3CC-6012A8974D8F}"/>
            </a:ext>
          </a:extLst>
        </p:cNvPr>
        <p:cNvGrpSpPr/>
        <p:nvPr/>
      </p:nvGrpSpPr>
      <p:grpSpPr>
        <a:xfrm>
          <a:off x="0" y="0"/>
          <a:ext cx="0" cy="0"/>
          <a:chOff x="0" y="0"/>
          <a:chExt cx="0" cy="0"/>
        </a:xfrm>
      </p:grpSpPr>
      <p:sp>
        <p:nvSpPr>
          <p:cNvPr id="868" name="Google Shape;868;g12cded2f8db_3_146:notes">
            <a:extLst>
              <a:ext uri="{FF2B5EF4-FFF2-40B4-BE49-F238E27FC236}">
                <a16:creationId xmlns:a16="http://schemas.microsoft.com/office/drawing/2014/main" id="{A882E7C4-60DA-4685-7CDC-81F7DC22D1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2cded2f8db_3_146:notes">
            <a:extLst>
              <a:ext uri="{FF2B5EF4-FFF2-40B4-BE49-F238E27FC236}">
                <a16:creationId xmlns:a16="http://schemas.microsoft.com/office/drawing/2014/main" id="{9DBE9BC6-EC9D-F312-A93F-476218F7E2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this end, let me show you how we do beam alignment. For a particular signal frequency, AP scan its beam towards a discrete set of directions, and measure the signal strength of the 1</a:t>
            </a:r>
            <a:r>
              <a:rPr lang="en-US" baseline="30000" dirty="0"/>
              <a:t>st</a:t>
            </a:r>
            <a:r>
              <a:rPr lang="en-US" dirty="0"/>
              <a:t> harmonics, as we plot it here. We do this for all the frequencies, which results in a table as show in the left. We pick the combination of frequency and direction that results in the strongest reflected signal as the best alignment with the harvester. You may question that this exhaustive scanning of frequency and direction have a O(n^2) complexity. In fact, we can transmit all frequencies at the same time, and just iterate the beam directions, which will lead to a O(N) complexity.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4763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a:extLst>
            <a:ext uri="{FF2B5EF4-FFF2-40B4-BE49-F238E27FC236}">
              <a16:creationId xmlns:a16="http://schemas.microsoft.com/office/drawing/2014/main" id="{3A02DF78-C1F3-81C8-E806-EF5AAC62BB3C}"/>
            </a:ext>
          </a:extLst>
        </p:cNvPr>
        <p:cNvGrpSpPr/>
        <p:nvPr/>
      </p:nvGrpSpPr>
      <p:grpSpPr>
        <a:xfrm>
          <a:off x="0" y="0"/>
          <a:ext cx="0" cy="0"/>
          <a:chOff x="0" y="0"/>
          <a:chExt cx="0" cy="0"/>
        </a:xfrm>
      </p:grpSpPr>
      <p:sp>
        <p:nvSpPr>
          <p:cNvPr id="868" name="Google Shape;868;g12cded2f8db_3_146:notes">
            <a:extLst>
              <a:ext uri="{FF2B5EF4-FFF2-40B4-BE49-F238E27FC236}">
                <a16:creationId xmlns:a16="http://schemas.microsoft.com/office/drawing/2014/main" id="{60942E70-2D42-7F69-E901-AE09DC54C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2cded2f8db_3_146:notes">
            <a:extLst>
              <a:ext uri="{FF2B5EF4-FFF2-40B4-BE49-F238E27FC236}">
                <a16:creationId xmlns:a16="http://schemas.microsoft.com/office/drawing/2014/main" id="{87B0E5F4-7EA9-D282-BF07-A72ED39ED3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this end, let me show you how we do beam alignment. For a particular signal frequency, AP scan its beam towards a discrete set of directions, and measure the signal strength of the 1</a:t>
            </a:r>
            <a:r>
              <a:rPr lang="en-US" baseline="30000" dirty="0"/>
              <a:t>st</a:t>
            </a:r>
            <a:r>
              <a:rPr lang="en-US" dirty="0"/>
              <a:t> harmonics, as we plot it here. We do this for all the frequencies, which results in a table as show in the left. We pick the combination of frequency and direction that results in the strongest reflected signal as the best alignment with the harvester. You may question that this exhaustive scanning of frequency and direction have a O(n^2) complexity. In fact, we can transmit all frequencies at the same time, and just iterate the beam directions, which will lead to a O(N) complexity.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47849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a:extLst>
            <a:ext uri="{FF2B5EF4-FFF2-40B4-BE49-F238E27FC236}">
              <a16:creationId xmlns:a16="http://schemas.microsoft.com/office/drawing/2014/main" id="{42311BC0-D88D-3C89-8829-BC6A53C65B42}"/>
            </a:ext>
          </a:extLst>
        </p:cNvPr>
        <p:cNvGrpSpPr/>
        <p:nvPr/>
      </p:nvGrpSpPr>
      <p:grpSpPr>
        <a:xfrm>
          <a:off x="0" y="0"/>
          <a:ext cx="0" cy="0"/>
          <a:chOff x="0" y="0"/>
          <a:chExt cx="0" cy="0"/>
        </a:xfrm>
      </p:grpSpPr>
      <p:sp>
        <p:nvSpPr>
          <p:cNvPr id="868" name="Google Shape;868;g12cded2f8db_3_146:notes">
            <a:extLst>
              <a:ext uri="{FF2B5EF4-FFF2-40B4-BE49-F238E27FC236}">
                <a16:creationId xmlns:a16="http://schemas.microsoft.com/office/drawing/2014/main" id="{D578344D-55F4-48A8-BA59-845B273276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2cded2f8db_3_146:notes">
            <a:extLst>
              <a:ext uri="{FF2B5EF4-FFF2-40B4-BE49-F238E27FC236}">
                <a16:creationId xmlns:a16="http://schemas.microsoft.com/office/drawing/2014/main" id="{C29CC310-616A-F96C-910A-8858346741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this end, let me show you how we do beam alignment. For a particular signal frequency, AP scan its beam towards a discrete set of directions, and measure the signal strength of the 1</a:t>
            </a:r>
            <a:r>
              <a:rPr lang="en-US" baseline="30000" dirty="0"/>
              <a:t>st</a:t>
            </a:r>
            <a:r>
              <a:rPr lang="en-US" dirty="0"/>
              <a:t> harmonics, as we plot it here. We do this for all the frequencies, which results in a table as show in the left. We pick the combination of frequency and direction that results in the strongest reflected signal as the best alignment with the harvester. You may question that this exhaustive scanning of frequency and direction have a O(n^2) complexity. In fact, we can transmit all frequencies at the same time, and just iterate the beam directions, which will lead to a O(N) complexity.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5013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a:extLst>
            <a:ext uri="{FF2B5EF4-FFF2-40B4-BE49-F238E27FC236}">
              <a16:creationId xmlns:a16="http://schemas.microsoft.com/office/drawing/2014/main" id="{E5DC1BA3-7166-9C1F-2263-6F2C82178844}"/>
            </a:ext>
          </a:extLst>
        </p:cNvPr>
        <p:cNvGrpSpPr/>
        <p:nvPr/>
      </p:nvGrpSpPr>
      <p:grpSpPr>
        <a:xfrm>
          <a:off x="0" y="0"/>
          <a:ext cx="0" cy="0"/>
          <a:chOff x="0" y="0"/>
          <a:chExt cx="0" cy="0"/>
        </a:xfrm>
      </p:grpSpPr>
      <p:sp>
        <p:nvSpPr>
          <p:cNvPr id="868" name="Google Shape;868;g12cded2f8db_3_146:notes">
            <a:extLst>
              <a:ext uri="{FF2B5EF4-FFF2-40B4-BE49-F238E27FC236}">
                <a16:creationId xmlns:a16="http://schemas.microsoft.com/office/drawing/2014/main" id="{BC00294F-0008-5C3A-AE7C-977C6DD0F7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2cded2f8db_3_146:notes">
            <a:extLst>
              <a:ext uri="{FF2B5EF4-FFF2-40B4-BE49-F238E27FC236}">
                <a16:creationId xmlns:a16="http://schemas.microsoft.com/office/drawing/2014/main" id="{37BBAFB0-F942-9299-DD91-7E24FF27CC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this end, let me show you how we do beam alignment. For a particular signal frequency, AP scan its beam towards a discrete set of directions, and measure the signal strength of the 1</a:t>
            </a:r>
            <a:r>
              <a:rPr lang="en-US" baseline="30000" dirty="0"/>
              <a:t>st</a:t>
            </a:r>
            <a:r>
              <a:rPr lang="en-US" dirty="0"/>
              <a:t> harmonics, as we plot it here. We do this for all the frequencies, which results in a table as show in the left. We pick the combination of frequency and direction that results in the strongest reflected signal as the best alignment with the harvester. You may question that this exhaustive scanning of frequency and direction have a O(n^2) complexity. In fact, we can transmit all frequencies at the same time, and just iterate the beam directions, which will lead to a O(N) complexity.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31253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a:extLst>
            <a:ext uri="{FF2B5EF4-FFF2-40B4-BE49-F238E27FC236}">
              <a16:creationId xmlns:a16="http://schemas.microsoft.com/office/drawing/2014/main" id="{7152BD84-F6FC-C7B5-1182-E33765D39041}"/>
            </a:ext>
          </a:extLst>
        </p:cNvPr>
        <p:cNvGrpSpPr/>
        <p:nvPr/>
      </p:nvGrpSpPr>
      <p:grpSpPr>
        <a:xfrm>
          <a:off x="0" y="0"/>
          <a:ext cx="0" cy="0"/>
          <a:chOff x="0" y="0"/>
          <a:chExt cx="0" cy="0"/>
        </a:xfrm>
      </p:grpSpPr>
      <p:sp>
        <p:nvSpPr>
          <p:cNvPr id="868" name="Google Shape;868;g12cded2f8db_3_146:notes">
            <a:extLst>
              <a:ext uri="{FF2B5EF4-FFF2-40B4-BE49-F238E27FC236}">
                <a16:creationId xmlns:a16="http://schemas.microsoft.com/office/drawing/2014/main" id="{56E0FF21-E9F2-8DD3-85E2-925AD476EE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2cded2f8db_3_146:notes">
            <a:extLst>
              <a:ext uri="{FF2B5EF4-FFF2-40B4-BE49-F238E27FC236}">
                <a16:creationId xmlns:a16="http://schemas.microsoft.com/office/drawing/2014/main" id="{60C12981-15BD-1277-CA1B-43A5AF059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this end, let me show you how we do beam alignment. For a particular signal frequency, AP scan its beam towards a discrete set of directions, and measure the signal strength of the 1</a:t>
            </a:r>
            <a:r>
              <a:rPr lang="en-US" baseline="30000" dirty="0"/>
              <a:t>st</a:t>
            </a:r>
            <a:r>
              <a:rPr lang="en-US" dirty="0"/>
              <a:t> harmonics, as we plot it here. We do this for all the frequencies, which results in a table as show in the left. We pick the combination of frequency and direction that results in the strongest reflected signal as the best alignment with the harvester. You may question that this exhaustive scanning of frequency and direction have a O(n^2) complexity. In fact, we can transmit all frequencies at the same time, and just iterate the beam directions, which will lead to a linear complexity.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9315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present some of our evaluation results. First, we show our FSA design. It’s of size 110 by 7 by 0.5 mm. We plot the antenna gain versus beam angle for our design, as you can see, for the signal of different frequencies, the beam points towards different directions. Over all, our FSA design have more than 10 </a:t>
            </a:r>
            <a:r>
              <a:rPr lang="en-US" dirty="0" err="1"/>
              <a:t>dBi</a:t>
            </a:r>
            <a:r>
              <a:rPr lang="en-US" dirty="0"/>
              <a:t> gain and scan a wide angle in the 3GHz bandwidth. </a:t>
            </a:r>
          </a:p>
          <a:p>
            <a:r>
              <a:rPr lang="en-US" dirty="0"/>
              <a:t>---</a:t>
            </a:r>
          </a:p>
          <a:p>
            <a:r>
              <a:rPr lang="en-US" dirty="0"/>
              <a:t>Put a pic of real </a:t>
            </a:r>
            <a:r>
              <a:rPr lang="en-US" dirty="0" err="1"/>
              <a:t>fsa</a:t>
            </a:r>
            <a:endParaRPr lang="en-US" dirty="0"/>
          </a:p>
        </p:txBody>
      </p:sp>
      <p:sp>
        <p:nvSpPr>
          <p:cNvPr id="4" name="Slide Number Placeholder 3"/>
          <p:cNvSpPr>
            <a:spLocks noGrp="1"/>
          </p:cNvSpPr>
          <p:nvPr>
            <p:ph type="sldNum" sz="quarter" idx="5"/>
          </p:nvPr>
        </p:nvSpPr>
        <p:spPr/>
        <p:txBody>
          <a:bodyPr/>
          <a:lstStyle/>
          <a:p>
            <a:fld id="{54F74798-2FE1-BF45-822C-340C9E996BB4}" type="slidenum">
              <a:rPr lang="en-US" smtClean="0"/>
              <a:t>18</a:t>
            </a:fld>
            <a:endParaRPr lang="en-US"/>
          </a:p>
        </p:txBody>
      </p:sp>
    </p:spTree>
    <p:extLst>
      <p:ext uri="{BB962C8B-B14F-4D97-AF65-F5344CB8AC3E}">
        <p14:creationId xmlns:p14="http://schemas.microsoft.com/office/powerpoint/2010/main" val="2671981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C8AF0-71AF-7CED-80B3-1281B25981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EAEB5B-52F2-0059-3B53-13FD37F76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353FA-DF28-569C-C3EB-5AC700D1EB14}"/>
              </a:ext>
            </a:extLst>
          </p:cNvPr>
          <p:cNvSpPr>
            <a:spLocks noGrp="1"/>
          </p:cNvSpPr>
          <p:nvPr>
            <p:ph type="body" idx="1"/>
          </p:nvPr>
        </p:nvSpPr>
        <p:spPr/>
        <p:txBody>
          <a:bodyPr/>
          <a:lstStyle/>
          <a:p>
            <a:r>
              <a:rPr lang="en-US" dirty="0"/>
              <a:t>Finally, we show the harvested power when the harvester is at various distances from the AP. We plot the harvested power versus distance and present the IoT power consumption as a reference. As you can see, it is able to power up an IoT sensor at more than 12 meters away. </a:t>
            </a:r>
            <a:r>
              <a:rPr lang="en-US" b="0" i="0" dirty="0">
                <a:solidFill>
                  <a:srgbClr val="D1D2D3"/>
                </a:solidFill>
                <a:effectLst/>
                <a:latin typeface="Slack-Lato"/>
              </a:rPr>
              <a:t>which aligns with the result of our link budget analysis.</a:t>
            </a:r>
          </a:p>
          <a:p>
            <a:r>
              <a:rPr lang="en-US" b="0" i="0" dirty="0">
                <a:solidFill>
                  <a:srgbClr val="D1D2D3"/>
                </a:solidFill>
                <a:effectLst/>
                <a:latin typeface="Slack-Lato"/>
              </a:rPr>
              <a:t>----</a:t>
            </a:r>
          </a:p>
          <a:p>
            <a:r>
              <a:rPr lang="en-US" b="0" i="0" dirty="0">
                <a:solidFill>
                  <a:srgbClr val="D1D2D3"/>
                </a:solidFill>
                <a:effectLst/>
                <a:latin typeface="Slack-Lato"/>
              </a:rPr>
              <a:t>Say measurements</a:t>
            </a:r>
            <a:endParaRPr lang="en-US" dirty="0"/>
          </a:p>
        </p:txBody>
      </p:sp>
      <p:sp>
        <p:nvSpPr>
          <p:cNvPr id="4" name="Slide Number Placeholder 3">
            <a:extLst>
              <a:ext uri="{FF2B5EF4-FFF2-40B4-BE49-F238E27FC236}">
                <a16:creationId xmlns:a16="http://schemas.microsoft.com/office/drawing/2014/main" id="{3751F940-4C64-4592-58F2-D7566867594E}"/>
              </a:ext>
            </a:extLst>
          </p:cNvPr>
          <p:cNvSpPr>
            <a:spLocks noGrp="1"/>
          </p:cNvSpPr>
          <p:nvPr>
            <p:ph type="sldNum" sz="quarter" idx="5"/>
          </p:nvPr>
        </p:nvSpPr>
        <p:spPr/>
        <p:txBody>
          <a:bodyPr/>
          <a:lstStyle/>
          <a:p>
            <a:fld id="{47C8C28E-23A4-AB42-9EF5-9146E1EC250D}" type="slidenum">
              <a:rPr lang="en-US" smtClean="0"/>
              <a:t>19</a:t>
            </a:fld>
            <a:endParaRPr lang="en-US"/>
          </a:p>
        </p:txBody>
      </p:sp>
    </p:spTree>
    <p:extLst>
      <p:ext uri="{BB962C8B-B14F-4D97-AF65-F5344CB8AC3E}">
        <p14:creationId xmlns:p14="http://schemas.microsoft.com/office/powerpoint/2010/main" val="3227486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near future, each household is projected to have more than 20 IoT devices, such as smart speakers, temperature sensors and home security cameras. Most of them may rely on battery as the power source. Which means you will need to replace or recharge their battery every couple of weeks. This is a big headache for maintenance. </a:t>
            </a:r>
          </a:p>
        </p:txBody>
      </p:sp>
      <p:sp>
        <p:nvSpPr>
          <p:cNvPr id="4" name="Slide Number Placeholder 3"/>
          <p:cNvSpPr>
            <a:spLocks noGrp="1"/>
          </p:cNvSpPr>
          <p:nvPr>
            <p:ph type="sldNum" sz="quarter" idx="5"/>
          </p:nvPr>
        </p:nvSpPr>
        <p:spPr/>
        <p:txBody>
          <a:bodyPr/>
          <a:lstStyle/>
          <a:p>
            <a:fld id="{54F74798-2FE1-BF45-822C-340C9E996BB4}" type="slidenum">
              <a:rPr lang="en-US" smtClean="0"/>
              <a:t>2</a:t>
            </a:fld>
            <a:endParaRPr lang="en-US"/>
          </a:p>
        </p:txBody>
      </p:sp>
    </p:spTree>
    <p:extLst>
      <p:ext uri="{BB962C8B-B14F-4D97-AF65-F5344CB8AC3E}">
        <p14:creationId xmlns:p14="http://schemas.microsoft.com/office/powerpoint/2010/main" val="195375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in this work, we conducted a comprehensive investigation of the </a:t>
            </a:r>
            <a:r>
              <a:rPr lang="en-US" dirty="0" err="1"/>
              <a:t>feasiability</a:t>
            </a:r>
            <a:r>
              <a:rPr lang="en-US" dirty="0"/>
              <a:t> of using different frequency bands for wireless power transfer, and show that </a:t>
            </a:r>
            <a:r>
              <a:rPr lang="en-US" dirty="0" err="1"/>
              <a:t>mmWave</a:t>
            </a:r>
            <a:r>
              <a:rPr lang="en-US" dirty="0"/>
              <a:t> is the best candidate. Then we proposed a </a:t>
            </a:r>
            <a:r>
              <a:rPr lang="en-US" dirty="0" err="1"/>
              <a:t>mmWave</a:t>
            </a:r>
            <a:r>
              <a:rPr lang="en-US" dirty="0"/>
              <a:t> energy harvesting system with a novel beam-alignment protocol based on passive beamforming and backscatter technique. </a:t>
            </a:r>
            <a:r>
              <a:rPr lang="en-US" b="0" i="0" dirty="0">
                <a:solidFill>
                  <a:srgbClr val="D1D2D3"/>
                </a:solidFill>
                <a:effectLst/>
                <a:latin typeface="Slack-Lato"/>
              </a:rPr>
              <a:t>We believe this paper provides a foundation for future works in building low-power </a:t>
            </a:r>
            <a:r>
              <a:rPr lang="en-US" b="0" i="0" dirty="0" err="1">
                <a:solidFill>
                  <a:srgbClr val="D1D2D3"/>
                </a:solidFill>
                <a:effectLst/>
                <a:latin typeface="Slack-Lato"/>
              </a:rPr>
              <a:t>mmWave</a:t>
            </a:r>
            <a:r>
              <a:rPr lang="en-US" b="0" i="0" dirty="0">
                <a:solidFill>
                  <a:srgbClr val="D1D2D3"/>
                </a:solidFill>
                <a:effectLst/>
                <a:latin typeface="Slack-Lato"/>
              </a:rPr>
              <a:t> wireless power transfer systems for indoor IoT Devices.</a:t>
            </a:r>
            <a:endParaRPr lang="en-US" dirty="0"/>
          </a:p>
          <a:p>
            <a:endParaRPr lang="en-US" dirty="0"/>
          </a:p>
        </p:txBody>
      </p:sp>
      <p:sp>
        <p:nvSpPr>
          <p:cNvPr id="4" name="Slide Number Placeholder 3"/>
          <p:cNvSpPr>
            <a:spLocks noGrp="1"/>
          </p:cNvSpPr>
          <p:nvPr>
            <p:ph type="sldNum" sz="quarter" idx="5"/>
          </p:nvPr>
        </p:nvSpPr>
        <p:spPr/>
        <p:txBody>
          <a:bodyPr/>
          <a:lstStyle/>
          <a:p>
            <a:fld id="{54F74798-2FE1-BF45-822C-340C9E996BB4}" type="slidenum">
              <a:rPr lang="en-US" smtClean="0"/>
              <a:t>20</a:t>
            </a:fld>
            <a:endParaRPr lang="en-US"/>
          </a:p>
        </p:txBody>
      </p:sp>
    </p:spTree>
    <p:extLst>
      <p:ext uri="{BB962C8B-B14F-4D97-AF65-F5344CB8AC3E}">
        <p14:creationId xmlns:p14="http://schemas.microsoft.com/office/powerpoint/2010/main" val="299614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first answer the question: </a:t>
            </a:r>
            <a:r>
              <a:rPr lang="en-US" sz="1200" dirty="0"/>
              <a:t>Which spectrum band serves better for wireless power transfer? Spoiler alert, it’s </a:t>
            </a:r>
            <a:r>
              <a:rPr lang="en-US" sz="1200" dirty="0" err="1"/>
              <a:t>mmWave</a:t>
            </a:r>
            <a:r>
              <a:rPr lang="en-US" sz="1200" dirty="0"/>
              <a:t>. And we propose a novel approach for IoT devices to harvest energy from indoor </a:t>
            </a:r>
            <a:r>
              <a:rPr lang="en-US" sz="1200" dirty="0" err="1"/>
              <a:t>mmWave</a:t>
            </a:r>
            <a:r>
              <a:rPr lang="en-US" sz="1200" dirty="0"/>
              <a:t> access points.</a:t>
            </a:r>
            <a:endParaRPr lang="en-US" dirty="0"/>
          </a:p>
        </p:txBody>
      </p:sp>
      <p:sp>
        <p:nvSpPr>
          <p:cNvPr id="4" name="Slide Number Placeholder 3"/>
          <p:cNvSpPr>
            <a:spLocks noGrp="1"/>
          </p:cNvSpPr>
          <p:nvPr>
            <p:ph type="sldNum" sz="quarter" idx="5"/>
          </p:nvPr>
        </p:nvSpPr>
        <p:spPr/>
        <p:txBody>
          <a:bodyPr/>
          <a:lstStyle/>
          <a:p>
            <a:fld id="{54F74798-2FE1-BF45-822C-340C9E996BB4}" type="slidenum">
              <a:rPr lang="en-US" smtClean="0"/>
              <a:t>21</a:t>
            </a:fld>
            <a:endParaRPr lang="en-US"/>
          </a:p>
        </p:txBody>
      </p:sp>
    </p:spTree>
    <p:extLst>
      <p:ext uri="{BB962C8B-B14F-4D97-AF65-F5344CB8AC3E}">
        <p14:creationId xmlns:p14="http://schemas.microsoft.com/office/powerpoint/2010/main" val="2581376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answer the question: how to harvest energy from indoor </a:t>
            </a:r>
            <a:r>
              <a:rPr lang="en-US" dirty="0" err="1"/>
              <a:t>mmWave</a:t>
            </a:r>
            <a:r>
              <a:rPr lang="en-US" dirty="0"/>
              <a:t> access points.</a:t>
            </a:r>
          </a:p>
        </p:txBody>
      </p:sp>
      <p:sp>
        <p:nvSpPr>
          <p:cNvPr id="4" name="Slide Number Placeholder 3"/>
          <p:cNvSpPr>
            <a:spLocks noGrp="1"/>
          </p:cNvSpPr>
          <p:nvPr>
            <p:ph type="sldNum" sz="quarter" idx="5"/>
          </p:nvPr>
        </p:nvSpPr>
        <p:spPr/>
        <p:txBody>
          <a:bodyPr/>
          <a:lstStyle/>
          <a:p>
            <a:fld id="{54F74798-2FE1-BF45-822C-340C9E996BB4}" type="slidenum">
              <a:rPr lang="en-US" smtClean="0"/>
              <a:t>22</a:t>
            </a:fld>
            <a:endParaRPr lang="en-US"/>
          </a:p>
        </p:txBody>
      </p:sp>
    </p:spTree>
    <p:extLst>
      <p:ext uri="{BB962C8B-B14F-4D97-AF65-F5344CB8AC3E}">
        <p14:creationId xmlns:p14="http://schemas.microsoft.com/office/powerpoint/2010/main" val="828825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a:extLst>
            <a:ext uri="{FF2B5EF4-FFF2-40B4-BE49-F238E27FC236}">
              <a16:creationId xmlns:a16="http://schemas.microsoft.com/office/drawing/2014/main" id="{6CF66FFA-77A4-4626-536B-F66DF1F01A56}"/>
            </a:ext>
          </a:extLst>
        </p:cNvPr>
        <p:cNvGrpSpPr/>
        <p:nvPr/>
      </p:nvGrpSpPr>
      <p:grpSpPr>
        <a:xfrm>
          <a:off x="0" y="0"/>
          <a:ext cx="0" cy="0"/>
          <a:chOff x="0" y="0"/>
          <a:chExt cx="0" cy="0"/>
        </a:xfrm>
      </p:grpSpPr>
      <p:sp>
        <p:nvSpPr>
          <p:cNvPr id="868" name="Google Shape;868;g12cded2f8db_3_146:notes">
            <a:extLst>
              <a:ext uri="{FF2B5EF4-FFF2-40B4-BE49-F238E27FC236}">
                <a16:creationId xmlns:a16="http://schemas.microsoft.com/office/drawing/2014/main" id="{3E1A3BCD-96E2-36F6-9EA4-50195FE886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2cded2f8db_3_146:notes">
            <a:extLst>
              <a:ext uri="{FF2B5EF4-FFF2-40B4-BE49-F238E27FC236}">
                <a16:creationId xmlns:a16="http://schemas.microsoft.com/office/drawing/2014/main" id="{415A5506-83DA-19FE-68B2-9FAC30B2AF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this end, let me show you how we do beam alignment. For a particular signal frequency, AP scan its beam towards a discrete set of directions, and measure the signal strength of the 1</a:t>
            </a:r>
            <a:r>
              <a:rPr lang="en-US" baseline="30000" dirty="0"/>
              <a:t>st</a:t>
            </a:r>
            <a:r>
              <a:rPr lang="en-US" dirty="0"/>
              <a:t> harmonics, as we plot it here. We do this for all the frequencies, which results in a table as show in the left. We pick the combination of frequency and direction that results in the strongest reflected signal as the best alignment with the harvester. You may question that this exhaustive scanning of frequency and direction have a O(n^2) complexity. In fact, we can transmit all frequencies at the same time, and just iterate the beam directions, which will lead to a O(N) complexity.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1411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E0BE0-F9D5-63AF-3866-8B7AADDA65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5F922-3E20-C011-A339-8823DFE600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84D6E3-1ED0-0863-BB15-DFF8FC0CD5FC}"/>
              </a:ext>
            </a:extLst>
          </p:cNvPr>
          <p:cNvSpPr>
            <a:spLocks noGrp="1"/>
          </p:cNvSpPr>
          <p:nvPr>
            <p:ph type="body" idx="1"/>
          </p:nvPr>
        </p:nvSpPr>
        <p:spPr/>
        <p:txBody>
          <a:bodyPr/>
          <a:lstStyle/>
          <a:p>
            <a:r>
              <a:rPr lang="en-US" dirty="0"/>
              <a:t>The first challenge we need to solve is how to perform beamforming. Since millimeter wave have very high path loss, we need to design the antenna in a way such that energy are focused on a particular direction, which is called beamforming. The conventional approach is to use phased array, which is an active beamforming scheme, which consumes additional energy when adjusting the phase shifters to steer the beam; therefore, is not suitable for IoT devices. Instead, we propose to use a passive beamforming scheme named frequency scanning antenna (</a:t>
            </a:r>
            <a:r>
              <a:rPr lang="en-US" dirty="0" err="1"/>
              <a:t>fsa</a:t>
            </a:r>
            <a:r>
              <a:rPr lang="en-US" dirty="0"/>
              <a:t>). FSA creates beams for different frequencies towards different directions, as shown in this figure. We connect the FSA with rectifier circuit to harvest energy. The advantage is to guarantee  a wide coverage angle while consuming zero additional power. </a:t>
            </a:r>
          </a:p>
        </p:txBody>
      </p:sp>
      <p:sp>
        <p:nvSpPr>
          <p:cNvPr id="4" name="Slide Number Placeholder 3">
            <a:extLst>
              <a:ext uri="{FF2B5EF4-FFF2-40B4-BE49-F238E27FC236}">
                <a16:creationId xmlns:a16="http://schemas.microsoft.com/office/drawing/2014/main" id="{D7785CB0-B4D7-CA1C-CA6C-7C3896748DE2}"/>
              </a:ext>
            </a:extLst>
          </p:cNvPr>
          <p:cNvSpPr>
            <a:spLocks noGrp="1"/>
          </p:cNvSpPr>
          <p:nvPr>
            <p:ph type="sldNum" sz="quarter" idx="5"/>
          </p:nvPr>
        </p:nvSpPr>
        <p:spPr/>
        <p:txBody>
          <a:bodyPr/>
          <a:lstStyle/>
          <a:p>
            <a:fld id="{47C8C28E-23A4-AB42-9EF5-9146E1EC250D}" type="slidenum">
              <a:rPr lang="en-US" smtClean="0"/>
              <a:t>24</a:t>
            </a:fld>
            <a:endParaRPr lang="en-US"/>
          </a:p>
        </p:txBody>
      </p:sp>
    </p:spTree>
    <p:extLst>
      <p:ext uri="{BB962C8B-B14F-4D97-AF65-F5344CB8AC3E}">
        <p14:creationId xmlns:p14="http://schemas.microsoft.com/office/powerpoint/2010/main" val="4003268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a:extLst>
            <a:ext uri="{FF2B5EF4-FFF2-40B4-BE49-F238E27FC236}">
              <a16:creationId xmlns:a16="http://schemas.microsoft.com/office/drawing/2014/main" id="{9091FD58-4293-3E3A-697D-3ABF450759BD}"/>
            </a:ext>
          </a:extLst>
        </p:cNvPr>
        <p:cNvGrpSpPr/>
        <p:nvPr/>
      </p:nvGrpSpPr>
      <p:grpSpPr>
        <a:xfrm>
          <a:off x="0" y="0"/>
          <a:ext cx="0" cy="0"/>
          <a:chOff x="0" y="0"/>
          <a:chExt cx="0" cy="0"/>
        </a:xfrm>
      </p:grpSpPr>
      <p:sp>
        <p:nvSpPr>
          <p:cNvPr id="868" name="Google Shape;868;g12cded2f8db_3_146:notes">
            <a:extLst>
              <a:ext uri="{FF2B5EF4-FFF2-40B4-BE49-F238E27FC236}">
                <a16:creationId xmlns:a16="http://schemas.microsoft.com/office/drawing/2014/main" id="{BF76AC24-651B-5FFD-45F9-689FDD03FE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2cded2f8db_3_146:notes">
            <a:extLst>
              <a:ext uri="{FF2B5EF4-FFF2-40B4-BE49-F238E27FC236}">
                <a16:creationId xmlns:a16="http://schemas.microsoft.com/office/drawing/2014/main" id="{2A04E613-AF90-E42A-36CB-EC35CF1373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idea is to use backscatter technique to provide feedback to the AP. Specifically, instead of directly connecting the FSA to the rectifier circuit, we connect it to a SPDT switch, which switches between ground and rectifier circuit. In the beam alignment mode, the AP transmits a continuous sine wave, and scan its beam direction. In the meanwhile, we flip the switch at a frequency fs to causes a frequency-shift modulation to the backscattered signal. The AP can measure the signal strength of the backscattered, modulated signal to estimate the degree of alignment.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those who are not familiar with backscatter: in a backscatter system, the node communicates with AP by simply reflect or absorb the signal transmitted by the AP, which leads to variation in signal amplitude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Explain backscatter (confirm) </a:t>
            </a:r>
          </a:p>
          <a:p>
            <a:pPr marL="0" lvl="0" indent="0" algn="l" rtl="0">
              <a:spcBef>
                <a:spcPts val="0"/>
              </a:spcBef>
              <a:spcAft>
                <a:spcPts val="0"/>
              </a:spcAft>
              <a:buNone/>
            </a:pPr>
            <a:r>
              <a:rPr lang="en-US" dirty="0"/>
              <a:t>Simultaneously transmit all </a:t>
            </a:r>
            <a:r>
              <a:rPr lang="en-US" dirty="0" err="1"/>
              <a:t>freq</a:t>
            </a:r>
            <a:r>
              <a:rPr lang="en-US" dirty="0"/>
              <a:t>, and steer beams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94927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evaluation setup. For the AP, we use a signal generator for transmitting the signal and a spectrum analyzer for receiving the backscattered signal. Both are connected to a horn antenna to achieve beamforming. The FSA is connected to a backscatter circuit with signal modulator.</a:t>
            </a:r>
          </a:p>
        </p:txBody>
      </p:sp>
      <p:sp>
        <p:nvSpPr>
          <p:cNvPr id="4" name="Slide Number Placeholder 3"/>
          <p:cNvSpPr>
            <a:spLocks noGrp="1"/>
          </p:cNvSpPr>
          <p:nvPr>
            <p:ph type="sldNum" sz="quarter" idx="5"/>
          </p:nvPr>
        </p:nvSpPr>
        <p:spPr/>
        <p:txBody>
          <a:bodyPr/>
          <a:lstStyle/>
          <a:p>
            <a:fld id="{54F74798-2FE1-BF45-822C-340C9E996BB4}" type="slidenum">
              <a:rPr lang="en-US" smtClean="0"/>
              <a:t>26</a:t>
            </a:fld>
            <a:endParaRPr lang="en-US"/>
          </a:p>
        </p:txBody>
      </p:sp>
    </p:spTree>
    <p:extLst>
      <p:ext uri="{BB962C8B-B14F-4D97-AF65-F5344CB8AC3E}">
        <p14:creationId xmlns:p14="http://schemas.microsoft.com/office/powerpoint/2010/main" val="3865888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139B2-BD91-0D79-264B-BD329FEDF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4FA97-4ED9-C3CC-D1C4-D331CF0A7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F9D80-A5A5-4D1E-B8F6-B7FC68333E94}"/>
              </a:ext>
            </a:extLst>
          </p:cNvPr>
          <p:cNvSpPr>
            <a:spLocks noGrp="1"/>
          </p:cNvSpPr>
          <p:nvPr>
            <p:ph type="body" idx="1"/>
          </p:nvPr>
        </p:nvSpPr>
        <p:spPr/>
        <p:txBody>
          <a:bodyPr/>
          <a:lstStyle/>
          <a:p>
            <a:r>
              <a:rPr lang="en-US" dirty="0"/>
              <a:t>This is our measurement result for the harvested power versus distance of our system. As you can see, it is able to power up an IoT sensor at more than 12 meters away. In summary, the third project provides a comprehensive study on the end-to-end performance of different frequencies channels for </a:t>
            </a:r>
            <a:r>
              <a:rPr lang="en-US" dirty="0" err="1"/>
              <a:t>wirelss</a:t>
            </a:r>
            <a:r>
              <a:rPr lang="en-US" dirty="0"/>
              <a:t> power harvesting, as well as proposing a system and protocol for </a:t>
            </a:r>
            <a:r>
              <a:rPr lang="en-US" dirty="0" err="1"/>
              <a:t>mmWave</a:t>
            </a:r>
            <a:r>
              <a:rPr lang="en-US" dirty="0"/>
              <a:t> power transfer.</a:t>
            </a:r>
          </a:p>
        </p:txBody>
      </p:sp>
      <p:sp>
        <p:nvSpPr>
          <p:cNvPr id="4" name="Slide Number Placeholder 3">
            <a:extLst>
              <a:ext uri="{FF2B5EF4-FFF2-40B4-BE49-F238E27FC236}">
                <a16:creationId xmlns:a16="http://schemas.microsoft.com/office/drawing/2014/main" id="{4CF1DA35-254C-5A14-956A-2C096D4845E6}"/>
              </a:ext>
            </a:extLst>
          </p:cNvPr>
          <p:cNvSpPr>
            <a:spLocks noGrp="1"/>
          </p:cNvSpPr>
          <p:nvPr>
            <p:ph type="sldNum" sz="quarter" idx="5"/>
          </p:nvPr>
        </p:nvSpPr>
        <p:spPr/>
        <p:txBody>
          <a:bodyPr/>
          <a:lstStyle/>
          <a:p>
            <a:fld id="{47C8C28E-23A4-AB42-9EF5-9146E1EC250D}" type="slidenum">
              <a:rPr lang="en-US" smtClean="0"/>
              <a:t>27</a:t>
            </a:fld>
            <a:endParaRPr lang="en-US"/>
          </a:p>
        </p:txBody>
      </p:sp>
    </p:spTree>
    <p:extLst>
      <p:ext uri="{BB962C8B-B14F-4D97-AF65-F5344CB8AC3E}">
        <p14:creationId xmlns:p14="http://schemas.microsoft.com/office/powerpoint/2010/main" val="3236546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RSSI profile we captured. As you can see, the AP's beam achieves the best signal strength when it is angled between 35-40 degrees around frequency 28GHz.</a:t>
            </a:r>
          </a:p>
          <a:p>
            <a:endParaRPr lang="en-US" dirty="0"/>
          </a:p>
          <a:p>
            <a:r>
              <a:rPr lang="en-US" dirty="0"/>
              <a:t>The power harvester was indeed placed at around 37 degrees.</a:t>
            </a:r>
          </a:p>
        </p:txBody>
      </p:sp>
      <p:sp>
        <p:nvSpPr>
          <p:cNvPr id="4" name="Slide Number Placeholder 3"/>
          <p:cNvSpPr>
            <a:spLocks noGrp="1"/>
          </p:cNvSpPr>
          <p:nvPr>
            <p:ph type="sldNum" sz="quarter" idx="5"/>
          </p:nvPr>
        </p:nvSpPr>
        <p:spPr/>
        <p:txBody>
          <a:bodyPr/>
          <a:lstStyle/>
          <a:p>
            <a:fld id="{47C8C28E-23A4-AB42-9EF5-9146E1EC250D}" type="slidenum">
              <a:rPr lang="en-US" smtClean="0"/>
              <a:t>28</a:t>
            </a:fld>
            <a:endParaRPr lang="en-US"/>
          </a:p>
        </p:txBody>
      </p:sp>
    </p:spTree>
    <p:extLst>
      <p:ext uri="{BB962C8B-B14F-4D97-AF65-F5344CB8AC3E}">
        <p14:creationId xmlns:p14="http://schemas.microsoft.com/office/powerpoint/2010/main" val="2394089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2cded2f8db_3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2cded2f8db_3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mmWave</a:t>
            </a:r>
            <a:r>
              <a:rPr lang="en-US" dirty="0"/>
              <a:t> power transfer requires beam alignment.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to achieve low power beam alignment, while guaranteeing a wide angle of coverage?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do? The wireless access points in your home are underutilized while you are away for work or sleeping during the night. So, why not use them to transfer power to IoT devices in these time?</a:t>
            </a:r>
          </a:p>
          <a:p>
            <a:endParaRPr lang="en-US" dirty="0"/>
          </a:p>
        </p:txBody>
      </p:sp>
      <p:sp>
        <p:nvSpPr>
          <p:cNvPr id="4" name="Slide Number Placeholder 3"/>
          <p:cNvSpPr>
            <a:spLocks noGrp="1"/>
          </p:cNvSpPr>
          <p:nvPr>
            <p:ph type="sldNum" sz="quarter" idx="5"/>
          </p:nvPr>
        </p:nvSpPr>
        <p:spPr/>
        <p:txBody>
          <a:bodyPr/>
          <a:lstStyle/>
          <a:p>
            <a:fld id="{54F74798-2FE1-BF45-822C-340C9E996BB4}" type="slidenum">
              <a:rPr lang="en-US" smtClean="0"/>
              <a:t>3</a:t>
            </a:fld>
            <a:endParaRPr lang="en-US"/>
          </a:p>
        </p:txBody>
      </p:sp>
    </p:spTree>
    <p:extLst>
      <p:ext uri="{BB962C8B-B14F-4D97-AF65-F5344CB8AC3E}">
        <p14:creationId xmlns:p14="http://schemas.microsoft.com/office/powerpoint/2010/main" val="749026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We will use the example of a typical </a:t>
            </a:r>
            <a:r>
              <a:rPr lang="en-US" b="0" i="0" dirty="0" err="1">
                <a:effectLst/>
                <a:latin typeface="Arial" panose="020B0604020202020204" pitchFamily="34" charset="0"/>
              </a:rPr>
              <a:t>mmWave</a:t>
            </a:r>
            <a:r>
              <a:rPr lang="en-US" b="0" i="0" dirty="0">
                <a:effectLst/>
                <a:latin typeface="Arial" panose="020B0604020202020204" pitchFamily="34" charset="0"/>
              </a:rPr>
              <a:t> wireless power transfer system, it  is a commercialized </a:t>
            </a:r>
            <a:r>
              <a:rPr lang="en-US" b="0" i="0" dirty="0" err="1">
                <a:effectLst/>
                <a:latin typeface="Arial" panose="020B0604020202020204" pitchFamily="34" charset="0"/>
              </a:rPr>
              <a:t>mmWave</a:t>
            </a:r>
            <a:r>
              <a:rPr lang="en-US" b="0" i="0" dirty="0">
                <a:effectLst/>
                <a:latin typeface="Arial" panose="020B0604020202020204" pitchFamily="34" charset="0"/>
              </a:rPr>
              <a:t> power harvesting system called </a:t>
            </a:r>
            <a:r>
              <a:rPr lang="en-US" b="0" i="0" dirty="0" err="1">
                <a:effectLst/>
                <a:latin typeface="Arial" panose="020B0604020202020204" pitchFamily="34" charset="0"/>
              </a:rPr>
              <a:t>GuRu</a:t>
            </a:r>
            <a:r>
              <a:rPr lang="en-US" b="0" i="0" dirty="0">
                <a:effectLst/>
                <a:latin typeface="Arial" panose="020B0604020202020204" pitchFamily="34" charset="0"/>
              </a:rPr>
              <a:t>. </a:t>
            </a:r>
          </a:p>
          <a:p>
            <a:endParaRPr lang="en-US" b="0" i="0" dirty="0">
              <a:effectLst/>
              <a:latin typeface="Arial" panose="020B0604020202020204" pitchFamily="34" charset="0"/>
            </a:endParaRPr>
          </a:p>
          <a:p>
            <a:r>
              <a:rPr lang="en-US" b="0" i="0" dirty="0">
                <a:effectLst/>
                <a:latin typeface="Arial" panose="020B0604020202020204" pitchFamily="34" charset="0"/>
              </a:rPr>
              <a:t>The power transmitter employs beamforming to direct its energy towards the power harvester. Upon receiving the signal, the power harvester measures the signal strength and provide a feedback to the harvest through a communication module. This is usually done using either </a:t>
            </a:r>
            <a:r>
              <a:rPr lang="en-US" b="0" i="0" dirty="0" err="1">
                <a:effectLst/>
                <a:latin typeface="Arial" panose="020B0604020202020204" pitchFamily="34" charset="0"/>
              </a:rPr>
              <a:t>WiFi</a:t>
            </a:r>
            <a:r>
              <a:rPr lang="en-US" b="0" i="0" dirty="0">
                <a:effectLst/>
                <a:latin typeface="Arial" panose="020B0604020202020204" pitchFamily="34" charset="0"/>
              </a:rPr>
              <a:t> or Bluetooth, which </a:t>
            </a:r>
            <a:r>
              <a:rPr lang="en-US" b="0" i="0" dirty="0" err="1">
                <a:effectLst/>
                <a:latin typeface="Arial" panose="020B0604020202020204" pitchFamily="34" charset="0"/>
              </a:rPr>
              <a:t>increasess</a:t>
            </a:r>
            <a:r>
              <a:rPr lang="en-US" b="0" i="0" dirty="0">
                <a:effectLst/>
                <a:latin typeface="Arial" panose="020B0604020202020204" pitchFamily="34" charset="0"/>
              </a:rPr>
              <a:t> both the complexity and power consumption of the harvester. </a:t>
            </a:r>
          </a:p>
          <a:p>
            <a:endParaRPr lang="en-US" b="0" i="0" dirty="0">
              <a:effectLst/>
              <a:latin typeface="Arial" panose="020B0604020202020204" pitchFamily="34" charset="0"/>
            </a:endParaRPr>
          </a:p>
          <a:p>
            <a:r>
              <a:rPr lang="en-US" b="0" i="0" dirty="0">
                <a:effectLst/>
                <a:latin typeface="Arial" panose="020B0604020202020204" pitchFamily="34" charset="0"/>
              </a:rPr>
              <a:t>Additionally, a major challenge with most existing systems lies in their use of fixed beam antennas on the harvester, thereby limiting power harvesting efficiency across various orientations and during mobility </a:t>
            </a:r>
            <a:br>
              <a:rPr lang="en-US" dirty="0"/>
            </a:br>
            <a:endParaRPr lang="en-US" dirty="0"/>
          </a:p>
          <a:p>
            <a:r>
              <a:rPr lang="en-US" b="0" i="0" dirty="0">
                <a:effectLst/>
                <a:latin typeface="Arial" panose="020B0604020202020204" pitchFamily="34" charset="0"/>
              </a:rPr>
              <a:t>These systems also combine the DC output power of each antenna element on the harvester, leading to suboptimal power conversion efficiency, limiting the system’s working distance</a:t>
            </a:r>
            <a:endParaRPr lang="en-US" dirty="0"/>
          </a:p>
        </p:txBody>
      </p:sp>
      <p:sp>
        <p:nvSpPr>
          <p:cNvPr id="4" name="Slide Number Placeholder 3"/>
          <p:cNvSpPr>
            <a:spLocks noGrp="1"/>
          </p:cNvSpPr>
          <p:nvPr>
            <p:ph type="sldNum" sz="quarter" idx="5"/>
          </p:nvPr>
        </p:nvSpPr>
        <p:spPr/>
        <p:txBody>
          <a:bodyPr/>
          <a:lstStyle/>
          <a:p>
            <a:fld id="{47C8C28E-23A4-AB42-9EF5-9146E1EC250D}" type="slidenum">
              <a:rPr lang="en-US" smtClean="0"/>
              <a:t>30</a:t>
            </a:fld>
            <a:endParaRPr lang="en-US"/>
          </a:p>
        </p:txBody>
      </p:sp>
    </p:spTree>
    <p:extLst>
      <p:ext uri="{BB962C8B-B14F-4D97-AF65-F5344CB8AC3E}">
        <p14:creationId xmlns:p14="http://schemas.microsoft.com/office/powerpoint/2010/main" val="657838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0D8E5-564D-005E-5787-447E00674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F4B4C-AA50-8CFE-07EA-5A145944AB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4CAA8-CA55-369D-317D-9BB49712B9B8}"/>
              </a:ext>
            </a:extLst>
          </p:cNvPr>
          <p:cNvSpPr>
            <a:spLocks noGrp="1"/>
          </p:cNvSpPr>
          <p:nvPr>
            <p:ph type="body" idx="1"/>
          </p:nvPr>
        </p:nvSpPr>
        <p:spPr/>
        <p:txBody>
          <a:bodyPr/>
          <a:lstStyle/>
          <a:p>
            <a:endParaRPr lang="en-US" dirty="0"/>
          </a:p>
          <a:p>
            <a:r>
              <a:rPr lang="en-US" dirty="0"/>
              <a:t>I will quickly go over our design challenges.</a:t>
            </a:r>
          </a:p>
          <a:p>
            <a:endParaRPr lang="en-US" dirty="0"/>
          </a:p>
          <a:p>
            <a:r>
              <a:rPr lang="en-US" dirty="0"/>
              <a:t>First, we need to design a passive beamforming system which can harvest power from multiple directions. </a:t>
            </a:r>
          </a:p>
          <a:p>
            <a:endParaRPr lang="en-US" dirty="0"/>
          </a:p>
          <a:p>
            <a:r>
              <a:rPr lang="en-US" dirty="0"/>
              <a:t>Second, to enable </a:t>
            </a:r>
            <a:r>
              <a:rPr lang="en-US" dirty="0" err="1"/>
              <a:t>mmWave</a:t>
            </a:r>
            <a:r>
              <a:rPr lang="en-US" dirty="0"/>
              <a:t> power transfer, we need an efficient protocol to align the beam of the transmitter with the receiver</a:t>
            </a:r>
          </a:p>
          <a:p>
            <a:endParaRPr lang="en-US" dirty="0"/>
          </a:p>
          <a:p>
            <a:r>
              <a:rPr lang="en-US" dirty="0"/>
              <a:t>Third, we use a backscatter system for beam alignment, which creates self interference between the transmitted and received signal.</a:t>
            </a:r>
          </a:p>
          <a:p>
            <a:endParaRPr lang="en-US" dirty="0"/>
          </a:p>
          <a:p>
            <a:r>
              <a:rPr lang="en-US" dirty="0"/>
              <a:t>For  the sake of time I will not go into the details, but they will be discussed in my thesis, next let me show how our evaluation setup.</a:t>
            </a:r>
          </a:p>
        </p:txBody>
      </p:sp>
      <p:sp>
        <p:nvSpPr>
          <p:cNvPr id="4" name="Slide Number Placeholder 3">
            <a:extLst>
              <a:ext uri="{FF2B5EF4-FFF2-40B4-BE49-F238E27FC236}">
                <a16:creationId xmlns:a16="http://schemas.microsoft.com/office/drawing/2014/main" id="{23B14E6C-8370-549D-881E-98991B8D1B73}"/>
              </a:ext>
            </a:extLst>
          </p:cNvPr>
          <p:cNvSpPr>
            <a:spLocks noGrp="1"/>
          </p:cNvSpPr>
          <p:nvPr>
            <p:ph type="sldNum" sz="quarter" idx="5"/>
          </p:nvPr>
        </p:nvSpPr>
        <p:spPr/>
        <p:txBody>
          <a:bodyPr/>
          <a:lstStyle/>
          <a:p>
            <a:fld id="{47C8C28E-23A4-AB42-9EF5-9146E1EC250D}" type="slidenum">
              <a:rPr lang="en-US" smtClean="0"/>
              <a:t>31</a:t>
            </a:fld>
            <a:endParaRPr lang="en-US"/>
          </a:p>
        </p:txBody>
      </p:sp>
    </p:spTree>
    <p:extLst>
      <p:ext uri="{BB962C8B-B14F-4D97-AF65-F5344CB8AC3E}">
        <p14:creationId xmlns:p14="http://schemas.microsoft.com/office/powerpoint/2010/main" val="3697526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FSA is a passive structure that transmits a signal toward a specific direction. The direction of the signal depends on the frequency of the input signal. </a:t>
            </a:r>
          </a:p>
          <a:p>
            <a:endParaRPr lang="en-US" dirty="0"/>
          </a:p>
          <a:p>
            <a:r>
              <a:rPr lang="en-US" dirty="0"/>
              <a:t>Rather than relying on active phase shifters, FSA utilizes the physical structure of the antenna to create passive phase shift to generate beams. This is know as passive beamforming. As you can see from the figure, the signal is fed into an input port of the FSA structure, where it radiates into the air through the slots on top of the structure. These slots act like antenna elements to do beamforming.</a:t>
            </a:r>
          </a:p>
          <a:p>
            <a:endParaRPr lang="en-US" dirty="0"/>
          </a:p>
          <a:p>
            <a:r>
              <a:rPr lang="en-US" dirty="0"/>
              <a:t>In summary, FSA provides a way to passively steer the beam in different directions. Due to its low-complexity design, FSA has previously been used in the field of radar and image scanning. In this work, we explore how it can be used for </a:t>
            </a:r>
            <a:r>
              <a:rPr lang="en-US" dirty="0" err="1"/>
              <a:t>mmWave</a:t>
            </a:r>
            <a:r>
              <a:rPr lang="en-US" dirty="0"/>
              <a:t> communication. Now let me explain in detail how FSA works.</a:t>
            </a:r>
          </a:p>
          <a:p>
            <a:endParaRPr lang="en-US" dirty="0"/>
          </a:p>
          <a:p>
            <a:r>
              <a:rPr lang="en-US" dirty="0"/>
              <a:t>In summary, FSA provides a way for passive beam steering, without using phase shifters. </a:t>
            </a:r>
          </a:p>
          <a:p>
            <a:endParaRPr lang="en-US" dirty="0"/>
          </a:p>
          <a:p>
            <a:r>
              <a:rPr lang="en-US" dirty="0"/>
              <a:t>Next, let’s take a look at the working principle of FSA.</a:t>
            </a:r>
          </a:p>
        </p:txBody>
      </p:sp>
      <p:sp>
        <p:nvSpPr>
          <p:cNvPr id="4" name="Slide Number Placeholder 3"/>
          <p:cNvSpPr>
            <a:spLocks noGrp="1"/>
          </p:cNvSpPr>
          <p:nvPr>
            <p:ph type="sldNum" sz="quarter" idx="5"/>
          </p:nvPr>
        </p:nvSpPr>
        <p:spPr/>
        <p:txBody>
          <a:bodyPr/>
          <a:lstStyle/>
          <a:p>
            <a:fld id="{47C8C28E-23A4-AB42-9EF5-9146E1EC250D}" type="slidenum">
              <a:rPr lang="en-US" smtClean="0"/>
              <a:t>32</a:t>
            </a:fld>
            <a:endParaRPr lang="en-US"/>
          </a:p>
        </p:txBody>
      </p:sp>
    </p:spTree>
    <p:extLst>
      <p:ext uri="{BB962C8B-B14F-4D97-AF65-F5344CB8AC3E}">
        <p14:creationId xmlns:p14="http://schemas.microsoft.com/office/powerpoint/2010/main" val="4197535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have been some pioneer attempts on wireless power transfer, from 900MHz to 28 GHz. But there is not a comprehensive study on which band has better performance?</a:t>
            </a:r>
          </a:p>
          <a:p>
            <a:endParaRPr lang="en-US" dirty="0"/>
          </a:p>
          <a:p>
            <a:r>
              <a:rPr lang="en-US" dirty="0"/>
              <a:t>To realize this objective, the first question we need to answer is which spectrum serves better for wireless power transfer? </a:t>
            </a:r>
          </a:p>
        </p:txBody>
      </p:sp>
      <p:sp>
        <p:nvSpPr>
          <p:cNvPr id="4" name="Slide Number Placeholder 3"/>
          <p:cNvSpPr>
            <a:spLocks noGrp="1"/>
          </p:cNvSpPr>
          <p:nvPr>
            <p:ph type="sldNum" sz="quarter" idx="5"/>
          </p:nvPr>
        </p:nvSpPr>
        <p:spPr/>
        <p:txBody>
          <a:bodyPr/>
          <a:lstStyle/>
          <a:p>
            <a:fld id="{54F74798-2FE1-BF45-822C-340C9E996BB4}" type="slidenum">
              <a:rPr lang="en-US" smtClean="0"/>
              <a:t>4</a:t>
            </a:fld>
            <a:endParaRPr lang="en-US"/>
          </a:p>
        </p:txBody>
      </p:sp>
    </p:spTree>
    <p:extLst>
      <p:ext uri="{BB962C8B-B14F-4D97-AF65-F5344CB8AC3E}">
        <p14:creationId xmlns:p14="http://schemas.microsoft.com/office/powerpoint/2010/main" val="420543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question, we conducted an end-to-end evaluation. We consider a wireless power transfer system where there is a radio transmitter and receiver. The receiver antenna is connected to a rectifier circuit to convert the received RF power to DC power. The transmitter sends a signal of power </a:t>
            </a:r>
            <a:r>
              <a:rPr lang="en-US" dirty="0" err="1"/>
              <a:t>Ptx</a:t>
            </a:r>
            <a:r>
              <a:rPr lang="en-US" dirty="0"/>
              <a:t>, which is then amplified by the transmitter antenna </a:t>
            </a:r>
            <a:r>
              <a:rPr lang="en-US" b="1" dirty="0"/>
              <a:t>gain</a:t>
            </a:r>
            <a:r>
              <a:rPr lang="en-US" dirty="0"/>
              <a:t> </a:t>
            </a:r>
            <a:r>
              <a:rPr lang="en-US" dirty="0" err="1"/>
              <a:t>GTx</a:t>
            </a:r>
            <a:r>
              <a:rPr lang="en-US" dirty="0"/>
              <a:t>. The sum of </a:t>
            </a:r>
            <a:r>
              <a:rPr lang="en-US" dirty="0" err="1"/>
              <a:t>Ptx</a:t>
            </a:r>
            <a:r>
              <a:rPr lang="en-US" dirty="0"/>
              <a:t> and </a:t>
            </a:r>
            <a:r>
              <a:rPr lang="en-US" dirty="0" err="1"/>
              <a:t>Gtx</a:t>
            </a:r>
            <a:r>
              <a:rPr lang="en-US" dirty="0"/>
              <a:t> is known as </a:t>
            </a:r>
            <a:r>
              <a:rPr lang="en-US" b="0" i="0" dirty="0">
                <a:solidFill>
                  <a:srgbClr val="E8EAED"/>
                </a:solidFill>
                <a:effectLst/>
                <a:latin typeface="Google Sans"/>
              </a:rPr>
              <a:t>Equivalent isotropic radiated power (EIRP) and is limited by FCC regulation. </a:t>
            </a:r>
            <a:r>
              <a:rPr lang="en-US" dirty="0"/>
              <a:t>The signal then experiences free space path loss L, which is a function of propagation distance and signal frequency. When the signal reaches the </a:t>
            </a:r>
            <a:r>
              <a:rPr lang="en-US" dirty="0" err="1"/>
              <a:t>rx</a:t>
            </a:r>
            <a:r>
              <a:rPr lang="en-US" dirty="0"/>
              <a:t> antenna, it is amplified by the gain of receiver antenna </a:t>
            </a:r>
            <a:r>
              <a:rPr lang="en-US" dirty="0" err="1"/>
              <a:t>Grx</a:t>
            </a:r>
            <a:r>
              <a:rPr lang="en-US" dirty="0"/>
              <a:t> and results in </a:t>
            </a:r>
            <a:r>
              <a:rPr lang="en-US" dirty="0" err="1"/>
              <a:t>Prx</a:t>
            </a:r>
            <a:r>
              <a:rPr lang="en-US" dirty="0"/>
              <a:t>. The rectifier circuit has a power conversion </a:t>
            </a:r>
            <a:r>
              <a:rPr lang="en-US" b="1" dirty="0"/>
              <a:t>efficiency</a:t>
            </a:r>
            <a:r>
              <a:rPr lang="en-US" dirty="0"/>
              <a:t>, denoted by eta. </a:t>
            </a:r>
          </a:p>
          <a:p>
            <a:endParaRPr lang="en-US" dirty="0"/>
          </a:p>
          <a:p>
            <a:r>
              <a:rPr lang="en-US" dirty="0"/>
              <a:t>As we consider all these factors, the problem becomes non-trivial. Let me show you why. Here, I am showing  a table, comparing lower frequency bands verses higher frequencies, in terms of all these factors. Although lower frequency bands have lower path loss and higher power conversion efficiency, their regulated EIRP and antenna gain are typically lower. On the other hand, higher frequency bands, such as </a:t>
            </a:r>
            <a:r>
              <a:rPr lang="en-US" dirty="0" err="1"/>
              <a:t>mmWave</a:t>
            </a:r>
            <a:r>
              <a:rPr lang="en-US" dirty="0"/>
              <a:t>, have higher path loss and lower power conversion efficiency, but they are allowed to have higher EIRP and antenna gain. As you can see from this </a:t>
            </a:r>
            <a:r>
              <a:rPr lang="en-US" b="1" dirty="0"/>
              <a:t>qualitative</a:t>
            </a:r>
            <a:r>
              <a:rPr lang="en-US" dirty="0"/>
              <a:t> analysis, it is hard to claim which spectrum bands is best for wireless power transfer. Therefore, we need to do a quantitative analysis.</a:t>
            </a:r>
          </a:p>
          <a:p>
            <a:endParaRPr lang="en-US" dirty="0"/>
          </a:p>
        </p:txBody>
      </p:sp>
      <p:sp>
        <p:nvSpPr>
          <p:cNvPr id="4" name="Slide Number Placeholder 3"/>
          <p:cNvSpPr>
            <a:spLocks noGrp="1"/>
          </p:cNvSpPr>
          <p:nvPr>
            <p:ph type="sldNum" sz="quarter" idx="5"/>
          </p:nvPr>
        </p:nvSpPr>
        <p:spPr/>
        <p:txBody>
          <a:bodyPr/>
          <a:lstStyle/>
          <a:p>
            <a:fld id="{47C8C28E-23A4-AB42-9EF5-9146E1EC250D}" type="slidenum">
              <a:rPr lang="en-US" smtClean="0"/>
              <a:t>5</a:t>
            </a:fld>
            <a:endParaRPr lang="en-US"/>
          </a:p>
        </p:txBody>
      </p:sp>
    </p:spTree>
    <p:extLst>
      <p:ext uri="{BB962C8B-B14F-4D97-AF65-F5344CB8AC3E}">
        <p14:creationId xmlns:p14="http://schemas.microsoft.com/office/powerpoint/2010/main" val="1313283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a link budget calculation for the quantitative analysis. The received power at the harvester can be calculated as </a:t>
            </a:r>
            <a:r>
              <a:rPr lang="en-US" dirty="0" err="1"/>
              <a:t>Ptx+Gtx+Grx+free</a:t>
            </a:r>
            <a:r>
              <a:rPr lang="en-US" dirty="0"/>
              <a:t> space path loss, which is calculated using this formula. The harvester antenna gain </a:t>
            </a:r>
            <a:r>
              <a:rPr lang="en-US" dirty="0" err="1"/>
              <a:t>Grx</a:t>
            </a:r>
            <a:r>
              <a:rPr lang="en-US" dirty="0"/>
              <a:t> is calculated as …., where Ae is the effective antenna aperture. Finally, the harvested DC power can be written as this equation. Interestingly, the harvested power is not dependent on the operating frequency. This is due to the fact that for the same antenna aperture, the pathloss is balanced by the antenna gain.</a:t>
            </a:r>
          </a:p>
        </p:txBody>
      </p:sp>
      <p:sp>
        <p:nvSpPr>
          <p:cNvPr id="4" name="Slide Number Placeholder 3"/>
          <p:cNvSpPr>
            <a:spLocks noGrp="1"/>
          </p:cNvSpPr>
          <p:nvPr>
            <p:ph type="sldNum" sz="quarter" idx="5"/>
          </p:nvPr>
        </p:nvSpPr>
        <p:spPr/>
        <p:txBody>
          <a:bodyPr/>
          <a:lstStyle/>
          <a:p>
            <a:fld id="{47C8C28E-23A4-AB42-9EF5-9146E1EC250D}" type="slidenum">
              <a:rPr lang="en-US" smtClean="0"/>
              <a:t>6</a:t>
            </a:fld>
            <a:endParaRPr lang="en-US"/>
          </a:p>
        </p:txBody>
      </p:sp>
    </p:spTree>
    <p:extLst>
      <p:ext uri="{BB962C8B-B14F-4D97-AF65-F5344CB8AC3E}">
        <p14:creationId xmlns:p14="http://schemas.microsoft.com/office/powerpoint/2010/main" val="2010834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you the simulation results of harvested power vs distance between the transmitter and harvester. Here I am plotting the harvested power when the harvester is at difference distances from the transmitter. For 0.9 GHz, it’s this line.. 2.4 this line, 5.8 this line and 28 GHz, it’s this line. As you can see, harvested power at </a:t>
            </a:r>
            <a:r>
              <a:rPr lang="en-US" dirty="0" err="1"/>
              <a:t>mmWave</a:t>
            </a:r>
            <a:r>
              <a:rPr lang="en-US" dirty="0"/>
              <a:t> frequency is much higher than lower frequencies. This is because </a:t>
            </a:r>
            <a:r>
              <a:rPr lang="en-US" dirty="0" err="1"/>
              <a:t>mmWave</a:t>
            </a:r>
            <a:r>
              <a:rPr lang="en-US" dirty="0"/>
              <a:t> have much higher EIRP than lower frequencies. And finally, we plot the typical power consumption of IoT devices, using google nest temperature sensor as an example, which is this line. As you can see, based on this simulation, </a:t>
            </a:r>
            <a:r>
              <a:rPr lang="en-US" dirty="0" err="1"/>
              <a:t>mmWave</a:t>
            </a:r>
            <a:r>
              <a:rPr lang="en-US" dirty="0"/>
              <a:t> can power IoT devices up to 15meters, which is more or less 5 times higher than the lower frequencies. As a result, we suggest </a:t>
            </a:r>
            <a:r>
              <a:rPr lang="en-US" dirty="0" err="1"/>
              <a:t>mmWave</a:t>
            </a:r>
            <a:r>
              <a:rPr lang="en-US" dirty="0"/>
              <a:t> as a better candidate for wireless power transfer.</a:t>
            </a:r>
          </a:p>
          <a:p>
            <a:endParaRPr lang="en-US" dirty="0"/>
          </a:p>
          <a:p>
            <a:r>
              <a:rPr lang="en-US" dirty="0"/>
              <a:t>Make lines thicker</a:t>
            </a:r>
          </a:p>
        </p:txBody>
      </p:sp>
      <p:sp>
        <p:nvSpPr>
          <p:cNvPr id="4" name="Slide Number Placeholder 3"/>
          <p:cNvSpPr>
            <a:spLocks noGrp="1"/>
          </p:cNvSpPr>
          <p:nvPr>
            <p:ph type="sldNum" sz="quarter" idx="5"/>
          </p:nvPr>
        </p:nvSpPr>
        <p:spPr/>
        <p:txBody>
          <a:bodyPr/>
          <a:lstStyle/>
          <a:p>
            <a:fld id="{47C8C28E-23A4-AB42-9EF5-9146E1EC250D}" type="slidenum">
              <a:rPr lang="en-US" smtClean="0"/>
              <a:t>7</a:t>
            </a:fld>
            <a:endParaRPr lang="en-US"/>
          </a:p>
        </p:txBody>
      </p:sp>
    </p:spTree>
    <p:extLst>
      <p:ext uri="{BB962C8B-B14F-4D97-AF65-F5344CB8AC3E}">
        <p14:creationId xmlns:p14="http://schemas.microsoft.com/office/powerpoint/2010/main" val="2884337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a:t>
            </a:r>
            <a:r>
              <a:rPr lang="en-US" dirty="0" err="1"/>
              <a:t>mmWave</a:t>
            </a:r>
            <a:r>
              <a:rPr lang="en-US" dirty="0"/>
              <a:t> is the way to go, the next question is how can IoT devices harvest energy from indoor </a:t>
            </a:r>
            <a:r>
              <a:rPr lang="en-US" dirty="0" err="1"/>
              <a:t>mmWave</a:t>
            </a:r>
            <a:r>
              <a:rPr lang="en-US" dirty="0"/>
              <a:t> access points?</a:t>
            </a:r>
          </a:p>
        </p:txBody>
      </p:sp>
      <p:sp>
        <p:nvSpPr>
          <p:cNvPr id="4" name="Slide Number Placeholder 3"/>
          <p:cNvSpPr>
            <a:spLocks noGrp="1"/>
          </p:cNvSpPr>
          <p:nvPr>
            <p:ph type="sldNum" sz="quarter" idx="5"/>
          </p:nvPr>
        </p:nvSpPr>
        <p:spPr/>
        <p:txBody>
          <a:bodyPr/>
          <a:lstStyle/>
          <a:p>
            <a:fld id="{54F74798-2FE1-BF45-822C-340C9E996BB4}" type="slidenum">
              <a:rPr lang="en-US" smtClean="0"/>
              <a:t>8</a:t>
            </a:fld>
            <a:endParaRPr lang="en-US"/>
          </a:p>
        </p:txBody>
      </p:sp>
    </p:spTree>
    <p:extLst>
      <p:ext uri="{BB962C8B-B14F-4D97-AF65-F5344CB8AC3E}">
        <p14:creationId xmlns:p14="http://schemas.microsoft.com/office/powerpoint/2010/main" val="173173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5F7D7-41D3-5061-B30E-D8C6D429A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BC4FE-DA0B-EF21-E072-DE5286BD8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2FE34-682F-143E-9624-28F839B1703C}"/>
              </a:ext>
            </a:extLst>
          </p:cNvPr>
          <p:cNvSpPr>
            <a:spLocks noGrp="1"/>
          </p:cNvSpPr>
          <p:nvPr>
            <p:ph type="body" idx="1"/>
          </p:nvPr>
        </p:nvSpPr>
        <p:spPr/>
        <p:txBody>
          <a:bodyPr/>
          <a:lstStyle/>
          <a:p>
            <a:r>
              <a:rPr lang="en-US" dirty="0"/>
              <a:t>The first challenge we need to solve is how to perform beamforming. Since millimeter wave have very high path loss, we need to design the antenna in a way such that energy are focused on a particular direction, which is called beamforming. The conventional approach is to use phased array, which is an active beamforming scheme that consumes additional energy when adjusting the phase shifters to steer the beam; therefore, is not suitable for low-power IoT devices. Instead, we propose to use a passive beamforming scheme named frequency scanning antenna (</a:t>
            </a:r>
            <a:r>
              <a:rPr lang="en-US" dirty="0" err="1"/>
              <a:t>fsa</a:t>
            </a:r>
            <a:r>
              <a:rPr lang="en-US" dirty="0"/>
              <a:t>). FSA creates beams for different frequencies towards different directions, as shown in this figure. We connect the FSA with a rectifier circuit and then the IoT device. The advantage of FSA is to guarantee a wide coverage angle while consuming zero additional power. </a:t>
            </a:r>
          </a:p>
          <a:p>
            <a:endParaRPr lang="en-US" dirty="0"/>
          </a:p>
          <a:p>
            <a:r>
              <a:rPr lang="en-US" dirty="0"/>
              <a:t>Bring voice up for FSA</a:t>
            </a:r>
          </a:p>
        </p:txBody>
      </p:sp>
      <p:sp>
        <p:nvSpPr>
          <p:cNvPr id="4" name="Slide Number Placeholder 3">
            <a:extLst>
              <a:ext uri="{FF2B5EF4-FFF2-40B4-BE49-F238E27FC236}">
                <a16:creationId xmlns:a16="http://schemas.microsoft.com/office/drawing/2014/main" id="{38D10F9B-72BC-221B-588C-68933EE6BC4B}"/>
              </a:ext>
            </a:extLst>
          </p:cNvPr>
          <p:cNvSpPr>
            <a:spLocks noGrp="1"/>
          </p:cNvSpPr>
          <p:nvPr>
            <p:ph type="sldNum" sz="quarter" idx="5"/>
          </p:nvPr>
        </p:nvSpPr>
        <p:spPr/>
        <p:txBody>
          <a:bodyPr/>
          <a:lstStyle/>
          <a:p>
            <a:fld id="{47C8C28E-23A4-AB42-9EF5-9146E1EC250D}" type="slidenum">
              <a:rPr lang="en-US" smtClean="0"/>
              <a:t>9</a:t>
            </a:fld>
            <a:endParaRPr lang="en-US"/>
          </a:p>
        </p:txBody>
      </p:sp>
    </p:spTree>
    <p:extLst>
      <p:ext uri="{BB962C8B-B14F-4D97-AF65-F5344CB8AC3E}">
        <p14:creationId xmlns:p14="http://schemas.microsoft.com/office/powerpoint/2010/main" val="3970279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9D51-70C1-52E8-BC0C-0AD67124B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1FF0E4-2FE9-C693-1BC2-DADE8ACAFE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478165-FAF5-2A9F-F0A9-4283C09219F1}"/>
              </a:ext>
            </a:extLst>
          </p:cNvPr>
          <p:cNvSpPr>
            <a:spLocks noGrp="1"/>
          </p:cNvSpPr>
          <p:nvPr>
            <p:ph type="dt" sz="half" idx="10"/>
          </p:nvPr>
        </p:nvSpPr>
        <p:spPr/>
        <p:txBody>
          <a:bodyPr/>
          <a:lstStyle/>
          <a:p>
            <a:fld id="{4C2D1C4E-DE7D-C94F-BCEB-394D19BD0C45}" type="datetimeFigureOut">
              <a:rPr lang="en-US" smtClean="0"/>
              <a:t>3/1/2024</a:t>
            </a:fld>
            <a:endParaRPr lang="en-US"/>
          </a:p>
        </p:txBody>
      </p:sp>
      <p:sp>
        <p:nvSpPr>
          <p:cNvPr id="5" name="Footer Placeholder 4">
            <a:extLst>
              <a:ext uri="{FF2B5EF4-FFF2-40B4-BE49-F238E27FC236}">
                <a16:creationId xmlns:a16="http://schemas.microsoft.com/office/drawing/2014/main" id="{4C24C3AC-60F2-6F88-5AEA-B6E82C21B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1B32A-18C2-5892-001B-7F2437E31862}"/>
              </a:ext>
            </a:extLst>
          </p:cNvPr>
          <p:cNvSpPr>
            <a:spLocks noGrp="1"/>
          </p:cNvSpPr>
          <p:nvPr>
            <p:ph type="sldNum" sz="quarter" idx="12"/>
          </p:nvPr>
        </p:nvSpPr>
        <p:spPr/>
        <p:txBody>
          <a:bodyPr/>
          <a:lstStyle/>
          <a:p>
            <a:fld id="{CD3203C4-F9F2-1240-9418-FD30EE7645A5}" type="slidenum">
              <a:rPr lang="en-US" smtClean="0"/>
              <a:t>‹#›</a:t>
            </a:fld>
            <a:endParaRPr lang="en-US"/>
          </a:p>
        </p:txBody>
      </p:sp>
    </p:spTree>
    <p:extLst>
      <p:ext uri="{BB962C8B-B14F-4D97-AF65-F5344CB8AC3E}">
        <p14:creationId xmlns:p14="http://schemas.microsoft.com/office/powerpoint/2010/main" val="3423132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4F3A-736F-E874-74C4-A25C8C669B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7EECAD-42C4-1743-A0F5-15457A2BFD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4BA78-C3CE-93AC-0130-FED2CC3660DA}"/>
              </a:ext>
            </a:extLst>
          </p:cNvPr>
          <p:cNvSpPr>
            <a:spLocks noGrp="1"/>
          </p:cNvSpPr>
          <p:nvPr>
            <p:ph type="dt" sz="half" idx="10"/>
          </p:nvPr>
        </p:nvSpPr>
        <p:spPr/>
        <p:txBody>
          <a:bodyPr/>
          <a:lstStyle/>
          <a:p>
            <a:fld id="{4C2D1C4E-DE7D-C94F-BCEB-394D19BD0C45}" type="datetimeFigureOut">
              <a:rPr lang="en-US" smtClean="0"/>
              <a:t>3/1/2024</a:t>
            </a:fld>
            <a:endParaRPr lang="en-US"/>
          </a:p>
        </p:txBody>
      </p:sp>
      <p:sp>
        <p:nvSpPr>
          <p:cNvPr id="5" name="Footer Placeholder 4">
            <a:extLst>
              <a:ext uri="{FF2B5EF4-FFF2-40B4-BE49-F238E27FC236}">
                <a16:creationId xmlns:a16="http://schemas.microsoft.com/office/drawing/2014/main" id="{28C35DE2-5ADE-FB4B-5FA3-B8B78B17F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743F9-DBCD-09A6-7AC3-06A0E11E2332}"/>
              </a:ext>
            </a:extLst>
          </p:cNvPr>
          <p:cNvSpPr>
            <a:spLocks noGrp="1"/>
          </p:cNvSpPr>
          <p:nvPr>
            <p:ph type="sldNum" sz="quarter" idx="12"/>
          </p:nvPr>
        </p:nvSpPr>
        <p:spPr/>
        <p:txBody>
          <a:bodyPr/>
          <a:lstStyle/>
          <a:p>
            <a:fld id="{CD3203C4-F9F2-1240-9418-FD30EE7645A5}" type="slidenum">
              <a:rPr lang="en-US" smtClean="0"/>
              <a:t>‹#›</a:t>
            </a:fld>
            <a:endParaRPr lang="en-US"/>
          </a:p>
        </p:txBody>
      </p:sp>
    </p:spTree>
    <p:extLst>
      <p:ext uri="{BB962C8B-B14F-4D97-AF65-F5344CB8AC3E}">
        <p14:creationId xmlns:p14="http://schemas.microsoft.com/office/powerpoint/2010/main" val="9484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A93383-E3BC-66D7-B5CE-B10F1D617D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35F059-B533-3144-800F-19CE3F4EEC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1C429-A36D-14F6-0B8E-15590D0C80CE}"/>
              </a:ext>
            </a:extLst>
          </p:cNvPr>
          <p:cNvSpPr>
            <a:spLocks noGrp="1"/>
          </p:cNvSpPr>
          <p:nvPr>
            <p:ph type="dt" sz="half" idx="10"/>
          </p:nvPr>
        </p:nvSpPr>
        <p:spPr/>
        <p:txBody>
          <a:bodyPr/>
          <a:lstStyle/>
          <a:p>
            <a:fld id="{4C2D1C4E-DE7D-C94F-BCEB-394D19BD0C45}" type="datetimeFigureOut">
              <a:rPr lang="en-US" smtClean="0"/>
              <a:t>3/1/2024</a:t>
            </a:fld>
            <a:endParaRPr lang="en-US"/>
          </a:p>
        </p:txBody>
      </p:sp>
      <p:sp>
        <p:nvSpPr>
          <p:cNvPr id="5" name="Footer Placeholder 4">
            <a:extLst>
              <a:ext uri="{FF2B5EF4-FFF2-40B4-BE49-F238E27FC236}">
                <a16:creationId xmlns:a16="http://schemas.microsoft.com/office/drawing/2014/main" id="{33031A5B-7CB2-0B8B-8E7E-77ED8A225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15943-B063-FEB8-92DC-ADAEA8C5584C}"/>
              </a:ext>
            </a:extLst>
          </p:cNvPr>
          <p:cNvSpPr>
            <a:spLocks noGrp="1"/>
          </p:cNvSpPr>
          <p:nvPr>
            <p:ph type="sldNum" sz="quarter" idx="12"/>
          </p:nvPr>
        </p:nvSpPr>
        <p:spPr/>
        <p:txBody>
          <a:bodyPr/>
          <a:lstStyle/>
          <a:p>
            <a:fld id="{CD3203C4-F9F2-1240-9418-FD30EE7645A5}" type="slidenum">
              <a:rPr lang="en-US" smtClean="0"/>
              <a:t>‹#›</a:t>
            </a:fld>
            <a:endParaRPr lang="en-US"/>
          </a:p>
        </p:txBody>
      </p:sp>
    </p:spTree>
    <p:extLst>
      <p:ext uri="{BB962C8B-B14F-4D97-AF65-F5344CB8AC3E}">
        <p14:creationId xmlns:p14="http://schemas.microsoft.com/office/powerpoint/2010/main" val="578823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044800" y="279086"/>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6456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F276-E87F-D4CF-AE7B-D71F498439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66B7A0-F5CF-21A0-6805-95EF183C29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0D100-31AE-2ACA-6609-E937322B0888}"/>
              </a:ext>
            </a:extLst>
          </p:cNvPr>
          <p:cNvSpPr>
            <a:spLocks noGrp="1"/>
          </p:cNvSpPr>
          <p:nvPr>
            <p:ph type="dt" sz="half" idx="10"/>
          </p:nvPr>
        </p:nvSpPr>
        <p:spPr/>
        <p:txBody>
          <a:bodyPr/>
          <a:lstStyle/>
          <a:p>
            <a:fld id="{4C2D1C4E-DE7D-C94F-BCEB-394D19BD0C45}" type="datetimeFigureOut">
              <a:rPr lang="en-US" smtClean="0"/>
              <a:t>3/1/2024</a:t>
            </a:fld>
            <a:endParaRPr lang="en-US"/>
          </a:p>
        </p:txBody>
      </p:sp>
      <p:sp>
        <p:nvSpPr>
          <p:cNvPr id="5" name="Footer Placeholder 4">
            <a:extLst>
              <a:ext uri="{FF2B5EF4-FFF2-40B4-BE49-F238E27FC236}">
                <a16:creationId xmlns:a16="http://schemas.microsoft.com/office/drawing/2014/main" id="{F5D948E9-D5A6-B425-187D-D2A51AAC1B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76070D-2567-D92C-B921-9D06455D0B7C}"/>
              </a:ext>
            </a:extLst>
          </p:cNvPr>
          <p:cNvSpPr>
            <a:spLocks noGrp="1"/>
          </p:cNvSpPr>
          <p:nvPr>
            <p:ph type="sldNum" sz="quarter" idx="12"/>
          </p:nvPr>
        </p:nvSpPr>
        <p:spPr>
          <a:xfrm>
            <a:off x="9160436" y="115094"/>
            <a:ext cx="2743200" cy="365125"/>
          </a:xfrm>
        </p:spPr>
        <p:txBody>
          <a:bodyPr/>
          <a:lstStyle/>
          <a:p>
            <a:fld id="{CD3203C4-F9F2-1240-9418-FD30EE7645A5}" type="slidenum">
              <a:rPr lang="en-US" smtClean="0"/>
              <a:t>‹#›</a:t>
            </a:fld>
            <a:endParaRPr lang="en-US"/>
          </a:p>
        </p:txBody>
      </p:sp>
    </p:spTree>
    <p:extLst>
      <p:ext uri="{BB962C8B-B14F-4D97-AF65-F5344CB8AC3E}">
        <p14:creationId xmlns:p14="http://schemas.microsoft.com/office/powerpoint/2010/main" val="1572482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1A0C-949C-AA02-A6B9-3977ECE8C7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9449DD-43BF-A336-2A03-C9A0D7A65D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BF8405-3297-71E0-9598-B04E8241A638}"/>
              </a:ext>
            </a:extLst>
          </p:cNvPr>
          <p:cNvSpPr>
            <a:spLocks noGrp="1"/>
          </p:cNvSpPr>
          <p:nvPr>
            <p:ph type="dt" sz="half" idx="10"/>
          </p:nvPr>
        </p:nvSpPr>
        <p:spPr/>
        <p:txBody>
          <a:bodyPr/>
          <a:lstStyle/>
          <a:p>
            <a:fld id="{4C2D1C4E-DE7D-C94F-BCEB-394D19BD0C45}" type="datetimeFigureOut">
              <a:rPr lang="en-US" smtClean="0"/>
              <a:t>3/1/2024</a:t>
            </a:fld>
            <a:endParaRPr lang="en-US"/>
          </a:p>
        </p:txBody>
      </p:sp>
      <p:sp>
        <p:nvSpPr>
          <p:cNvPr id="5" name="Footer Placeholder 4">
            <a:extLst>
              <a:ext uri="{FF2B5EF4-FFF2-40B4-BE49-F238E27FC236}">
                <a16:creationId xmlns:a16="http://schemas.microsoft.com/office/drawing/2014/main" id="{171DFF4D-F6D1-56D1-D84D-6C29565E0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9AFEA-8508-3661-EC92-C20CA35CF1FD}"/>
              </a:ext>
            </a:extLst>
          </p:cNvPr>
          <p:cNvSpPr>
            <a:spLocks noGrp="1"/>
          </p:cNvSpPr>
          <p:nvPr>
            <p:ph type="sldNum" sz="quarter" idx="12"/>
          </p:nvPr>
        </p:nvSpPr>
        <p:spPr/>
        <p:txBody>
          <a:bodyPr/>
          <a:lstStyle/>
          <a:p>
            <a:fld id="{CD3203C4-F9F2-1240-9418-FD30EE7645A5}" type="slidenum">
              <a:rPr lang="en-US" smtClean="0"/>
              <a:t>‹#›</a:t>
            </a:fld>
            <a:endParaRPr lang="en-US"/>
          </a:p>
        </p:txBody>
      </p:sp>
    </p:spTree>
    <p:extLst>
      <p:ext uri="{BB962C8B-B14F-4D97-AF65-F5344CB8AC3E}">
        <p14:creationId xmlns:p14="http://schemas.microsoft.com/office/powerpoint/2010/main" val="343807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5628-62A8-CD11-9C69-A0315CB416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DAE52E-0455-2235-0989-C7EF801033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AA919A-C421-F64D-35F4-47EA3C1F9E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38152D-3EA8-E622-1668-214D821F743D}"/>
              </a:ext>
            </a:extLst>
          </p:cNvPr>
          <p:cNvSpPr>
            <a:spLocks noGrp="1"/>
          </p:cNvSpPr>
          <p:nvPr>
            <p:ph type="dt" sz="half" idx="10"/>
          </p:nvPr>
        </p:nvSpPr>
        <p:spPr/>
        <p:txBody>
          <a:bodyPr/>
          <a:lstStyle/>
          <a:p>
            <a:fld id="{4C2D1C4E-DE7D-C94F-BCEB-394D19BD0C45}" type="datetimeFigureOut">
              <a:rPr lang="en-US" smtClean="0"/>
              <a:t>3/1/2024</a:t>
            </a:fld>
            <a:endParaRPr lang="en-US"/>
          </a:p>
        </p:txBody>
      </p:sp>
      <p:sp>
        <p:nvSpPr>
          <p:cNvPr id="6" name="Footer Placeholder 5">
            <a:extLst>
              <a:ext uri="{FF2B5EF4-FFF2-40B4-BE49-F238E27FC236}">
                <a16:creationId xmlns:a16="http://schemas.microsoft.com/office/drawing/2014/main" id="{43E22B0A-1253-B1EE-0508-3D64B3BCB7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41E8BC-5BE7-91DC-F45F-A4BC9F2EE126}"/>
              </a:ext>
            </a:extLst>
          </p:cNvPr>
          <p:cNvSpPr>
            <a:spLocks noGrp="1"/>
          </p:cNvSpPr>
          <p:nvPr>
            <p:ph type="sldNum" sz="quarter" idx="12"/>
          </p:nvPr>
        </p:nvSpPr>
        <p:spPr/>
        <p:txBody>
          <a:bodyPr/>
          <a:lstStyle/>
          <a:p>
            <a:fld id="{CD3203C4-F9F2-1240-9418-FD30EE7645A5}" type="slidenum">
              <a:rPr lang="en-US" smtClean="0"/>
              <a:t>‹#›</a:t>
            </a:fld>
            <a:endParaRPr lang="en-US"/>
          </a:p>
        </p:txBody>
      </p:sp>
    </p:spTree>
    <p:extLst>
      <p:ext uri="{BB962C8B-B14F-4D97-AF65-F5344CB8AC3E}">
        <p14:creationId xmlns:p14="http://schemas.microsoft.com/office/powerpoint/2010/main" val="3339122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C331-9D30-2D05-D20C-9E47E469D1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35108D-3B94-8C8F-B0C2-02302C69F3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9032FF-18AB-A233-DB54-FB4B55264B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5B02F3-A418-0674-C2E4-A5D9EE8D9E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87AA01-FB46-D293-93D7-4000001E86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E72D49-3425-D129-3126-2FA7215075AC}"/>
              </a:ext>
            </a:extLst>
          </p:cNvPr>
          <p:cNvSpPr>
            <a:spLocks noGrp="1"/>
          </p:cNvSpPr>
          <p:nvPr>
            <p:ph type="dt" sz="half" idx="10"/>
          </p:nvPr>
        </p:nvSpPr>
        <p:spPr/>
        <p:txBody>
          <a:bodyPr/>
          <a:lstStyle/>
          <a:p>
            <a:fld id="{4C2D1C4E-DE7D-C94F-BCEB-394D19BD0C45}" type="datetimeFigureOut">
              <a:rPr lang="en-US" smtClean="0"/>
              <a:t>3/1/2024</a:t>
            </a:fld>
            <a:endParaRPr lang="en-US"/>
          </a:p>
        </p:txBody>
      </p:sp>
      <p:sp>
        <p:nvSpPr>
          <p:cNvPr id="8" name="Footer Placeholder 7">
            <a:extLst>
              <a:ext uri="{FF2B5EF4-FFF2-40B4-BE49-F238E27FC236}">
                <a16:creationId xmlns:a16="http://schemas.microsoft.com/office/drawing/2014/main" id="{7A3730A9-3714-6945-9588-589B2E0706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4A66C6-6D18-357A-F4D8-4B3F2F48E961}"/>
              </a:ext>
            </a:extLst>
          </p:cNvPr>
          <p:cNvSpPr>
            <a:spLocks noGrp="1"/>
          </p:cNvSpPr>
          <p:nvPr>
            <p:ph type="sldNum" sz="quarter" idx="12"/>
          </p:nvPr>
        </p:nvSpPr>
        <p:spPr/>
        <p:txBody>
          <a:bodyPr/>
          <a:lstStyle/>
          <a:p>
            <a:fld id="{CD3203C4-F9F2-1240-9418-FD30EE7645A5}" type="slidenum">
              <a:rPr lang="en-US" smtClean="0"/>
              <a:t>‹#›</a:t>
            </a:fld>
            <a:endParaRPr lang="en-US"/>
          </a:p>
        </p:txBody>
      </p:sp>
    </p:spTree>
    <p:extLst>
      <p:ext uri="{BB962C8B-B14F-4D97-AF65-F5344CB8AC3E}">
        <p14:creationId xmlns:p14="http://schemas.microsoft.com/office/powerpoint/2010/main" val="346791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437D-C547-3F01-F74A-D150D1BCD1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74A8A8-CA97-0071-CAC3-4E6C97A21058}"/>
              </a:ext>
            </a:extLst>
          </p:cNvPr>
          <p:cNvSpPr>
            <a:spLocks noGrp="1"/>
          </p:cNvSpPr>
          <p:nvPr>
            <p:ph type="dt" sz="half" idx="10"/>
          </p:nvPr>
        </p:nvSpPr>
        <p:spPr/>
        <p:txBody>
          <a:bodyPr/>
          <a:lstStyle/>
          <a:p>
            <a:fld id="{4C2D1C4E-DE7D-C94F-BCEB-394D19BD0C45}" type="datetimeFigureOut">
              <a:rPr lang="en-US" smtClean="0"/>
              <a:t>3/1/2024</a:t>
            </a:fld>
            <a:endParaRPr lang="en-US"/>
          </a:p>
        </p:txBody>
      </p:sp>
      <p:sp>
        <p:nvSpPr>
          <p:cNvPr id="4" name="Footer Placeholder 3">
            <a:extLst>
              <a:ext uri="{FF2B5EF4-FFF2-40B4-BE49-F238E27FC236}">
                <a16:creationId xmlns:a16="http://schemas.microsoft.com/office/drawing/2014/main" id="{3CF73608-1A29-5415-008B-C66E92B7A7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22070E-744B-7E11-4EB5-5F632AD4514E}"/>
              </a:ext>
            </a:extLst>
          </p:cNvPr>
          <p:cNvSpPr>
            <a:spLocks noGrp="1"/>
          </p:cNvSpPr>
          <p:nvPr>
            <p:ph type="sldNum" sz="quarter" idx="12"/>
          </p:nvPr>
        </p:nvSpPr>
        <p:spPr/>
        <p:txBody>
          <a:bodyPr/>
          <a:lstStyle/>
          <a:p>
            <a:fld id="{CD3203C4-F9F2-1240-9418-FD30EE7645A5}" type="slidenum">
              <a:rPr lang="en-US" smtClean="0"/>
              <a:t>‹#›</a:t>
            </a:fld>
            <a:endParaRPr lang="en-US"/>
          </a:p>
        </p:txBody>
      </p:sp>
    </p:spTree>
    <p:extLst>
      <p:ext uri="{BB962C8B-B14F-4D97-AF65-F5344CB8AC3E}">
        <p14:creationId xmlns:p14="http://schemas.microsoft.com/office/powerpoint/2010/main" val="3164580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6FC435-4370-93A2-4999-9BF247EAF1F8}"/>
              </a:ext>
            </a:extLst>
          </p:cNvPr>
          <p:cNvSpPr>
            <a:spLocks noGrp="1"/>
          </p:cNvSpPr>
          <p:nvPr>
            <p:ph type="dt" sz="half" idx="10"/>
          </p:nvPr>
        </p:nvSpPr>
        <p:spPr/>
        <p:txBody>
          <a:bodyPr/>
          <a:lstStyle/>
          <a:p>
            <a:fld id="{4C2D1C4E-DE7D-C94F-BCEB-394D19BD0C45}" type="datetimeFigureOut">
              <a:rPr lang="en-US" smtClean="0"/>
              <a:t>3/1/2024</a:t>
            </a:fld>
            <a:endParaRPr lang="en-US"/>
          </a:p>
        </p:txBody>
      </p:sp>
      <p:sp>
        <p:nvSpPr>
          <p:cNvPr id="3" name="Footer Placeholder 2">
            <a:extLst>
              <a:ext uri="{FF2B5EF4-FFF2-40B4-BE49-F238E27FC236}">
                <a16:creationId xmlns:a16="http://schemas.microsoft.com/office/drawing/2014/main" id="{819FEBA9-7207-53B9-2C44-BFF7A791FB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599A19-94EF-6210-7A2A-60934C082534}"/>
              </a:ext>
            </a:extLst>
          </p:cNvPr>
          <p:cNvSpPr>
            <a:spLocks noGrp="1"/>
          </p:cNvSpPr>
          <p:nvPr>
            <p:ph type="sldNum" sz="quarter" idx="12"/>
          </p:nvPr>
        </p:nvSpPr>
        <p:spPr/>
        <p:txBody>
          <a:bodyPr/>
          <a:lstStyle/>
          <a:p>
            <a:fld id="{CD3203C4-F9F2-1240-9418-FD30EE7645A5}" type="slidenum">
              <a:rPr lang="en-US" smtClean="0"/>
              <a:t>‹#›</a:t>
            </a:fld>
            <a:endParaRPr lang="en-US"/>
          </a:p>
        </p:txBody>
      </p:sp>
    </p:spTree>
    <p:extLst>
      <p:ext uri="{BB962C8B-B14F-4D97-AF65-F5344CB8AC3E}">
        <p14:creationId xmlns:p14="http://schemas.microsoft.com/office/powerpoint/2010/main" val="1658030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D39AC-0C4C-9C02-0FC9-72A31DAB53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88FB17-8628-1653-9ADE-55AF982263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F63376-7E1A-2005-C228-20B6562907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ABAAD4-A09C-FFAD-26C9-555946CA1C7A}"/>
              </a:ext>
            </a:extLst>
          </p:cNvPr>
          <p:cNvSpPr>
            <a:spLocks noGrp="1"/>
          </p:cNvSpPr>
          <p:nvPr>
            <p:ph type="dt" sz="half" idx="10"/>
          </p:nvPr>
        </p:nvSpPr>
        <p:spPr/>
        <p:txBody>
          <a:bodyPr/>
          <a:lstStyle/>
          <a:p>
            <a:fld id="{4C2D1C4E-DE7D-C94F-BCEB-394D19BD0C45}" type="datetimeFigureOut">
              <a:rPr lang="en-US" smtClean="0"/>
              <a:t>3/1/2024</a:t>
            </a:fld>
            <a:endParaRPr lang="en-US"/>
          </a:p>
        </p:txBody>
      </p:sp>
      <p:sp>
        <p:nvSpPr>
          <p:cNvPr id="6" name="Footer Placeholder 5">
            <a:extLst>
              <a:ext uri="{FF2B5EF4-FFF2-40B4-BE49-F238E27FC236}">
                <a16:creationId xmlns:a16="http://schemas.microsoft.com/office/drawing/2014/main" id="{13C73063-0E5C-EE5F-53EC-3BE1FC6F81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3A7C6-C7CC-CCA8-EE4D-4607D0EC6CF4}"/>
              </a:ext>
            </a:extLst>
          </p:cNvPr>
          <p:cNvSpPr>
            <a:spLocks noGrp="1"/>
          </p:cNvSpPr>
          <p:nvPr>
            <p:ph type="sldNum" sz="quarter" idx="12"/>
          </p:nvPr>
        </p:nvSpPr>
        <p:spPr/>
        <p:txBody>
          <a:bodyPr/>
          <a:lstStyle/>
          <a:p>
            <a:fld id="{CD3203C4-F9F2-1240-9418-FD30EE7645A5}" type="slidenum">
              <a:rPr lang="en-US" smtClean="0"/>
              <a:t>‹#›</a:t>
            </a:fld>
            <a:endParaRPr lang="en-US"/>
          </a:p>
        </p:txBody>
      </p:sp>
    </p:spTree>
    <p:extLst>
      <p:ext uri="{BB962C8B-B14F-4D97-AF65-F5344CB8AC3E}">
        <p14:creationId xmlns:p14="http://schemas.microsoft.com/office/powerpoint/2010/main" val="1564577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7A5C9-B11D-6D59-3327-FC5A22990E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6F41DD-538B-28FC-8F9E-1CD7F030AF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10D303-7468-ABA9-F3D1-9E97447EAB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719B5-EFA1-529E-E6D0-8790EE43F4F0}"/>
              </a:ext>
            </a:extLst>
          </p:cNvPr>
          <p:cNvSpPr>
            <a:spLocks noGrp="1"/>
          </p:cNvSpPr>
          <p:nvPr>
            <p:ph type="dt" sz="half" idx="10"/>
          </p:nvPr>
        </p:nvSpPr>
        <p:spPr/>
        <p:txBody>
          <a:bodyPr/>
          <a:lstStyle/>
          <a:p>
            <a:fld id="{4C2D1C4E-DE7D-C94F-BCEB-394D19BD0C45}" type="datetimeFigureOut">
              <a:rPr lang="en-US" smtClean="0"/>
              <a:t>3/1/2024</a:t>
            </a:fld>
            <a:endParaRPr lang="en-US"/>
          </a:p>
        </p:txBody>
      </p:sp>
      <p:sp>
        <p:nvSpPr>
          <p:cNvPr id="6" name="Footer Placeholder 5">
            <a:extLst>
              <a:ext uri="{FF2B5EF4-FFF2-40B4-BE49-F238E27FC236}">
                <a16:creationId xmlns:a16="http://schemas.microsoft.com/office/drawing/2014/main" id="{9C0F0F95-2263-5295-044A-9E7B828A3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EF857-CF7E-55BB-38D8-84F24078FD98}"/>
              </a:ext>
            </a:extLst>
          </p:cNvPr>
          <p:cNvSpPr>
            <a:spLocks noGrp="1"/>
          </p:cNvSpPr>
          <p:nvPr>
            <p:ph type="sldNum" sz="quarter" idx="12"/>
          </p:nvPr>
        </p:nvSpPr>
        <p:spPr/>
        <p:txBody>
          <a:bodyPr/>
          <a:lstStyle/>
          <a:p>
            <a:fld id="{CD3203C4-F9F2-1240-9418-FD30EE7645A5}" type="slidenum">
              <a:rPr lang="en-US" smtClean="0"/>
              <a:t>‹#›</a:t>
            </a:fld>
            <a:endParaRPr lang="en-US"/>
          </a:p>
        </p:txBody>
      </p:sp>
    </p:spTree>
    <p:extLst>
      <p:ext uri="{BB962C8B-B14F-4D97-AF65-F5344CB8AC3E}">
        <p14:creationId xmlns:p14="http://schemas.microsoft.com/office/powerpoint/2010/main" val="2125482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883CA-C30E-06D0-99D3-81613F8C8D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2E8A2B-B4A9-BC2F-18C8-39F7FF7BAE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AB36A6-C953-567B-FFD0-57EB1AF557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D1C4E-DE7D-C94F-BCEB-394D19BD0C45}" type="datetimeFigureOut">
              <a:rPr lang="en-US" smtClean="0"/>
              <a:t>3/1/2024</a:t>
            </a:fld>
            <a:endParaRPr lang="en-US"/>
          </a:p>
        </p:txBody>
      </p:sp>
      <p:sp>
        <p:nvSpPr>
          <p:cNvPr id="5" name="Footer Placeholder 4">
            <a:extLst>
              <a:ext uri="{FF2B5EF4-FFF2-40B4-BE49-F238E27FC236}">
                <a16:creationId xmlns:a16="http://schemas.microsoft.com/office/drawing/2014/main" id="{FD6D2730-24C1-AAF6-B0CE-7DC38AF8C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ED6678-B979-8231-7F1E-08F69EF1BB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203C4-F9F2-1240-9418-FD30EE7645A5}" type="slidenum">
              <a:rPr lang="en-US" smtClean="0"/>
              <a:t>‹#›</a:t>
            </a:fld>
            <a:endParaRPr lang="en-US"/>
          </a:p>
        </p:txBody>
      </p:sp>
    </p:spTree>
    <p:extLst>
      <p:ext uri="{BB962C8B-B14F-4D97-AF65-F5344CB8AC3E}">
        <p14:creationId xmlns:p14="http://schemas.microsoft.com/office/powerpoint/2010/main" val="259243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6.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30.png"/><Relationship Id="rId5" Type="http://schemas.openxmlformats.org/officeDocument/2006/relationships/image" Target="../media/image45.png"/><Relationship Id="rId10" Type="http://schemas.openxmlformats.org/officeDocument/2006/relationships/image" Target="../media/image29.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26.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00.png"/><Relationship Id="rId5" Type="http://schemas.openxmlformats.org/officeDocument/2006/relationships/image" Target="../media/image290.png"/><Relationship Id="rId10" Type="http://schemas.openxmlformats.org/officeDocument/2006/relationships/image" Target="../media/image26.png"/><Relationship Id="rId4" Type="http://schemas.openxmlformats.org/officeDocument/2006/relationships/image" Target="../media/image43.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26.png"/><Relationship Id="rId4" Type="http://schemas.openxmlformats.org/officeDocument/2006/relationships/image" Target="../media/image43.pn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26.png"/><Relationship Id="rId4" Type="http://schemas.openxmlformats.org/officeDocument/2006/relationships/image" Target="../media/image43.png"/><Relationship Id="rId9"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6.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26.png"/><Relationship Id="rId4" Type="http://schemas.openxmlformats.org/officeDocument/2006/relationships/image" Target="../media/image43.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3.pn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0.png"/><Relationship Id="rId18" Type="http://schemas.openxmlformats.org/officeDocument/2006/relationships/image" Target="../media/image410.png"/><Relationship Id="rId3" Type="http://schemas.openxmlformats.org/officeDocument/2006/relationships/image" Target="../media/image270.png"/><Relationship Id="rId7" Type="http://schemas.openxmlformats.org/officeDocument/2006/relationships/image" Target="../media/image31.png"/><Relationship Id="rId12" Type="http://schemas.openxmlformats.org/officeDocument/2006/relationships/image" Target="../media/image350.png"/><Relationship Id="rId17" Type="http://schemas.openxmlformats.org/officeDocument/2006/relationships/image" Target="../media/image401.png"/><Relationship Id="rId2" Type="http://schemas.openxmlformats.org/officeDocument/2006/relationships/notesSlide" Target="../notesSlides/notesSlide23.xml"/><Relationship Id="rId16" Type="http://schemas.openxmlformats.org/officeDocument/2006/relationships/image" Target="../media/image390.png"/><Relationship Id="rId1" Type="http://schemas.openxmlformats.org/officeDocument/2006/relationships/slideLayout" Target="../slideLayouts/slideLayout12.xml"/><Relationship Id="rId6" Type="http://schemas.openxmlformats.org/officeDocument/2006/relationships/image" Target="../media/image300.png"/><Relationship Id="rId11" Type="http://schemas.openxmlformats.org/officeDocument/2006/relationships/image" Target="../media/image340.png"/><Relationship Id="rId5" Type="http://schemas.openxmlformats.org/officeDocument/2006/relationships/image" Target="../media/image290.png"/><Relationship Id="rId15" Type="http://schemas.openxmlformats.org/officeDocument/2006/relationships/image" Target="../media/image380.png"/><Relationship Id="rId19" Type="http://schemas.openxmlformats.org/officeDocument/2006/relationships/image" Target="../media/image26.png"/><Relationship Id="rId4" Type="http://schemas.openxmlformats.org/officeDocument/2006/relationships/image" Target="../media/image43.png"/><Relationship Id="rId9" Type="http://schemas.openxmlformats.org/officeDocument/2006/relationships/image" Target="../media/image33.png"/><Relationship Id="rId14" Type="http://schemas.openxmlformats.org/officeDocument/2006/relationships/image" Target="../media/image37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53.png"/><Relationship Id="rId4" Type="http://schemas.openxmlformats.org/officeDocument/2006/relationships/image" Target="../media/image6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650.png"/><Relationship Id="rId4" Type="http://schemas.openxmlformats.org/officeDocument/2006/relationships/image" Target="../media/image42.jpg"/></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7" Type="http://schemas.openxmlformats.org/officeDocument/2006/relationships/image" Target="../media/image13.png"/><Relationship Id="rId12"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4.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20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1740637"/>
            <a:ext cx="11360800" cy="1459628"/>
          </a:xfrm>
          <a:prstGeom prst="rect">
            <a:avLst/>
          </a:prstGeom>
        </p:spPr>
        <p:txBody>
          <a:bodyPr spcFirstLastPara="1" vert="horz" wrap="square" lIns="121900" tIns="121900" rIns="121900" bIns="121900" rtlCol="0" anchor="b" anchorCtr="0">
            <a:normAutofit fontScale="90000"/>
          </a:bodyPr>
          <a:lstStyle/>
          <a:p>
            <a:pPr>
              <a:spcBef>
                <a:spcPts val="0"/>
              </a:spcBef>
            </a:pPr>
            <a:r>
              <a:rPr lang="en-US" sz="4800" dirty="0">
                <a:solidFill>
                  <a:schemeClr val="tx1"/>
                </a:solidFill>
              </a:rPr>
              <a:t>Can IoT Devices be Powered up by </a:t>
            </a:r>
            <a:br>
              <a:rPr lang="en-US" sz="4800" dirty="0">
                <a:solidFill>
                  <a:schemeClr val="tx1"/>
                </a:solidFill>
              </a:rPr>
            </a:br>
            <a:r>
              <a:rPr lang="en-US" sz="4800" dirty="0">
                <a:solidFill>
                  <a:schemeClr val="tx1"/>
                </a:solidFill>
              </a:rPr>
              <a:t>Future Indoor Wireless Networks?</a:t>
            </a:r>
            <a:endParaRPr sz="4800" b="1" dirty="0">
              <a:cs typeface="Times New Roman" panose="02020603050405020304" pitchFamily="18" charset="0"/>
            </a:endParaRPr>
          </a:p>
        </p:txBody>
      </p:sp>
      <p:sp>
        <p:nvSpPr>
          <p:cNvPr id="55" name="Google Shape;55;p13"/>
          <p:cNvSpPr txBox="1">
            <a:spLocks noGrp="1"/>
          </p:cNvSpPr>
          <p:nvPr>
            <p:ph type="subTitle" idx="1"/>
          </p:nvPr>
        </p:nvSpPr>
        <p:spPr>
          <a:xfrm>
            <a:off x="415600" y="3410013"/>
            <a:ext cx="11360800" cy="1056800"/>
          </a:xfrm>
          <a:prstGeom prst="rect">
            <a:avLst/>
          </a:prstGeom>
        </p:spPr>
        <p:txBody>
          <a:bodyPr spcFirstLastPara="1" vert="horz" wrap="square" lIns="121900" tIns="121900" rIns="121900" bIns="121900" rtlCol="0" anchor="t" anchorCtr="0">
            <a:noAutofit/>
          </a:bodyPr>
          <a:lstStyle/>
          <a:p>
            <a:pPr algn="ctr"/>
            <a:r>
              <a:rPr lang="en-US" b="0" i="0" dirty="0" err="1">
                <a:effectLst/>
                <a:latin typeface="Arial" panose="020B0604020202020204" pitchFamily="34" charset="0"/>
              </a:rPr>
              <a:t>Tianxiang</a:t>
            </a:r>
            <a:r>
              <a:rPr lang="en-US" b="0" i="0" dirty="0">
                <a:effectLst/>
                <a:latin typeface="Arial" panose="020B0604020202020204" pitchFamily="34" charset="0"/>
              </a:rPr>
              <a:t> Li, Mohammad H. </a:t>
            </a:r>
            <a:r>
              <a:rPr lang="en-US" b="0" i="0" dirty="0" err="1">
                <a:effectLst/>
                <a:latin typeface="Arial" panose="020B0604020202020204" pitchFamily="34" charset="0"/>
              </a:rPr>
              <a:t>Mazaheri</a:t>
            </a:r>
            <a:r>
              <a:rPr lang="en-US" b="0" i="0" dirty="0">
                <a:effectLst/>
                <a:latin typeface="Arial" panose="020B0604020202020204" pitchFamily="34" charset="0"/>
              </a:rPr>
              <a:t>, </a:t>
            </a:r>
            <a:r>
              <a:rPr lang="en-US" b="0" i="0" dirty="0" err="1">
                <a:effectLst/>
                <a:latin typeface="Arial" panose="020B0604020202020204" pitchFamily="34" charset="0"/>
              </a:rPr>
              <a:t>Kalaivani</a:t>
            </a:r>
            <a:r>
              <a:rPr lang="en-US" b="0" i="0" dirty="0">
                <a:effectLst/>
                <a:latin typeface="Arial" panose="020B0604020202020204" pitchFamily="34" charset="0"/>
              </a:rPr>
              <a:t> </a:t>
            </a:r>
            <a:r>
              <a:rPr lang="en-US" b="0" i="0" dirty="0" err="1">
                <a:effectLst/>
                <a:latin typeface="Arial" panose="020B0604020202020204" pitchFamily="34" charset="0"/>
              </a:rPr>
              <a:t>Kamalakannan</a:t>
            </a:r>
            <a:r>
              <a:rPr lang="en-US" b="0" i="0" dirty="0">
                <a:effectLst/>
                <a:latin typeface="Arial" panose="020B0604020202020204" pitchFamily="34" charset="0"/>
              </a:rPr>
              <a:t>, </a:t>
            </a:r>
          </a:p>
          <a:p>
            <a:pPr algn="ctr"/>
            <a:r>
              <a:rPr lang="en-US" b="1" i="0" dirty="0" err="1">
                <a:effectLst/>
                <a:latin typeface="Arial" panose="020B0604020202020204" pitchFamily="34" charset="0"/>
              </a:rPr>
              <a:t>Haofan</a:t>
            </a:r>
            <a:r>
              <a:rPr lang="en-US" b="1" i="0" dirty="0">
                <a:effectLst/>
                <a:latin typeface="Arial" panose="020B0604020202020204" pitchFamily="34" charset="0"/>
              </a:rPr>
              <a:t> Lu</a:t>
            </a:r>
            <a:r>
              <a:rPr lang="en-US" b="0" i="0" dirty="0">
                <a:effectLst/>
                <a:latin typeface="Arial" panose="020B0604020202020204" pitchFamily="34" charset="0"/>
              </a:rPr>
              <a:t>, Omid </a:t>
            </a:r>
            <a:r>
              <a:rPr lang="en-US" b="0" i="0" dirty="0" err="1">
                <a:effectLst/>
                <a:latin typeface="Arial" panose="020B0604020202020204" pitchFamily="34" charset="0"/>
              </a:rPr>
              <a:t>Abari</a:t>
            </a:r>
            <a:endParaRPr lang="en-US" b="0" i="0" dirty="0">
              <a:effectLst/>
              <a:latin typeface="Arial" panose="020B0604020202020204" pitchFamily="34" charset="0"/>
            </a:endParaRPr>
          </a:p>
          <a:p>
            <a:pPr>
              <a:spcBef>
                <a:spcPts val="0"/>
              </a:spcBef>
            </a:pPr>
            <a:endParaRPr lang="en" sz="2667" dirty="0"/>
          </a:p>
          <a:p>
            <a:pPr>
              <a:spcBef>
                <a:spcPts val="0"/>
              </a:spcBef>
            </a:pPr>
            <a:endParaRPr lang="en" sz="2133" dirty="0"/>
          </a:p>
          <a:p>
            <a:pPr>
              <a:spcBef>
                <a:spcPts val="0"/>
              </a:spcBef>
            </a:pPr>
            <a:r>
              <a:rPr lang="en-US" sz="2133" dirty="0"/>
              <a:t>Feb. 28, 2024</a:t>
            </a:r>
          </a:p>
          <a:p>
            <a:pPr>
              <a:spcBef>
                <a:spcPts val="0"/>
              </a:spcBef>
            </a:pPr>
            <a:r>
              <a:rPr lang="en-US" sz="2133" dirty="0"/>
              <a:t> San Diego, CA, USA</a:t>
            </a:r>
          </a:p>
        </p:txBody>
      </p:sp>
      <p:sp>
        <p:nvSpPr>
          <p:cNvPr id="2" name="Rectangle 1">
            <a:extLst>
              <a:ext uri="{FF2B5EF4-FFF2-40B4-BE49-F238E27FC236}">
                <a16:creationId xmlns:a16="http://schemas.microsoft.com/office/drawing/2014/main" id="{CF227539-D9A2-B392-0F8F-BBEAD78EE247}"/>
              </a:ext>
            </a:extLst>
          </p:cNvPr>
          <p:cNvSpPr/>
          <p:nvPr/>
        </p:nvSpPr>
        <p:spPr>
          <a:xfrm>
            <a:off x="0" y="6345937"/>
            <a:ext cx="12192000" cy="5120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667" i="1" dirty="0"/>
              <a:t>HotMobile’24</a:t>
            </a:r>
          </a:p>
        </p:txBody>
      </p:sp>
      <p:pic>
        <p:nvPicPr>
          <p:cNvPr id="3" name="Graphic 2">
            <a:extLst>
              <a:ext uri="{FF2B5EF4-FFF2-40B4-BE49-F238E27FC236}">
                <a16:creationId xmlns:a16="http://schemas.microsoft.com/office/drawing/2014/main" id="{578E6CCE-1DCF-7572-6075-C7154E1F0F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4586" y="5925733"/>
            <a:ext cx="2100349" cy="328393"/>
          </a:xfrm>
          <a:prstGeom prst="rect">
            <a:avLst/>
          </a:prstGeom>
        </p:spPr>
      </p:pic>
      <p:pic>
        <p:nvPicPr>
          <p:cNvPr id="4" name="Picture 2">
            <a:extLst>
              <a:ext uri="{FF2B5EF4-FFF2-40B4-BE49-F238E27FC236}">
                <a16:creationId xmlns:a16="http://schemas.microsoft.com/office/drawing/2014/main" id="{DDBF5198-4F47-D386-A7BF-F3D3E2ED3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00" y="5788392"/>
            <a:ext cx="1226204" cy="465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3541"/>
    </mc:Choice>
    <mc:Fallback xmlns="">
      <p:transition spd="slow" advTm="35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iFi signal - Free technology icons">
            <a:extLst>
              <a:ext uri="{FF2B5EF4-FFF2-40B4-BE49-F238E27FC236}">
                <a16:creationId xmlns:a16="http://schemas.microsoft.com/office/drawing/2014/main" id="{3754BC83-15FB-8908-B177-C88EA806D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967" y="2106085"/>
            <a:ext cx="875264" cy="8752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61BEE5-1AE3-C3ED-F687-EFC219BCB339}"/>
              </a:ext>
            </a:extLst>
          </p:cNvPr>
          <p:cNvSpPr>
            <a:spLocks noGrp="1"/>
          </p:cNvSpPr>
          <p:nvPr>
            <p:ph type="title"/>
          </p:nvPr>
        </p:nvSpPr>
        <p:spPr>
          <a:xfrm>
            <a:off x="433223" y="376768"/>
            <a:ext cx="11360800" cy="763600"/>
          </a:xfrm>
        </p:spPr>
        <p:txBody>
          <a:bodyPr>
            <a:normAutofit fontScale="90000"/>
          </a:bodyPr>
          <a:lstStyle/>
          <a:p>
            <a:r>
              <a:rPr lang="en-US" dirty="0"/>
              <a:t>Challenges #2: How to do beam alignment?</a:t>
            </a:r>
          </a:p>
        </p:txBody>
      </p:sp>
      <p:sp>
        <p:nvSpPr>
          <p:cNvPr id="19" name="TextBox 18">
            <a:extLst>
              <a:ext uri="{FF2B5EF4-FFF2-40B4-BE49-F238E27FC236}">
                <a16:creationId xmlns:a16="http://schemas.microsoft.com/office/drawing/2014/main" id="{1DDBE7D0-7C2C-0CE9-D7C0-8F5C4370CD5D}"/>
              </a:ext>
            </a:extLst>
          </p:cNvPr>
          <p:cNvSpPr txBox="1"/>
          <p:nvPr/>
        </p:nvSpPr>
        <p:spPr>
          <a:xfrm>
            <a:off x="1710752" y="2894741"/>
            <a:ext cx="579005" cy="523220"/>
          </a:xfrm>
          <a:prstGeom prst="rect">
            <a:avLst/>
          </a:prstGeom>
          <a:noFill/>
        </p:spPr>
        <p:txBody>
          <a:bodyPr wrap="none" rtlCol="0">
            <a:spAutoFit/>
          </a:bodyPr>
          <a:lstStyle/>
          <a:p>
            <a:r>
              <a:rPr lang="en-US" sz="2800" dirty="0"/>
              <a:t>AP</a:t>
            </a:r>
          </a:p>
        </p:txBody>
      </p:sp>
      <p:grpSp>
        <p:nvGrpSpPr>
          <p:cNvPr id="25" name="Group 24">
            <a:extLst>
              <a:ext uri="{FF2B5EF4-FFF2-40B4-BE49-F238E27FC236}">
                <a16:creationId xmlns:a16="http://schemas.microsoft.com/office/drawing/2014/main" id="{FCD86011-EBA6-193B-6731-FEB7753FA20E}"/>
              </a:ext>
            </a:extLst>
          </p:cNvPr>
          <p:cNvGrpSpPr/>
          <p:nvPr/>
        </p:nvGrpSpPr>
        <p:grpSpPr>
          <a:xfrm>
            <a:off x="4678886" y="1458681"/>
            <a:ext cx="6240665" cy="2497849"/>
            <a:chOff x="4678886" y="1458681"/>
            <a:chExt cx="6240665" cy="2497849"/>
          </a:xfrm>
        </p:grpSpPr>
        <p:cxnSp>
          <p:nvCxnSpPr>
            <p:cNvPr id="5" name="Google Shape;873;p86">
              <a:extLst>
                <a:ext uri="{FF2B5EF4-FFF2-40B4-BE49-F238E27FC236}">
                  <a16:creationId xmlns:a16="http://schemas.microsoft.com/office/drawing/2014/main" id="{4C036B9B-4828-1870-A0AF-D10A66010659}"/>
                </a:ext>
              </a:extLst>
            </p:cNvPr>
            <p:cNvCxnSpPr>
              <a:cxnSpLocks/>
            </p:cNvCxnSpPr>
            <p:nvPr/>
          </p:nvCxnSpPr>
          <p:spPr>
            <a:xfrm>
              <a:off x="7083575" y="2816095"/>
              <a:ext cx="2284475" cy="11000"/>
            </a:xfrm>
            <a:prstGeom prst="straightConnector1">
              <a:avLst/>
            </a:prstGeom>
            <a:noFill/>
            <a:ln w="19050" cap="flat" cmpd="sng">
              <a:solidFill>
                <a:schemeClr val="dk2"/>
              </a:solidFill>
              <a:prstDash val="solid"/>
              <a:round/>
              <a:headEnd type="none" w="med" len="med"/>
              <a:tailEnd type="none" w="med" len="med"/>
            </a:ln>
          </p:spPr>
        </p:cxnSp>
        <p:sp>
          <p:nvSpPr>
            <p:cNvPr id="6" name="Google Shape;875;p86">
              <a:extLst>
                <a:ext uri="{FF2B5EF4-FFF2-40B4-BE49-F238E27FC236}">
                  <a16:creationId xmlns:a16="http://schemas.microsoft.com/office/drawing/2014/main" id="{454A98AE-AA27-D7AB-E357-9AE79EE892A1}"/>
                </a:ext>
              </a:extLst>
            </p:cNvPr>
            <p:cNvSpPr/>
            <p:nvPr/>
          </p:nvSpPr>
          <p:spPr>
            <a:xfrm>
              <a:off x="7473330" y="2441616"/>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a:solidFill>
                    <a:schemeClr val="tx1"/>
                  </a:solidFill>
                </a:rPr>
                <a:t>Rectifier</a:t>
              </a:r>
            </a:p>
            <a:p>
              <a:pPr algn="ctr"/>
              <a:r>
                <a:rPr lang="en-US" sz="2400" dirty="0">
                  <a:solidFill>
                    <a:schemeClr val="tx1"/>
                  </a:solidFill>
                </a:rPr>
                <a:t>Circuit</a:t>
              </a:r>
            </a:p>
          </p:txBody>
        </p:sp>
        <p:sp>
          <p:nvSpPr>
            <p:cNvPr id="7" name="Google Shape;1132;p97">
              <a:extLst>
                <a:ext uri="{FF2B5EF4-FFF2-40B4-BE49-F238E27FC236}">
                  <a16:creationId xmlns:a16="http://schemas.microsoft.com/office/drawing/2014/main" id="{926005A2-3481-3A3D-ADDD-FDC97EAEBD5E}"/>
                </a:ext>
              </a:extLst>
            </p:cNvPr>
            <p:cNvSpPr/>
            <p:nvPr/>
          </p:nvSpPr>
          <p:spPr>
            <a:xfrm rot="-5400000">
              <a:off x="6304711" y="2492965"/>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8" name="Google Shape;1134;p97">
              <a:extLst>
                <a:ext uri="{FF2B5EF4-FFF2-40B4-BE49-F238E27FC236}">
                  <a16:creationId xmlns:a16="http://schemas.microsoft.com/office/drawing/2014/main" id="{D5C56591-78B0-DA9A-B181-2C206A536F44}"/>
                </a:ext>
              </a:extLst>
            </p:cNvPr>
            <p:cNvSpPr/>
            <p:nvPr/>
          </p:nvSpPr>
          <p:spPr>
            <a:xfrm rot="-3601300">
              <a:off x="5867066" y="1720694"/>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1135;p97">
              <a:extLst>
                <a:ext uri="{FF2B5EF4-FFF2-40B4-BE49-F238E27FC236}">
                  <a16:creationId xmlns:a16="http://schemas.microsoft.com/office/drawing/2014/main" id="{85FC66B7-43D0-7BED-0E29-31966E1C179C}"/>
                </a:ext>
              </a:extLst>
            </p:cNvPr>
            <p:cNvSpPr/>
            <p:nvPr/>
          </p:nvSpPr>
          <p:spPr>
            <a:xfrm rot="-4521746">
              <a:off x="5792389" y="1868136"/>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1136;p97">
              <a:extLst>
                <a:ext uri="{FF2B5EF4-FFF2-40B4-BE49-F238E27FC236}">
                  <a16:creationId xmlns:a16="http://schemas.microsoft.com/office/drawing/2014/main" id="{152E7864-209C-422F-97C6-6F4A4CE8E2E0}"/>
                </a:ext>
              </a:extLst>
            </p:cNvPr>
            <p:cNvSpPr/>
            <p:nvPr/>
          </p:nvSpPr>
          <p:spPr>
            <a:xfrm rot="-5400000">
              <a:off x="5758118" y="2058537"/>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1137;p97">
              <a:extLst>
                <a:ext uri="{FF2B5EF4-FFF2-40B4-BE49-F238E27FC236}">
                  <a16:creationId xmlns:a16="http://schemas.microsoft.com/office/drawing/2014/main" id="{3EB27E19-E393-6241-48C1-DE44232429B0}"/>
                </a:ext>
              </a:extLst>
            </p:cNvPr>
            <p:cNvSpPr/>
            <p:nvPr/>
          </p:nvSpPr>
          <p:spPr>
            <a:xfrm rot="-6246499">
              <a:off x="5790244" y="2274988"/>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1138;p97">
              <a:extLst>
                <a:ext uri="{FF2B5EF4-FFF2-40B4-BE49-F238E27FC236}">
                  <a16:creationId xmlns:a16="http://schemas.microsoft.com/office/drawing/2014/main" id="{85CBAEE6-8797-3B9A-8AE1-214F9D3F80D0}"/>
                </a:ext>
              </a:extLst>
            </p:cNvPr>
            <p:cNvSpPr/>
            <p:nvPr/>
          </p:nvSpPr>
          <p:spPr>
            <a:xfrm rot="-7238472">
              <a:off x="5866993" y="2450109"/>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1147;p97">
              <a:extLst>
                <a:ext uri="{FF2B5EF4-FFF2-40B4-BE49-F238E27FC236}">
                  <a16:creationId xmlns:a16="http://schemas.microsoft.com/office/drawing/2014/main" id="{300F4B7D-295B-1A4E-4B74-6F2233003F37}"/>
                </a:ext>
              </a:extLst>
            </p:cNvPr>
            <p:cNvSpPr txBox="1"/>
            <p:nvPr/>
          </p:nvSpPr>
          <p:spPr>
            <a:xfrm>
              <a:off x="5049322" y="1458681"/>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14" name="Google Shape;1148;p97">
              <a:extLst>
                <a:ext uri="{FF2B5EF4-FFF2-40B4-BE49-F238E27FC236}">
                  <a16:creationId xmlns:a16="http://schemas.microsoft.com/office/drawing/2014/main" id="{27D716AC-1E1F-8C7C-33DE-D318372D1AD6}"/>
                </a:ext>
              </a:extLst>
            </p:cNvPr>
            <p:cNvSpPr txBox="1"/>
            <p:nvPr/>
          </p:nvSpPr>
          <p:spPr>
            <a:xfrm>
              <a:off x="4781185" y="183645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15" name="Google Shape;1148;p97">
              <a:extLst>
                <a:ext uri="{FF2B5EF4-FFF2-40B4-BE49-F238E27FC236}">
                  <a16:creationId xmlns:a16="http://schemas.microsoft.com/office/drawing/2014/main" id="{BEE8B3F5-CD4A-B859-1747-5EB596085CAE}"/>
                </a:ext>
              </a:extLst>
            </p:cNvPr>
            <p:cNvSpPr txBox="1"/>
            <p:nvPr/>
          </p:nvSpPr>
          <p:spPr>
            <a:xfrm>
              <a:off x="4788394" y="2707068"/>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16" name="Google Shape;1148;p97">
              <a:extLst>
                <a:ext uri="{FF2B5EF4-FFF2-40B4-BE49-F238E27FC236}">
                  <a16:creationId xmlns:a16="http://schemas.microsoft.com/office/drawing/2014/main" id="{BE21F56D-5D77-5D08-D563-F5458375B3BA}"/>
                </a:ext>
              </a:extLst>
            </p:cNvPr>
            <p:cNvSpPr txBox="1"/>
            <p:nvPr/>
          </p:nvSpPr>
          <p:spPr>
            <a:xfrm>
              <a:off x="5023164" y="315635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17" name="Google Shape;1148;p97">
              <a:extLst>
                <a:ext uri="{FF2B5EF4-FFF2-40B4-BE49-F238E27FC236}">
                  <a16:creationId xmlns:a16="http://schemas.microsoft.com/office/drawing/2014/main" id="{D933A2CF-2ABC-2137-256F-4ADE7C6BDA9B}"/>
                </a:ext>
              </a:extLst>
            </p:cNvPr>
            <p:cNvSpPr txBox="1"/>
            <p:nvPr/>
          </p:nvSpPr>
          <p:spPr>
            <a:xfrm>
              <a:off x="4678886" y="2243762"/>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sp>
          <p:nvSpPr>
            <p:cNvPr id="23" name="Google Shape;875;p86">
              <a:extLst>
                <a:ext uri="{FF2B5EF4-FFF2-40B4-BE49-F238E27FC236}">
                  <a16:creationId xmlns:a16="http://schemas.microsoft.com/office/drawing/2014/main" id="{BA2C7BB1-2327-D3B7-3D8E-C70797278CAC}"/>
                </a:ext>
              </a:extLst>
            </p:cNvPr>
            <p:cNvSpPr/>
            <p:nvPr/>
          </p:nvSpPr>
          <p:spPr>
            <a:xfrm>
              <a:off x="9368050" y="2429439"/>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a:solidFill>
                    <a:schemeClr val="tx1"/>
                  </a:solidFill>
                </a:rPr>
                <a:t>IoT Device</a:t>
              </a:r>
            </a:p>
          </p:txBody>
        </p:sp>
      </p:grpSp>
      <p:sp>
        <p:nvSpPr>
          <p:cNvPr id="24" name="TextBox 23">
            <a:extLst>
              <a:ext uri="{FF2B5EF4-FFF2-40B4-BE49-F238E27FC236}">
                <a16:creationId xmlns:a16="http://schemas.microsoft.com/office/drawing/2014/main" id="{F0128D1F-D61C-7500-F68A-796F0F55F12C}"/>
              </a:ext>
            </a:extLst>
          </p:cNvPr>
          <p:cNvSpPr txBox="1"/>
          <p:nvPr/>
        </p:nvSpPr>
        <p:spPr>
          <a:xfrm>
            <a:off x="811688" y="5411576"/>
            <a:ext cx="11029610" cy="523220"/>
          </a:xfrm>
          <a:prstGeom prst="rect">
            <a:avLst/>
          </a:prstGeom>
          <a:noFill/>
        </p:spPr>
        <p:txBody>
          <a:bodyPr wrap="square" rtlCol="0">
            <a:spAutoFit/>
          </a:bodyPr>
          <a:lstStyle/>
          <a:p>
            <a:r>
              <a:rPr lang="en-US" sz="2800" dirty="0"/>
              <a:t>A naïve idea: use lower frequency radio to provide feedback to the AP</a:t>
            </a:r>
          </a:p>
        </p:txBody>
      </p:sp>
      <p:grpSp>
        <p:nvGrpSpPr>
          <p:cNvPr id="31" name="Group 30">
            <a:extLst>
              <a:ext uri="{FF2B5EF4-FFF2-40B4-BE49-F238E27FC236}">
                <a16:creationId xmlns:a16="http://schemas.microsoft.com/office/drawing/2014/main" id="{D42A7DEF-6640-C5B9-07E9-D3BC10DC6F36}"/>
              </a:ext>
            </a:extLst>
          </p:cNvPr>
          <p:cNvGrpSpPr/>
          <p:nvPr/>
        </p:nvGrpSpPr>
        <p:grpSpPr>
          <a:xfrm>
            <a:off x="2317381" y="2747951"/>
            <a:ext cx="1662854" cy="974833"/>
            <a:chOff x="2317381" y="2747951"/>
            <a:chExt cx="1662854" cy="974833"/>
          </a:xfrm>
        </p:grpSpPr>
        <p:sp>
          <p:nvSpPr>
            <p:cNvPr id="28" name="Google Shape;881;p86">
              <a:extLst>
                <a:ext uri="{FF2B5EF4-FFF2-40B4-BE49-F238E27FC236}">
                  <a16:creationId xmlns:a16="http://schemas.microsoft.com/office/drawing/2014/main" id="{BEC8F195-8D42-739A-66E7-1500E806FA60}"/>
                </a:ext>
              </a:extLst>
            </p:cNvPr>
            <p:cNvSpPr/>
            <p:nvPr/>
          </p:nvSpPr>
          <p:spPr>
            <a:xfrm rot="17545121">
              <a:off x="3025588" y="2039744"/>
              <a:ext cx="246440" cy="1662854"/>
            </a:xfrm>
            <a:prstGeom prst="ellipse">
              <a:avLst/>
            </a:prstGeom>
            <a:solidFill>
              <a:srgbClr val="FFE599"/>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29" name="Google Shape;1148;p97">
              <a:extLst>
                <a:ext uri="{FF2B5EF4-FFF2-40B4-BE49-F238E27FC236}">
                  <a16:creationId xmlns:a16="http://schemas.microsoft.com/office/drawing/2014/main" id="{B84BFB58-FF0E-D58D-EB79-5261AC77856F}"/>
                </a:ext>
              </a:extLst>
            </p:cNvPr>
            <p:cNvSpPr txBox="1"/>
            <p:nvPr/>
          </p:nvSpPr>
          <p:spPr>
            <a:xfrm>
              <a:off x="3430127" y="2922605"/>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p:txBody>
        </p:sp>
      </p:grpSp>
      <p:sp>
        <p:nvSpPr>
          <p:cNvPr id="32" name="TextBox 31">
            <a:extLst>
              <a:ext uri="{FF2B5EF4-FFF2-40B4-BE49-F238E27FC236}">
                <a16:creationId xmlns:a16="http://schemas.microsoft.com/office/drawing/2014/main" id="{313178E1-E1EB-65D5-5DD8-F92F5B2BB6BE}"/>
              </a:ext>
            </a:extLst>
          </p:cNvPr>
          <p:cNvSpPr txBox="1"/>
          <p:nvPr/>
        </p:nvSpPr>
        <p:spPr>
          <a:xfrm>
            <a:off x="433223" y="1215591"/>
            <a:ext cx="10585706" cy="461665"/>
          </a:xfrm>
          <a:prstGeom prst="rect">
            <a:avLst/>
          </a:prstGeom>
          <a:noFill/>
        </p:spPr>
        <p:txBody>
          <a:bodyPr wrap="square" rtlCol="0">
            <a:spAutoFit/>
          </a:bodyPr>
          <a:lstStyle/>
          <a:p>
            <a:r>
              <a:rPr lang="en-US" sz="2400" dirty="0"/>
              <a:t>Goal: find the frequency and beam direction that align with the energy harvester</a:t>
            </a:r>
          </a:p>
        </p:txBody>
      </p:sp>
      <p:grpSp>
        <p:nvGrpSpPr>
          <p:cNvPr id="35" name="Group 34">
            <a:extLst>
              <a:ext uri="{FF2B5EF4-FFF2-40B4-BE49-F238E27FC236}">
                <a16:creationId xmlns:a16="http://schemas.microsoft.com/office/drawing/2014/main" id="{D63A4C81-AD29-3304-7A02-EE8A358326B4}"/>
              </a:ext>
            </a:extLst>
          </p:cNvPr>
          <p:cNvGrpSpPr/>
          <p:nvPr/>
        </p:nvGrpSpPr>
        <p:grpSpPr>
          <a:xfrm rot="19991626">
            <a:off x="728168" y="2356673"/>
            <a:ext cx="3319079" cy="349441"/>
            <a:chOff x="771686" y="2316960"/>
            <a:chExt cx="3319079" cy="349441"/>
          </a:xfrm>
        </p:grpSpPr>
        <p:sp>
          <p:nvSpPr>
            <p:cNvPr id="22" name="Google Shape;881;p86">
              <a:extLst>
                <a:ext uri="{FF2B5EF4-FFF2-40B4-BE49-F238E27FC236}">
                  <a16:creationId xmlns:a16="http://schemas.microsoft.com/office/drawing/2014/main" id="{BFF3A992-279F-1F5B-8995-F5D8642CC0F1}"/>
                </a:ext>
              </a:extLst>
            </p:cNvPr>
            <p:cNvSpPr/>
            <p:nvPr/>
          </p:nvSpPr>
          <p:spPr>
            <a:xfrm rot="16431527">
              <a:off x="3136118" y="1711754"/>
              <a:ext cx="246440" cy="1662854"/>
            </a:xfrm>
            <a:prstGeom prst="ellipse">
              <a:avLst/>
            </a:prstGeom>
            <a:solidFill>
              <a:schemeClr val="accent6">
                <a:lumMod val="40000"/>
                <a:lumOff val="60000"/>
              </a:scheme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4" name="Google Shape;881;p86">
              <a:extLst>
                <a:ext uri="{FF2B5EF4-FFF2-40B4-BE49-F238E27FC236}">
                  <a16:creationId xmlns:a16="http://schemas.microsoft.com/office/drawing/2014/main" id="{348FADB4-7AB1-42EC-BD24-29FDCCAFD674}"/>
                </a:ext>
              </a:extLst>
            </p:cNvPr>
            <p:cNvSpPr/>
            <p:nvPr/>
          </p:nvSpPr>
          <p:spPr>
            <a:xfrm rot="16431527" flipH="1" flipV="1">
              <a:off x="1479893" y="1608753"/>
              <a:ext cx="246440" cy="1662854"/>
            </a:xfrm>
            <a:prstGeom prst="ellipse">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sp>
        <p:nvSpPr>
          <p:cNvPr id="36" name="Google Shape;1148;p97">
            <a:extLst>
              <a:ext uri="{FF2B5EF4-FFF2-40B4-BE49-F238E27FC236}">
                <a16:creationId xmlns:a16="http://schemas.microsoft.com/office/drawing/2014/main" id="{130AE441-1386-54AB-79A0-3BC5775844ED}"/>
              </a:ext>
            </a:extLst>
          </p:cNvPr>
          <p:cNvSpPr txBox="1"/>
          <p:nvPr/>
        </p:nvSpPr>
        <p:spPr>
          <a:xfrm>
            <a:off x="3761219" y="1805554"/>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sp>
        <p:nvSpPr>
          <p:cNvPr id="4" name="TextBox 3">
            <a:extLst>
              <a:ext uri="{FF2B5EF4-FFF2-40B4-BE49-F238E27FC236}">
                <a16:creationId xmlns:a16="http://schemas.microsoft.com/office/drawing/2014/main" id="{8A425821-5ED4-A588-AE5C-2E144C9CE51E}"/>
              </a:ext>
            </a:extLst>
          </p:cNvPr>
          <p:cNvSpPr txBox="1"/>
          <p:nvPr/>
        </p:nvSpPr>
        <p:spPr>
          <a:xfrm>
            <a:off x="811688" y="5962194"/>
            <a:ext cx="11029610" cy="523220"/>
          </a:xfrm>
          <a:prstGeom prst="rect">
            <a:avLst/>
          </a:prstGeom>
          <a:noFill/>
        </p:spPr>
        <p:txBody>
          <a:bodyPr wrap="square" rtlCol="0">
            <a:spAutoFit/>
          </a:bodyPr>
          <a:lstStyle/>
          <a:p>
            <a:r>
              <a:rPr lang="en-US" sz="2800" dirty="0">
                <a:solidFill>
                  <a:srgbClr val="FF0000"/>
                </a:solidFill>
              </a:rPr>
              <a:t>Problem: Additional power consumption to the IoT device</a:t>
            </a:r>
          </a:p>
        </p:txBody>
      </p:sp>
    </p:spTree>
    <p:extLst>
      <p:ext uri="{BB962C8B-B14F-4D97-AF65-F5344CB8AC3E}">
        <p14:creationId xmlns:p14="http://schemas.microsoft.com/office/powerpoint/2010/main" val="385688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3600000">
                                      <p:cBhvr>
                                        <p:cTn id="16" dur="1000" fill="hold"/>
                                        <p:tgtEl>
                                          <p:spTgt spid="35"/>
                                        </p:tgtEl>
                                        <p:attrNameLst>
                                          <p:attrName>r</p:attrName>
                                        </p:attrNameLst>
                                      </p:cBhvr>
                                    </p:animRot>
                                  </p:childTnLst>
                                </p:cTn>
                              </p:par>
                              <p:par>
                                <p:cTn id="17" presetID="8" presetClass="emph" presetSubtype="0" fill="hold" nodeType="withEffect">
                                  <p:stCondLst>
                                    <p:cond delay="0"/>
                                  </p:stCondLst>
                                  <p:childTnLst>
                                    <p:animRot by="-1800000">
                                      <p:cBhvr>
                                        <p:cTn id="18" dur="500" fill="hold"/>
                                        <p:tgtEl>
                                          <p:spTgt spid="35"/>
                                        </p:tgtEl>
                                        <p:attrNameLst>
                                          <p:attrName>r</p:attrName>
                                        </p:attrNameLst>
                                      </p:cBhvr>
                                    </p:animRo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 0 L 0 0.25 E" pathEditMode="relative" ptsTypes="">
                                      <p:cBhvr>
                                        <p:cTn id="26" dur="1000" fill="hold"/>
                                        <p:tgtEl>
                                          <p:spTgt spid="2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5"/>
                                        </p:tgtEl>
                                      </p:cBhvr>
                                    </p:animEffect>
                                    <p:set>
                                      <p:cBhvr>
                                        <p:cTn id="31" dur="1" fill="hold">
                                          <p:stCondLst>
                                            <p:cond delay="499"/>
                                          </p:stCondLst>
                                        </p:cTn>
                                        <p:tgtEl>
                                          <p:spTgt spid="35"/>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36"/>
                                        </p:tgtEl>
                                      </p:cBhvr>
                                    </p:animEffect>
                                    <p:set>
                                      <p:cBhvr>
                                        <p:cTn id="34" dur="1" fill="hold">
                                          <p:stCondLst>
                                            <p:cond delay="499"/>
                                          </p:stCondLst>
                                        </p:cTn>
                                        <p:tgtEl>
                                          <p:spTgt spid="3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2" grpId="0"/>
      <p:bldP spid="36" grpId="0"/>
      <p:bldP spid="36" grpId="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5" name="Google Shape;875;p86"/>
          <p:cNvSpPr/>
          <p:nvPr/>
        </p:nvSpPr>
        <p:spPr>
          <a:xfrm>
            <a:off x="10142804" y="2413028"/>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Rectifier Circuit</a:t>
            </a:r>
            <a:endParaRPr sz="2400" dirty="0"/>
          </a:p>
        </p:txBody>
      </p:sp>
      <p:grpSp>
        <p:nvGrpSpPr>
          <p:cNvPr id="889" name="Group 888">
            <a:extLst>
              <a:ext uri="{FF2B5EF4-FFF2-40B4-BE49-F238E27FC236}">
                <a16:creationId xmlns:a16="http://schemas.microsoft.com/office/drawing/2014/main" id="{41CF1E9A-FF38-F63C-26A5-DEAB7975FC89}"/>
              </a:ext>
            </a:extLst>
          </p:cNvPr>
          <p:cNvGrpSpPr/>
          <p:nvPr/>
        </p:nvGrpSpPr>
        <p:grpSpPr>
          <a:xfrm>
            <a:off x="6614922" y="1509600"/>
            <a:ext cx="2451225" cy="2497849"/>
            <a:chOff x="6614922" y="1509600"/>
            <a:chExt cx="2451225" cy="2497849"/>
          </a:xfrm>
        </p:grpSpPr>
        <p:sp>
          <p:nvSpPr>
            <p:cNvPr id="41" name="Google Shape;1132;p97">
              <a:extLst>
                <a:ext uri="{FF2B5EF4-FFF2-40B4-BE49-F238E27FC236}">
                  <a16:creationId xmlns:a16="http://schemas.microsoft.com/office/drawing/2014/main" id="{74038C12-95E0-65C1-EFF4-282AFD80F3C6}"/>
                </a:ext>
              </a:extLst>
            </p:cNvPr>
            <p:cNvSpPr/>
            <p:nvPr/>
          </p:nvSpPr>
          <p:spPr>
            <a:xfrm rot="-5400000">
              <a:off x="8240747" y="2543884"/>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42" name="Google Shape;1134;p97">
              <a:extLst>
                <a:ext uri="{FF2B5EF4-FFF2-40B4-BE49-F238E27FC236}">
                  <a16:creationId xmlns:a16="http://schemas.microsoft.com/office/drawing/2014/main" id="{BE1FD1DC-6070-699D-568A-80C3F617B720}"/>
                </a:ext>
              </a:extLst>
            </p:cNvPr>
            <p:cNvSpPr/>
            <p:nvPr/>
          </p:nvSpPr>
          <p:spPr>
            <a:xfrm rot="-3601300">
              <a:off x="7803102" y="1771613"/>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1135;p97">
              <a:extLst>
                <a:ext uri="{FF2B5EF4-FFF2-40B4-BE49-F238E27FC236}">
                  <a16:creationId xmlns:a16="http://schemas.microsoft.com/office/drawing/2014/main" id="{80BCFB06-AF57-0A75-5492-811EB58AD812}"/>
                </a:ext>
              </a:extLst>
            </p:cNvPr>
            <p:cNvSpPr/>
            <p:nvPr/>
          </p:nvSpPr>
          <p:spPr>
            <a:xfrm rot="-4521746">
              <a:off x="7728425" y="1919055"/>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1136;p97">
              <a:extLst>
                <a:ext uri="{FF2B5EF4-FFF2-40B4-BE49-F238E27FC236}">
                  <a16:creationId xmlns:a16="http://schemas.microsoft.com/office/drawing/2014/main" id="{5D5B9CF9-D27D-9F7E-0F1E-10E90BD3249C}"/>
                </a:ext>
              </a:extLst>
            </p:cNvPr>
            <p:cNvSpPr/>
            <p:nvPr/>
          </p:nvSpPr>
          <p:spPr>
            <a:xfrm rot="-5400000">
              <a:off x="7694154" y="2109456"/>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1137;p97">
              <a:extLst>
                <a:ext uri="{FF2B5EF4-FFF2-40B4-BE49-F238E27FC236}">
                  <a16:creationId xmlns:a16="http://schemas.microsoft.com/office/drawing/2014/main" id="{49CE441E-D768-1360-BCA6-E146A614B56E}"/>
                </a:ext>
              </a:extLst>
            </p:cNvPr>
            <p:cNvSpPr/>
            <p:nvPr/>
          </p:nvSpPr>
          <p:spPr>
            <a:xfrm rot="-6246499">
              <a:off x="7726280" y="2325907"/>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1138;p97">
              <a:extLst>
                <a:ext uri="{FF2B5EF4-FFF2-40B4-BE49-F238E27FC236}">
                  <a16:creationId xmlns:a16="http://schemas.microsoft.com/office/drawing/2014/main" id="{0BE5128A-49C7-A21C-B39D-FADA22D482AC}"/>
                </a:ext>
              </a:extLst>
            </p:cNvPr>
            <p:cNvSpPr/>
            <p:nvPr/>
          </p:nvSpPr>
          <p:spPr>
            <a:xfrm rot="-7238472">
              <a:off x="7803029" y="2501028"/>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1147;p97">
              <a:extLst>
                <a:ext uri="{FF2B5EF4-FFF2-40B4-BE49-F238E27FC236}">
                  <a16:creationId xmlns:a16="http://schemas.microsoft.com/office/drawing/2014/main" id="{7EBE943B-9519-EAD6-3F42-0E12565F9128}"/>
                </a:ext>
              </a:extLst>
            </p:cNvPr>
            <p:cNvSpPr txBox="1"/>
            <p:nvPr/>
          </p:nvSpPr>
          <p:spPr>
            <a:xfrm>
              <a:off x="6985358" y="1509600"/>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48" name="Google Shape;1148;p97">
              <a:extLst>
                <a:ext uri="{FF2B5EF4-FFF2-40B4-BE49-F238E27FC236}">
                  <a16:creationId xmlns:a16="http://schemas.microsoft.com/office/drawing/2014/main" id="{1FF3217B-AF7C-098E-C0D3-8E82AD14554D}"/>
                </a:ext>
              </a:extLst>
            </p:cNvPr>
            <p:cNvSpPr txBox="1"/>
            <p:nvPr/>
          </p:nvSpPr>
          <p:spPr>
            <a:xfrm>
              <a:off x="6717221" y="188737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49" name="Google Shape;1148;p97">
              <a:extLst>
                <a:ext uri="{FF2B5EF4-FFF2-40B4-BE49-F238E27FC236}">
                  <a16:creationId xmlns:a16="http://schemas.microsoft.com/office/drawing/2014/main" id="{60013BF3-395D-E4B4-1B01-4C2BCB95E6D4}"/>
                </a:ext>
              </a:extLst>
            </p:cNvPr>
            <p:cNvSpPr txBox="1"/>
            <p:nvPr/>
          </p:nvSpPr>
          <p:spPr>
            <a:xfrm>
              <a:off x="6724430" y="2757987"/>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50" name="Google Shape;1148;p97">
              <a:extLst>
                <a:ext uri="{FF2B5EF4-FFF2-40B4-BE49-F238E27FC236}">
                  <a16:creationId xmlns:a16="http://schemas.microsoft.com/office/drawing/2014/main" id="{8B336156-FF19-13FF-A560-B93F3BC70431}"/>
                </a:ext>
              </a:extLst>
            </p:cNvPr>
            <p:cNvSpPr txBox="1"/>
            <p:nvPr/>
          </p:nvSpPr>
          <p:spPr>
            <a:xfrm>
              <a:off x="6959200" y="320727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51" name="Google Shape;1148;p97">
              <a:extLst>
                <a:ext uri="{FF2B5EF4-FFF2-40B4-BE49-F238E27FC236}">
                  <a16:creationId xmlns:a16="http://schemas.microsoft.com/office/drawing/2014/main" id="{390655EE-3377-9187-1F36-8B0BAD9FE55E}"/>
                </a:ext>
              </a:extLst>
            </p:cNvPr>
            <p:cNvSpPr txBox="1"/>
            <p:nvPr/>
          </p:nvSpPr>
          <p:spPr>
            <a:xfrm>
              <a:off x="6614922" y="229468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grpSp>
      <p:sp>
        <p:nvSpPr>
          <p:cNvPr id="12" name="Title 1">
            <a:extLst>
              <a:ext uri="{FF2B5EF4-FFF2-40B4-BE49-F238E27FC236}">
                <a16:creationId xmlns:a16="http://schemas.microsoft.com/office/drawing/2014/main" id="{28A275C1-7747-A2D1-148B-06BBBA5F8E05}"/>
              </a:ext>
            </a:extLst>
          </p:cNvPr>
          <p:cNvSpPr txBox="1">
            <a:spLocks/>
          </p:cNvSpPr>
          <p:nvPr/>
        </p:nvSpPr>
        <p:spPr>
          <a:xfrm>
            <a:off x="531421" y="377628"/>
            <a:ext cx="11360800" cy="763600"/>
          </a:xfrm>
          <a:prstGeom prst="rect">
            <a:avLst/>
          </a:prstGeom>
        </p:spPr>
        <p:txBody>
          <a:bodyPr spcFirstLastPara="1" vert="horz" wrap="square" lIns="91425" tIns="91425" rIns="91425" bIns="91425" rtlCol="0" anchor="t" anchorCtr="0">
            <a:normAutofit fontScale="975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Challenges #2: How to do beam alignment?</a:t>
            </a:r>
          </a:p>
        </p:txBody>
      </p:sp>
      <p:sp>
        <p:nvSpPr>
          <p:cNvPr id="13" name="TextBox 12">
            <a:extLst>
              <a:ext uri="{FF2B5EF4-FFF2-40B4-BE49-F238E27FC236}">
                <a16:creationId xmlns:a16="http://schemas.microsoft.com/office/drawing/2014/main" id="{BE27863D-CE77-E1B6-4FD8-5F653E8F6760}"/>
              </a:ext>
            </a:extLst>
          </p:cNvPr>
          <p:cNvSpPr txBox="1"/>
          <p:nvPr/>
        </p:nvSpPr>
        <p:spPr>
          <a:xfrm>
            <a:off x="578327" y="1122605"/>
            <a:ext cx="11029610" cy="523220"/>
          </a:xfrm>
          <a:prstGeom prst="rect">
            <a:avLst/>
          </a:prstGeom>
          <a:noFill/>
        </p:spPr>
        <p:txBody>
          <a:bodyPr wrap="square" rtlCol="0">
            <a:spAutoFit/>
          </a:bodyPr>
          <a:lstStyle/>
          <a:p>
            <a:r>
              <a:rPr lang="en-US" sz="2800" dirty="0">
                <a:solidFill>
                  <a:srgbClr val="FF0000"/>
                </a:solidFill>
              </a:rPr>
              <a:t>Our idea: use backscatter to provide feedback</a:t>
            </a:r>
          </a:p>
        </p:txBody>
      </p:sp>
      <p:grpSp>
        <p:nvGrpSpPr>
          <p:cNvPr id="877" name="Group 876">
            <a:extLst>
              <a:ext uri="{FF2B5EF4-FFF2-40B4-BE49-F238E27FC236}">
                <a16:creationId xmlns:a16="http://schemas.microsoft.com/office/drawing/2014/main" id="{5DAC971F-1AB8-1CD2-60E1-497EAF41895E}"/>
              </a:ext>
            </a:extLst>
          </p:cNvPr>
          <p:cNvGrpSpPr/>
          <p:nvPr/>
        </p:nvGrpSpPr>
        <p:grpSpPr>
          <a:xfrm>
            <a:off x="7933238" y="2810684"/>
            <a:ext cx="2985317" cy="1774602"/>
            <a:chOff x="7933238" y="2810684"/>
            <a:chExt cx="2985317" cy="1774602"/>
          </a:xfrm>
        </p:grpSpPr>
        <p:cxnSp>
          <p:nvCxnSpPr>
            <p:cNvPr id="21" name="Connector: Elbow 20">
              <a:extLst>
                <a:ext uri="{FF2B5EF4-FFF2-40B4-BE49-F238E27FC236}">
                  <a16:creationId xmlns:a16="http://schemas.microsoft.com/office/drawing/2014/main" id="{73CE7826-498D-361B-3106-C71098279D6E}"/>
                </a:ext>
              </a:extLst>
            </p:cNvPr>
            <p:cNvCxnSpPr>
              <a:cxnSpLocks/>
              <a:endCxn id="41" idx="2"/>
            </p:cNvCxnSpPr>
            <p:nvPr/>
          </p:nvCxnSpPr>
          <p:spPr>
            <a:xfrm rot="16200000" flipV="1">
              <a:off x="8993312" y="2883520"/>
              <a:ext cx="696521" cy="55085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E339B9B-B6E6-4711-1E97-9BB8E6D8C963}"/>
                </a:ext>
              </a:extLst>
            </p:cNvPr>
            <p:cNvGrpSpPr/>
            <p:nvPr/>
          </p:nvGrpSpPr>
          <p:grpSpPr>
            <a:xfrm>
              <a:off x="7933238" y="3417557"/>
              <a:ext cx="1962623" cy="1167729"/>
              <a:chOff x="8451195" y="4559097"/>
              <a:chExt cx="1962623" cy="1167729"/>
            </a:xfrm>
          </p:grpSpPr>
          <p:cxnSp>
            <p:nvCxnSpPr>
              <p:cNvPr id="14" name="Google Shape;884;p86">
                <a:extLst>
                  <a:ext uri="{FF2B5EF4-FFF2-40B4-BE49-F238E27FC236}">
                    <a16:creationId xmlns:a16="http://schemas.microsoft.com/office/drawing/2014/main" id="{A5A8A672-D245-8766-7B7C-28890222593A}"/>
                  </a:ext>
                </a:extLst>
              </p:cNvPr>
              <p:cNvCxnSpPr>
                <a:cxnSpLocks/>
              </p:cNvCxnSpPr>
              <p:nvPr/>
            </p:nvCxnSpPr>
            <p:spPr>
              <a:xfrm>
                <a:off x="10132283" y="4645708"/>
                <a:ext cx="281535" cy="334840"/>
              </a:xfrm>
              <a:prstGeom prst="straightConnector1">
                <a:avLst/>
              </a:prstGeom>
              <a:noFill/>
              <a:ln w="19050" cap="flat" cmpd="sng">
                <a:solidFill>
                  <a:schemeClr val="dk2"/>
                </a:solidFill>
                <a:prstDash val="solid"/>
                <a:round/>
                <a:headEnd type="none" w="med" len="med"/>
                <a:tailEnd type="none" w="med" len="med"/>
              </a:ln>
            </p:spPr>
          </p:cxnSp>
          <p:cxnSp>
            <p:nvCxnSpPr>
              <p:cNvPr id="885" name="Google Shape;885;p86"/>
              <p:cNvCxnSpPr>
                <a:cxnSpLocks/>
                <a:stCxn id="886" idx="4"/>
              </p:cNvCxnSpPr>
              <p:nvPr/>
            </p:nvCxnSpPr>
            <p:spPr>
              <a:xfrm>
                <a:off x="10126017" y="5121530"/>
                <a:ext cx="0" cy="379600"/>
              </a:xfrm>
              <a:prstGeom prst="straightConnector1">
                <a:avLst/>
              </a:prstGeom>
              <a:noFill/>
              <a:ln w="19050" cap="flat" cmpd="sng">
                <a:solidFill>
                  <a:schemeClr val="dk2"/>
                </a:solidFill>
                <a:prstDash val="solid"/>
                <a:round/>
                <a:headEnd type="none" w="med" len="med"/>
                <a:tailEnd type="none" w="med" len="med"/>
              </a:ln>
            </p:spPr>
          </p:cxnSp>
          <p:sp>
            <p:nvSpPr>
              <p:cNvPr id="887" name="Google Shape;887;p86"/>
              <p:cNvSpPr/>
              <p:nvPr/>
            </p:nvSpPr>
            <p:spPr>
              <a:xfrm rot="10800000" flipH="1">
                <a:off x="9966860" y="5501230"/>
                <a:ext cx="318313" cy="225596"/>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8" name="Google Shape;888;p86"/>
              <p:cNvSpPr/>
              <p:nvPr/>
            </p:nvSpPr>
            <p:spPr>
              <a:xfrm>
                <a:off x="10048817"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6" name="Google Shape;886;p86"/>
              <p:cNvSpPr/>
              <p:nvPr/>
            </p:nvSpPr>
            <p:spPr>
              <a:xfrm>
                <a:off x="10048817" y="4967130"/>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TextBox 2">
                <a:extLst>
                  <a:ext uri="{FF2B5EF4-FFF2-40B4-BE49-F238E27FC236}">
                    <a16:creationId xmlns:a16="http://schemas.microsoft.com/office/drawing/2014/main" id="{F64096CB-BDCA-1FDE-42F1-87DB820A817F}"/>
                  </a:ext>
                </a:extLst>
              </p:cNvPr>
              <p:cNvSpPr txBox="1"/>
              <p:nvPr/>
            </p:nvSpPr>
            <p:spPr>
              <a:xfrm>
                <a:off x="8451195" y="4883058"/>
                <a:ext cx="1722379" cy="830997"/>
              </a:xfrm>
              <a:prstGeom prst="rect">
                <a:avLst/>
              </a:prstGeom>
              <a:noFill/>
            </p:spPr>
            <p:txBody>
              <a:bodyPr wrap="square" rtlCol="0">
                <a:spAutoFit/>
              </a:bodyPr>
              <a:lstStyle/>
              <a:p>
                <a:r>
                  <a:rPr lang="en-US" sz="2400" dirty="0"/>
                  <a:t>Backscatter Circuit</a:t>
                </a:r>
              </a:p>
            </p:txBody>
          </p:sp>
        </p:grpSp>
        <p:cxnSp>
          <p:nvCxnSpPr>
            <p:cNvPr id="20" name="Connector: Elbow 19">
              <a:extLst>
                <a:ext uri="{FF2B5EF4-FFF2-40B4-BE49-F238E27FC236}">
                  <a16:creationId xmlns:a16="http://schemas.microsoft.com/office/drawing/2014/main" id="{BB4EC748-1FD1-6C47-2C3C-46C34440C358}"/>
                </a:ext>
              </a:extLst>
            </p:cNvPr>
            <p:cNvCxnSpPr>
              <a:cxnSpLocks/>
              <a:stCxn id="23" idx="6"/>
              <a:endCxn id="875" idx="2"/>
            </p:cNvCxnSpPr>
            <p:nvPr/>
          </p:nvCxnSpPr>
          <p:spPr>
            <a:xfrm flipV="1">
              <a:off x="10056527" y="3208339"/>
              <a:ext cx="862028" cy="28641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Google Shape;888;p86">
              <a:extLst>
                <a:ext uri="{FF2B5EF4-FFF2-40B4-BE49-F238E27FC236}">
                  <a16:creationId xmlns:a16="http://schemas.microsoft.com/office/drawing/2014/main" id="{F273AB2D-556B-962A-C044-B6DF537AFEAD}"/>
                </a:ext>
              </a:extLst>
            </p:cNvPr>
            <p:cNvSpPr/>
            <p:nvPr/>
          </p:nvSpPr>
          <p:spPr>
            <a:xfrm>
              <a:off x="9902127" y="341755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894;p86">
              <a:extLst>
                <a:ext uri="{FF2B5EF4-FFF2-40B4-BE49-F238E27FC236}">
                  <a16:creationId xmlns:a16="http://schemas.microsoft.com/office/drawing/2014/main" id="{B67AE334-7766-7840-6DDF-1A740E37CFFA}"/>
                </a:ext>
              </a:extLst>
            </p:cNvPr>
            <p:cNvSpPr/>
            <p:nvPr/>
          </p:nvSpPr>
          <p:spPr>
            <a:xfrm rot="6363970">
              <a:off x="9404528" y="3265181"/>
              <a:ext cx="506170" cy="492450"/>
            </a:xfrm>
            <a:prstGeom prst="arc">
              <a:avLst>
                <a:gd name="adj1" fmla="val 16468312"/>
                <a:gd name="adj2" fmla="val 21298246"/>
              </a:avLst>
            </a:prstGeom>
            <a:noFill/>
            <a:ln w="28575" cap="flat" cmpd="sng">
              <a:solidFill>
                <a:srgbClr val="000000"/>
              </a:solidFill>
              <a:prstDash val="dash"/>
              <a:round/>
              <a:headEnd type="none" w="med" len="med"/>
              <a:tailEnd type="triangle" w="med" len="med"/>
            </a:ln>
          </p:spPr>
          <p:txBody>
            <a:bodyPr spcFirstLastPara="1" wrap="square" lIns="121900" tIns="121900" rIns="121900" bIns="121900" anchor="ctr" anchorCtr="0">
              <a:noAutofit/>
            </a:bodyPr>
            <a:lstStyle/>
            <a:p>
              <a:endParaRPr sz="2400"/>
            </a:p>
          </p:txBody>
        </p:sp>
      </p:grpSp>
      <p:grpSp>
        <p:nvGrpSpPr>
          <p:cNvPr id="869" name="Group 868">
            <a:extLst>
              <a:ext uri="{FF2B5EF4-FFF2-40B4-BE49-F238E27FC236}">
                <a16:creationId xmlns:a16="http://schemas.microsoft.com/office/drawing/2014/main" id="{1C68D59F-D447-C212-D17A-3A255CADE95C}"/>
              </a:ext>
            </a:extLst>
          </p:cNvPr>
          <p:cNvGrpSpPr/>
          <p:nvPr/>
        </p:nvGrpSpPr>
        <p:grpSpPr>
          <a:xfrm>
            <a:off x="981970" y="2578716"/>
            <a:ext cx="846985" cy="1154542"/>
            <a:chOff x="981970" y="2578716"/>
            <a:chExt cx="846985" cy="1154542"/>
          </a:xfrm>
        </p:grpSpPr>
        <p:sp>
          <p:nvSpPr>
            <p:cNvPr id="4" name="TextBox 3">
              <a:extLst>
                <a:ext uri="{FF2B5EF4-FFF2-40B4-BE49-F238E27FC236}">
                  <a16:creationId xmlns:a16="http://schemas.microsoft.com/office/drawing/2014/main" id="{D211746A-E05A-CD72-95A7-531491EE7EFD}"/>
                </a:ext>
              </a:extLst>
            </p:cNvPr>
            <p:cNvSpPr txBox="1"/>
            <p:nvPr/>
          </p:nvSpPr>
          <p:spPr>
            <a:xfrm>
              <a:off x="1123248" y="3406548"/>
              <a:ext cx="579005" cy="326710"/>
            </a:xfrm>
            <a:prstGeom prst="rect">
              <a:avLst/>
            </a:prstGeom>
            <a:noFill/>
          </p:spPr>
          <p:txBody>
            <a:bodyPr wrap="none" rtlCol="0">
              <a:spAutoFit/>
            </a:bodyPr>
            <a:lstStyle/>
            <a:p>
              <a:r>
                <a:rPr lang="en-US" sz="2800" dirty="0"/>
                <a:t>AP</a:t>
              </a:r>
            </a:p>
          </p:txBody>
        </p:sp>
        <p:pic>
          <p:nvPicPr>
            <p:cNvPr id="39" name="Picture 2" descr="WiFi signal - Free technology icons">
              <a:extLst>
                <a:ext uri="{FF2B5EF4-FFF2-40B4-BE49-F238E27FC236}">
                  <a16:creationId xmlns:a16="http://schemas.microsoft.com/office/drawing/2014/main" id="{44A887F3-A1C0-6570-E3C8-84948D26A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970" y="2578716"/>
              <a:ext cx="846985" cy="8469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0" name="Group 869">
            <a:extLst>
              <a:ext uri="{FF2B5EF4-FFF2-40B4-BE49-F238E27FC236}">
                <a16:creationId xmlns:a16="http://schemas.microsoft.com/office/drawing/2014/main" id="{90265668-723B-23C9-CF34-3D020FDF5666}"/>
              </a:ext>
            </a:extLst>
          </p:cNvPr>
          <p:cNvGrpSpPr/>
          <p:nvPr/>
        </p:nvGrpSpPr>
        <p:grpSpPr>
          <a:xfrm>
            <a:off x="2016382" y="2201786"/>
            <a:ext cx="4425626" cy="677068"/>
            <a:chOff x="2016382" y="2201786"/>
            <a:chExt cx="4425626" cy="677068"/>
          </a:xfrm>
        </p:grpSpPr>
        <mc:AlternateContent xmlns:mc="http://schemas.openxmlformats.org/markup-compatibility/2006" xmlns:a14="http://schemas.microsoft.com/office/drawing/2010/main">
          <mc:Choice Requires="a14">
            <p:sp>
              <p:nvSpPr>
                <p:cNvPr id="917" name="Google Shape;1148;p97">
                  <a:extLst>
                    <a:ext uri="{FF2B5EF4-FFF2-40B4-BE49-F238E27FC236}">
                      <a16:creationId xmlns:a16="http://schemas.microsoft.com/office/drawing/2014/main" id="{D9EA0F5C-C0BE-25DD-8727-F3E4C80018B5}"/>
                    </a:ext>
                  </a:extLst>
                </p:cNvPr>
                <p:cNvSpPr txBox="1"/>
                <p:nvPr/>
              </p:nvSpPr>
              <p:spPr>
                <a:xfrm>
                  <a:off x="3324813" y="2201786"/>
                  <a:ext cx="1684744" cy="677068"/>
                </a:xfrm>
                <a:prstGeom prst="rect">
                  <a:avLst/>
                </a:prstGeom>
                <a:noFill/>
                <a:ln>
                  <a:noFill/>
                </a:ln>
              </p:spPr>
              <p:txBody>
                <a:bodyPr spcFirstLastPara="1" wrap="square" lIns="121900" tIns="121900" rIns="121900" bIns="121900" anchor="t" anchorCtr="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sin</m:t>
                        </m:r>
                        <m:r>
                          <a:rPr lang="en-US" sz="2800" b="0" i="1" smtClean="0">
                            <a:latin typeface="Cambria Math" panose="02040503050406030204" pitchFamily="18" charset="0"/>
                          </a:rPr>
                          <m:t>⁡(2</m:t>
                        </m:r>
                        <m:r>
                          <a:rPr lang="en-US" sz="2800" b="0" i="1" smtClean="0">
                            <a:latin typeface="Cambria Math" panose="02040503050406030204" pitchFamily="18" charset="0"/>
                          </a:rPr>
                          <m:t>𝜋</m:t>
                        </m:r>
                        <m:r>
                          <a:rPr lang="en-US" sz="2800" b="0" i="1" smtClean="0">
                            <a:latin typeface="Cambria Math" panose="02040503050406030204" pitchFamily="18" charset="0"/>
                          </a:rPr>
                          <m:t>𝑓𝑡</m:t>
                        </m:r>
                        <m:r>
                          <a:rPr lang="en-US" sz="2800" b="0" i="1" smtClean="0">
                            <a:latin typeface="Cambria Math" panose="02040503050406030204" pitchFamily="18" charset="0"/>
                          </a:rPr>
                          <m:t>)</m:t>
                        </m:r>
                      </m:oMath>
                    </m:oMathPara>
                  </a14:m>
                  <a:endParaRPr lang="en-US" sz="2800" dirty="0"/>
                </a:p>
              </p:txBody>
            </p:sp>
          </mc:Choice>
          <mc:Fallback xmlns="">
            <p:sp>
              <p:nvSpPr>
                <p:cNvPr id="917" name="Google Shape;1148;p97">
                  <a:extLst>
                    <a:ext uri="{FF2B5EF4-FFF2-40B4-BE49-F238E27FC236}">
                      <a16:creationId xmlns:a16="http://schemas.microsoft.com/office/drawing/2014/main" id="{D9EA0F5C-C0BE-25DD-8727-F3E4C80018B5}"/>
                    </a:ext>
                  </a:extLst>
                </p:cNvPr>
                <p:cNvSpPr txBox="1">
                  <a:spLocks noRot="1" noChangeAspect="1" noMove="1" noResize="1" noEditPoints="1" noAdjustHandles="1" noChangeArrowheads="1" noChangeShapeType="1" noTextEdit="1"/>
                </p:cNvSpPr>
                <p:nvPr/>
              </p:nvSpPr>
              <p:spPr>
                <a:xfrm>
                  <a:off x="3324813" y="2201786"/>
                  <a:ext cx="1684744" cy="677068"/>
                </a:xfrm>
                <a:prstGeom prst="rect">
                  <a:avLst/>
                </a:prstGeom>
                <a:blipFill>
                  <a:blip r:embed="rId5"/>
                  <a:stretch>
                    <a:fillRect/>
                  </a:stretch>
                </a:blipFill>
                <a:ln>
                  <a:noFill/>
                </a:ln>
              </p:spPr>
              <p:txBody>
                <a:bodyPr/>
                <a:lstStyle/>
                <a:p>
                  <a:r>
                    <a:rPr lang="en-US">
                      <a:noFill/>
                    </a:rPr>
                    <a:t> </a:t>
                  </a:r>
                </a:p>
              </p:txBody>
            </p:sp>
          </mc:Fallback>
        </mc:AlternateContent>
        <p:cxnSp>
          <p:nvCxnSpPr>
            <p:cNvPr id="919" name="Straight Arrow Connector 918">
              <a:extLst>
                <a:ext uri="{FF2B5EF4-FFF2-40B4-BE49-F238E27FC236}">
                  <a16:creationId xmlns:a16="http://schemas.microsoft.com/office/drawing/2014/main" id="{9E9DB1A6-C642-6636-074A-C8EA10A3A4BC}"/>
                </a:ext>
              </a:extLst>
            </p:cNvPr>
            <p:cNvCxnSpPr/>
            <p:nvPr/>
          </p:nvCxnSpPr>
          <p:spPr>
            <a:xfrm>
              <a:off x="2016382" y="2810684"/>
              <a:ext cx="4425626"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1" name="Group 870">
            <a:extLst>
              <a:ext uri="{FF2B5EF4-FFF2-40B4-BE49-F238E27FC236}">
                <a16:creationId xmlns:a16="http://schemas.microsoft.com/office/drawing/2014/main" id="{5CCD8B03-4ADE-9235-9699-8E7598FD7AA2}"/>
              </a:ext>
            </a:extLst>
          </p:cNvPr>
          <p:cNvGrpSpPr/>
          <p:nvPr/>
        </p:nvGrpSpPr>
        <p:grpSpPr>
          <a:xfrm>
            <a:off x="2005840" y="2987667"/>
            <a:ext cx="4882186" cy="677068"/>
            <a:chOff x="2005840" y="2987667"/>
            <a:chExt cx="4882186" cy="677068"/>
          </a:xfrm>
        </p:grpSpPr>
        <p:cxnSp>
          <p:nvCxnSpPr>
            <p:cNvPr id="923" name="Straight Arrow Connector 922">
              <a:extLst>
                <a:ext uri="{FF2B5EF4-FFF2-40B4-BE49-F238E27FC236}">
                  <a16:creationId xmlns:a16="http://schemas.microsoft.com/office/drawing/2014/main" id="{422E98F9-39B8-CFDE-1872-A2BB6B577DC0}"/>
                </a:ext>
              </a:extLst>
            </p:cNvPr>
            <p:cNvCxnSpPr>
              <a:cxnSpLocks/>
            </p:cNvCxnSpPr>
            <p:nvPr/>
          </p:nvCxnSpPr>
          <p:spPr>
            <a:xfrm flipH="1">
              <a:off x="2016382" y="3094860"/>
              <a:ext cx="4425626"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4" name="Google Shape;1148;p97">
                  <a:extLst>
                    <a:ext uri="{FF2B5EF4-FFF2-40B4-BE49-F238E27FC236}">
                      <a16:creationId xmlns:a16="http://schemas.microsoft.com/office/drawing/2014/main" id="{B51007A1-3814-B4D5-8C60-50C7A69E5D30}"/>
                    </a:ext>
                  </a:extLst>
                </p:cNvPr>
                <p:cNvSpPr txBox="1"/>
                <p:nvPr/>
              </p:nvSpPr>
              <p:spPr>
                <a:xfrm>
                  <a:off x="2005840" y="2987667"/>
                  <a:ext cx="4882186" cy="677068"/>
                </a:xfrm>
                <a:prstGeom prst="rect">
                  <a:avLst/>
                </a:prstGeom>
                <a:noFill/>
                <a:ln>
                  <a:noFill/>
                </a:ln>
              </p:spPr>
              <p:txBody>
                <a:bodyPr spcFirstLastPara="1" wrap="square" lIns="121900" tIns="121900" rIns="121900" bIns="121900" anchor="t" anchorCtr="0">
                  <a:spAutoFit/>
                </a:bodyPr>
                <a:lstStyle/>
                <a:p>
                  <a14:m>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sin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2</m:t>
                              </m:r>
                              <m:r>
                                <a:rPr lang="en-US" sz="2800" b="0" i="1" smtClean="0">
                                  <a:latin typeface="Cambria Math" panose="02040503050406030204" pitchFamily="18" charset="0"/>
                                </a:rPr>
                                <m:t>𝜋</m:t>
                              </m:r>
                              <m:r>
                                <a:rPr lang="en-US" sz="2800" b="0" i="1" smtClean="0">
                                  <a:latin typeface="Cambria Math" panose="02040503050406030204" pitchFamily="18" charset="0"/>
                                </a:rPr>
                                <m:t>𝑓𝑡</m:t>
                              </m:r>
                            </m:e>
                          </m:d>
                        </m:e>
                      </m:func>
                      <m:r>
                        <a:rPr lang="en-US" sz="2800" b="0" i="1" smtClean="0">
                          <a:latin typeface="Cambria Math" panose="02040503050406030204" pitchFamily="18" charset="0"/>
                        </a:rPr>
                        <m:t>×</m:t>
                      </m:r>
                      <m:r>
                        <m:rPr>
                          <m:sty m:val="p"/>
                        </m:rPr>
                        <a:rPr lang="en-US" sz="2800" b="0" i="0" smtClean="0">
                          <a:latin typeface="Cambria Math" panose="02040503050406030204" pitchFamily="18" charset="0"/>
                        </a:rPr>
                        <m:t>s</m:t>
                      </m:r>
                      <m:r>
                        <a:rPr lang="en-US" sz="2800" b="0" i="1" smtClean="0">
                          <a:latin typeface="Cambria Math" panose="02040503050406030204" pitchFamily="18" charset="0"/>
                        </a:rPr>
                        <m:t>𝑔𝑛</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sin</m:t>
                      </m:r>
                      <m:r>
                        <a:rPr lang="en-US" sz="2800" b="0" i="1" smtClean="0">
                          <a:latin typeface="Cambria Math" panose="02040503050406030204" pitchFamily="18" charset="0"/>
                        </a:rPr>
                        <m:t>⁡(2</m:t>
                      </m:r>
                      <m:r>
                        <a:rPr lang="en-US" sz="2800" b="0" i="1" smtClean="0">
                          <a:latin typeface="Cambria Math" panose="02040503050406030204" pitchFamily="18" charset="0"/>
                        </a:rPr>
                        <m:t>𝜋</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𝑠</m:t>
                          </m:r>
                        </m:sub>
                      </m:sSub>
                      <m:r>
                        <a:rPr lang="en-US" sz="2800" b="0" i="1" smtClean="0">
                          <a:latin typeface="Cambria Math" panose="02040503050406030204" pitchFamily="18" charset="0"/>
                        </a:rPr>
                        <m:t>𝑡</m:t>
                      </m:r>
                      <m:r>
                        <a:rPr lang="en-US" sz="2800" b="0" i="1" smtClean="0">
                          <a:latin typeface="Cambria Math" panose="02040503050406030204" pitchFamily="18" charset="0"/>
                        </a:rPr>
                        <m:t>)</m:t>
                      </m:r>
                    </m:oMath>
                  </a14:m>
                  <a:r>
                    <a:rPr lang="en-US" sz="2800" dirty="0"/>
                    <a:t>)</a:t>
                  </a:r>
                </a:p>
              </p:txBody>
            </p:sp>
          </mc:Choice>
          <mc:Fallback xmlns="">
            <p:sp>
              <p:nvSpPr>
                <p:cNvPr id="924" name="Google Shape;1148;p97">
                  <a:extLst>
                    <a:ext uri="{FF2B5EF4-FFF2-40B4-BE49-F238E27FC236}">
                      <a16:creationId xmlns:a16="http://schemas.microsoft.com/office/drawing/2014/main" id="{B51007A1-3814-B4D5-8C60-50C7A69E5D30}"/>
                    </a:ext>
                  </a:extLst>
                </p:cNvPr>
                <p:cNvSpPr txBox="1">
                  <a:spLocks noRot="1" noChangeAspect="1" noMove="1" noResize="1" noEditPoints="1" noAdjustHandles="1" noChangeArrowheads="1" noChangeShapeType="1" noTextEdit="1"/>
                </p:cNvSpPr>
                <p:nvPr/>
              </p:nvSpPr>
              <p:spPr>
                <a:xfrm>
                  <a:off x="2005840" y="2987667"/>
                  <a:ext cx="4882186" cy="677068"/>
                </a:xfrm>
                <a:prstGeom prst="rect">
                  <a:avLst/>
                </a:prstGeom>
                <a:blipFill>
                  <a:blip r:embed="rId6"/>
                  <a:stretch>
                    <a:fillRect b="-14414"/>
                  </a:stretch>
                </a:blipFill>
                <a:ln>
                  <a:noFill/>
                </a:ln>
              </p:spPr>
              <p:txBody>
                <a:bodyPr/>
                <a:lstStyle/>
                <a:p>
                  <a:r>
                    <a:rPr lang="en-US">
                      <a:noFill/>
                    </a:rPr>
                    <a:t> </a:t>
                  </a:r>
                </a:p>
              </p:txBody>
            </p:sp>
          </mc:Fallback>
        </mc:AlternateContent>
      </p:grpSp>
      <p:grpSp>
        <p:nvGrpSpPr>
          <p:cNvPr id="874" name="Group 873">
            <a:extLst>
              <a:ext uri="{FF2B5EF4-FFF2-40B4-BE49-F238E27FC236}">
                <a16:creationId xmlns:a16="http://schemas.microsoft.com/office/drawing/2014/main" id="{9D670EF1-BE1C-BF80-A2F3-92AD92845A1A}"/>
              </a:ext>
            </a:extLst>
          </p:cNvPr>
          <p:cNvGrpSpPr/>
          <p:nvPr/>
        </p:nvGrpSpPr>
        <p:grpSpPr>
          <a:xfrm>
            <a:off x="3720430" y="3596278"/>
            <a:ext cx="3063039" cy="863369"/>
            <a:chOff x="3720430" y="3596278"/>
            <a:chExt cx="3063039" cy="863369"/>
          </a:xfrm>
        </p:grpSpPr>
        <p:sp>
          <p:nvSpPr>
            <p:cNvPr id="925" name="Left Brace 924">
              <a:extLst>
                <a:ext uri="{FF2B5EF4-FFF2-40B4-BE49-F238E27FC236}">
                  <a16:creationId xmlns:a16="http://schemas.microsoft.com/office/drawing/2014/main" id="{1F7408DE-1B59-F5ED-9D71-5F92B24753EC}"/>
                </a:ext>
              </a:extLst>
            </p:cNvPr>
            <p:cNvSpPr/>
            <p:nvPr/>
          </p:nvSpPr>
          <p:spPr>
            <a:xfrm rot="16200000">
              <a:off x="5041818" y="2547385"/>
              <a:ext cx="351300" cy="2449085"/>
            </a:xfrm>
            <a:prstGeom prst="leftBrac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6" name="TextBox 925">
                  <a:extLst>
                    <a:ext uri="{FF2B5EF4-FFF2-40B4-BE49-F238E27FC236}">
                      <a16:creationId xmlns:a16="http://schemas.microsoft.com/office/drawing/2014/main" id="{CA98B739-0064-A5EF-CAD2-D29EFDC240EB}"/>
                    </a:ext>
                  </a:extLst>
                </p:cNvPr>
                <p:cNvSpPr txBox="1"/>
                <p:nvPr/>
              </p:nvSpPr>
              <p:spPr>
                <a:xfrm>
                  <a:off x="3720430" y="3813316"/>
                  <a:ext cx="3063039" cy="646331"/>
                </a:xfrm>
                <a:prstGeom prst="rect">
                  <a:avLst/>
                </a:prstGeom>
                <a:noFill/>
              </p:spPr>
              <p:txBody>
                <a:bodyPr wrap="square" rtlCol="0">
                  <a:spAutoFit/>
                </a:bodyPr>
                <a:lstStyle/>
                <a:p>
                  <a:pPr algn="ctr"/>
                  <a:r>
                    <a:rPr lang="en-US" dirty="0"/>
                    <a:t>Square wave of </a:t>
                  </a:r>
                </a:p>
                <a:p>
                  <a:pPr algn="ctr"/>
                  <a:r>
                    <a:rPr lang="en-US" dirty="0"/>
                    <a:t>frequency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oMath>
                  </a14:m>
                  <a:endParaRPr lang="en-US" dirty="0"/>
                </a:p>
              </p:txBody>
            </p:sp>
          </mc:Choice>
          <mc:Fallback xmlns="">
            <p:sp>
              <p:nvSpPr>
                <p:cNvPr id="926" name="TextBox 925">
                  <a:extLst>
                    <a:ext uri="{FF2B5EF4-FFF2-40B4-BE49-F238E27FC236}">
                      <a16:creationId xmlns:a16="http://schemas.microsoft.com/office/drawing/2014/main" id="{CA98B739-0064-A5EF-CAD2-D29EFDC240EB}"/>
                    </a:ext>
                  </a:extLst>
                </p:cNvPr>
                <p:cNvSpPr txBox="1">
                  <a:spLocks noRot="1" noChangeAspect="1" noMove="1" noResize="1" noEditPoints="1" noAdjustHandles="1" noChangeArrowheads="1" noChangeShapeType="1" noTextEdit="1"/>
                </p:cNvSpPr>
                <p:nvPr/>
              </p:nvSpPr>
              <p:spPr>
                <a:xfrm>
                  <a:off x="3720430" y="3813316"/>
                  <a:ext cx="3063039" cy="646331"/>
                </a:xfrm>
                <a:prstGeom prst="rect">
                  <a:avLst/>
                </a:prstGeom>
                <a:blipFill>
                  <a:blip r:embed="rId7"/>
                  <a:stretch>
                    <a:fillRect t="-5660" b="-14151"/>
                  </a:stretch>
                </a:blipFill>
              </p:spPr>
              <p:txBody>
                <a:bodyPr/>
                <a:lstStyle/>
                <a:p>
                  <a:r>
                    <a:rPr lang="en-US">
                      <a:noFill/>
                    </a:rPr>
                    <a:t> </a:t>
                  </a:r>
                </a:p>
              </p:txBody>
            </p:sp>
          </mc:Fallback>
        </mc:AlternateContent>
      </p:grpSp>
      <p:grpSp>
        <p:nvGrpSpPr>
          <p:cNvPr id="876" name="Group 875">
            <a:extLst>
              <a:ext uri="{FF2B5EF4-FFF2-40B4-BE49-F238E27FC236}">
                <a16:creationId xmlns:a16="http://schemas.microsoft.com/office/drawing/2014/main" id="{EDED1D6F-BC57-85FE-B238-E34098675672}"/>
              </a:ext>
            </a:extLst>
          </p:cNvPr>
          <p:cNvGrpSpPr/>
          <p:nvPr/>
        </p:nvGrpSpPr>
        <p:grpSpPr>
          <a:xfrm>
            <a:off x="478412" y="4253533"/>
            <a:ext cx="4657779" cy="2318808"/>
            <a:chOff x="478412" y="4253533"/>
            <a:chExt cx="4657779" cy="2318808"/>
          </a:xfrm>
        </p:grpSpPr>
        <p:cxnSp>
          <p:nvCxnSpPr>
            <p:cNvPr id="927" name="Google Shape;898;p86">
              <a:extLst>
                <a:ext uri="{FF2B5EF4-FFF2-40B4-BE49-F238E27FC236}">
                  <a16:creationId xmlns:a16="http://schemas.microsoft.com/office/drawing/2014/main" id="{88D25E2D-FEFF-A2E4-FC07-02AA47EF65A0}"/>
                </a:ext>
              </a:extLst>
            </p:cNvPr>
            <p:cNvCxnSpPr>
              <a:cxnSpLocks/>
            </p:cNvCxnSpPr>
            <p:nvPr/>
          </p:nvCxnSpPr>
          <p:spPr>
            <a:xfrm>
              <a:off x="957957" y="6396547"/>
              <a:ext cx="3010614" cy="0"/>
            </a:xfrm>
            <a:prstGeom prst="straightConnector1">
              <a:avLst/>
            </a:prstGeom>
            <a:noFill/>
            <a:ln w="28575" cap="flat" cmpd="sng">
              <a:solidFill>
                <a:schemeClr val="dk2"/>
              </a:solidFill>
              <a:prstDash val="solid"/>
              <a:round/>
              <a:headEnd type="none" w="med" len="med"/>
              <a:tailEnd type="triangle" w="med" len="med"/>
            </a:ln>
          </p:spPr>
        </p:cxnSp>
        <p:cxnSp>
          <p:nvCxnSpPr>
            <p:cNvPr id="929" name="Google Shape;899;p86">
              <a:extLst>
                <a:ext uri="{FF2B5EF4-FFF2-40B4-BE49-F238E27FC236}">
                  <a16:creationId xmlns:a16="http://schemas.microsoft.com/office/drawing/2014/main" id="{6DCC33CA-1D94-D558-C86C-069C76082C63}"/>
                </a:ext>
              </a:extLst>
            </p:cNvPr>
            <p:cNvCxnSpPr>
              <a:cxnSpLocks/>
            </p:cNvCxnSpPr>
            <p:nvPr/>
          </p:nvCxnSpPr>
          <p:spPr>
            <a:xfrm flipV="1">
              <a:off x="967215" y="4262814"/>
              <a:ext cx="0" cy="2133733"/>
            </a:xfrm>
            <a:prstGeom prst="straightConnector1">
              <a:avLst/>
            </a:prstGeom>
            <a:noFill/>
            <a:ln w="28575" cap="flat" cmpd="sng">
              <a:solidFill>
                <a:schemeClr val="dk2"/>
              </a:solidFill>
              <a:prstDash val="solid"/>
              <a:round/>
              <a:headEnd type="none" w="med" len="med"/>
              <a:tailEnd type="triangle" w="med" len="med"/>
            </a:ln>
          </p:spPr>
        </p:cxnSp>
        <p:sp>
          <p:nvSpPr>
            <p:cNvPr id="937" name="TextBox 936">
              <a:extLst>
                <a:ext uri="{FF2B5EF4-FFF2-40B4-BE49-F238E27FC236}">
                  <a16:creationId xmlns:a16="http://schemas.microsoft.com/office/drawing/2014/main" id="{C282E90D-5F91-6B1F-4EB4-18BD8FD5389B}"/>
                </a:ext>
              </a:extLst>
            </p:cNvPr>
            <p:cNvSpPr txBox="1"/>
            <p:nvPr/>
          </p:nvSpPr>
          <p:spPr>
            <a:xfrm>
              <a:off x="478412" y="4253533"/>
              <a:ext cx="644836" cy="369332"/>
            </a:xfrm>
            <a:prstGeom prst="rect">
              <a:avLst/>
            </a:prstGeom>
            <a:noFill/>
          </p:spPr>
          <p:txBody>
            <a:bodyPr wrap="square" rtlCol="0">
              <a:spAutoFit/>
            </a:bodyPr>
            <a:lstStyle/>
            <a:p>
              <a:r>
                <a:rPr lang="en-US" dirty="0"/>
                <a:t>FFT</a:t>
              </a:r>
            </a:p>
          </p:txBody>
        </p:sp>
        <p:sp>
          <p:nvSpPr>
            <p:cNvPr id="938" name="TextBox 937">
              <a:extLst>
                <a:ext uri="{FF2B5EF4-FFF2-40B4-BE49-F238E27FC236}">
                  <a16:creationId xmlns:a16="http://schemas.microsoft.com/office/drawing/2014/main" id="{BE92A7D7-78A4-D8CA-3D5B-9CAB2C4AB2CE}"/>
                </a:ext>
              </a:extLst>
            </p:cNvPr>
            <p:cNvSpPr txBox="1"/>
            <p:nvPr/>
          </p:nvSpPr>
          <p:spPr>
            <a:xfrm>
              <a:off x="3946284" y="6203009"/>
              <a:ext cx="1189907" cy="369332"/>
            </a:xfrm>
            <a:prstGeom prst="rect">
              <a:avLst/>
            </a:prstGeom>
            <a:noFill/>
          </p:spPr>
          <p:txBody>
            <a:bodyPr wrap="square" rtlCol="0">
              <a:spAutoFit/>
            </a:bodyPr>
            <a:lstStyle/>
            <a:p>
              <a:r>
                <a:rPr lang="en-US" dirty="0"/>
                <a:t>Frequency</a:t>
              </a:r>
            </a:p>
          </p:txBody>
        </p:sp>
      </p:grpSp>
      <p:grpSp>
        <p:nvGrpSpPr>
          <p:cNvPr id="867" name="Group 866">
            <a:extLst>
              <a:ext uri="{FF2B5EF4-FFF2-40B4-BE49-F238E27FC236}">
                <a16:creationId xmlns:a16="http://schemas.microsoft.com/office/drawing/2014/main" id="{A998E5E8-1DED-C6A6-969C-4742F71D7FAD}"/>
              </a:ext>
            </a:extLst>
          </p:cNvPr>
          <p:cNvGrpSpPr/>
          <p:nvPr/>
        </p:nvGrpSpPr>
        <p:grpSpPr>
          <a:xfrm>
            <a:off x="1425091" y="4789477"/>
            <a:ext cx="2076346" cy="1937401"/>
            <a:chOff x="1715015" y="4775931"/>
            <a:chExt cx="1484579" cy="1937401"/>
          </a:xfrm>
        </p:grpSpPr>
        <p:cxnSp>
          <p:nvCxnSpPr>
            <p:cNvPr id="940" name="Straight Arrow Connector 939">
              <a:extLst>
                <a:ext uri="{FF2B5EF4-FFF2-40B4-BE49-F238E27FC236}">
                  <a16:creationId xmlns:a16="http://schemas.microsoft.com/office/drawing/2014/main" id="{8C22F0A9-A36E-9BE5-92F8-A1AF2483006C}"/>
                </a:ext>
              </a:extLst>
            </p:cNvPr>
            <p:cNvCxnSpPr/>
            <p:nvPr/>
          </p:nvCxnSpPr>
          <p:spPr>
            <a:xfrm flipV="1">
              <a:off x="2065623" y="4775931"/>
              <a:ext cx="0" cy="1616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1" name="Straight Arrow Connector 940">
              <a:extLst>
                <a:ext uri="{FF2B5EF4-FFF2-40B4-BE49-F238E27FC236}">
                  <a16:creationId xmlns:a16="http://schemas.microsoft.com/office/drawing/2014/main" id="{2FAC5829-967A-5BF0-2A03-18297476CCF4}"/>
                </a:ext>
              </a:extLst>
            </p:cNvPr>
            <p:cNvCxnSpPr/>
            <p:nvPr/>
          </p:nvCxnSpPr>
          <p:spPr>
            <a:xfrm flipV="1">
              <a:off x="2823238" y="4784768"/>
              <a:ext cx="0" cy="1616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6" name="TextBox 955">
                  <a:extLst>
                    <a:ext uri="{FF2B5EF4-FFF2-40B4-BE49-F238E27FC236}">
                      <a16:creationId xmlns:a16="http://schemas.microsoft.com/office/drawing/2014/main" id="{86F48E2C-3BCA-9B5F-98F9-0464B36ED710}"/>
                    </a:ext>
                  </a:extLst>
                </p:cNvPr>
                <p:cNvSpPr txBox="1"/>
                <p:nvPr/>
              </p:nvSpPr>
              <p:spPr>
                <a:xfrm>
                  <a:off x="2561278" y="6436332"/>
                  <a:ext cx="6383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oMath>
                    </m:oMathPara>
                  </a14:m>
                  <a:endParaRPr lang="en-US" dirty="0"/>
                </a:p>
              </p:txBody>
            </p:sp>
          </mc:Choice>
          <mc:Fallback xmlns="">
            <p:sp>
              <p:nvSpPr>
                <p:cNvPr id="956" name="TextBox 955">
                  <a:extLst>
                    <a:ext uri="{FF2B5EF4-FFF2-40B4-BE49-F238E27FC236}">
                      <a16:creationId xmlns:a16="http://schemas.microsoft.com/office/drawing/2014/main" id="{86F48E2C-3BCA-9B5F-98F9-0464B36ED710}"/>
                    </a:ext>
                  </a:extLst>
                </p:cNvPr>
                <p:cNvSpPr txBox="1">
                  <a:spLocks noRot="1" noChangeAspect="1" noMove="1" noResize="1" noEditPoints="1" noAdjustHandles="1" noChangeArrowheads="1" noChangeShapeType="1" noTextEdit="1"/>
                </p:cNvSpPr>
                <p:nvPr/>
              </p:nvSpPr>
              <p:spPr>
                <a:xfrm>
                  <a:off x="2561278" y="6436332"/>
                  <a:ext cx="638316" cy="276999"/>
                </a:xfrm>
                <a:prstGeom prst="rect">
                  <a:avLst/>
                </a:prstGeom>
                <a:blipFill>
                  <a:blip r:embed="rId8"/>
                  <a:stretch>
                    <a:fillRect l="-12381" t="-2222" r="-476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7" name="TextBox 956">
                  <a:extLst>
                    <a:ext uri="{FF2B5EF4-FFF2-40B4-BE49-F238E27FC236}">
                      <a16:creationId xmlns:a16="http://schemas.microsoft.com/office/drawing/2014/main" id="{53B51A25-2CB5-58EB-E202-F3570520BF07}"/>
                    </a:ext>
                  </a:extLst>
                </p:cNvPr>
                <p:cNvSpPr txBox="1"/>
                <p:nvPr/>
              </p:nvSpPr>
              <p:spPr>
                <a:xfrm>
                  <a:off x="1715015" y="6436333"/>
                  <a:ext cx="6383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m:t>
                            </m:r>
                          </m:sub>
                        </m:sSub>
                      </m:oMath>
                    </m:oMathPara>
                  </a14:m>
                  <a:endParaRPr lang="en-US" dirty="0"/>
                </a:p>
              </p:txBody>
            </p:sp>
          </mc:Choice>
          <mc:Fallback xmlns="">
            <p:sp>
              <p:nvSpPr>
                <p:cNvPr id="957" name="TextBox 956">
                  <a:extLst>
                    <a:ext uri="{FF2B5EF4-FFF2-40B4-BE49-F238E27FC236}">
                      <a16:creationId xmlns:a16="http://schemas.microsoft.com/office/drawing/2014/main" id="{53B51A25-2CB5-58EB-E202-F3570520BF07}"/>
                    </a:ext>
                  </a:extLst>
                </p:cNvPr>
                <p:cNvSpPr txBox="1">
                  <a:spLocks noRot="1" noChangeAspect="1" noMove="1" noResize="1" noEditPoints="1" noAdjustHandles="1" noChangeArrowheads="1" noChangeShapeType="1" noTextEdit="1"/>
                </p:cNvSpPr>
                <p:nvPr/>
              </p:nvSpPr>
              <p:spPr>
                <a:xfrm>
                  <a:off x="1715015" y="6436333"/>
                  <a:ext cx="638316" cy="276999"/>
                </a:xfrm>
                <a:prstGeom prst="rect">
                  <a:avLst/>
                </a:prstGeom>
                <a:blipFill>
                  <a:blip r:embed="rId9"/>
                  <a:stretch>
                    <a:fillRect l="-12381" t="-2222" r="-4762" b="-35556"/>
                  </a:stretch>
                </a:blipFill>
              </p:spPr>
              <p:txBody>
                <a:bodyPr/>
                <a:lstStyle/>
                <a:p>
                  <a:r>
                    <a:rPr lang="en-US">
                      <a:noFill/>
                    </a:rPr>
                    <a:t> </a:t>
                  </a:r>
                </a:p>
              </p:txBody>
            </p:sp>
          </mc:Fallback>
        </mc:AlternateContent>
      </p:grpSp>
      <p:cxnSp>
        <p:nvCxnSpPr>
          <p:cNvPr id="942" name="Straight Arrow Connector 941">
            <a:extLst>
              <a:ext uri="{FF2B5EF4-FFF2-40B4-BE49-F238E27FC236}">
                <a16:creationId xmlns:a16="http://schemas.microsoft.com/office/drawing/2014/main" id="{0286B97A-22B6-6A27-59AC-4B6EA1A871C7}"/>
              </a:ext>
            </a:extLst>
          </p:cNvPr>
          <p:cNvCxnSpPr>
            <a:cxnSpLocks/>
          </p:cNvCxnSpPr>
          <p:nvPr/>
        </p:nvCxnSpPr>
        <p:spPr>
          <a:xfrm flipV="1">
            <a:off x="2446465" y="4244696"/>
            <a:ext cx="0" cy="21475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58" name="TextBox 957">
            <a:extLst>
              <a:ext uri="{FF2B5EF4-FFF2-40B4-BE49-F238E27FC236}">
                <a16:creationId xmlns:a16="http://schemas.microsoft.com/office/drawing/2014/main" id="{06485501-BA4E-436A-753B-47BD3A065749}"/>
              </a:ext>
            </a:extLst>
          </p:cNvPr>
          <p:cNvSpPr txBox="1"/>
          <p:nvPr/>
        </p:nvSpPr>
        <p:spPr>
          <a:xfrm>
            <a:off x="1612051" y="3705682"/>
            <a:ext cx="1618288" cy="646331"/>
          </a:xfrm>
          <a:prstGeom prst="rect">
            <a:avLst/>
          </a:prstGeom>
          <a:noFill/>
        </p:spPr>
        <p:txBody>
          <a:bodyPr wrap="square" rtlCol="0">
            <a:spAutoFit/>
          </a:bodyPr>
          <a:lstStyle/>
          <a:p>
            <a:pPr algn="ctr"/>
            <a:r>
              <a:rPr lang="en-US" dirty="0"/>
              <a:t>Leakage </a:t>
            </a:r>
          </a:p>
          <a:p>
            <a:pPr algn="ctr"/>
            <a:r>
              <a:rPr lang="en-US" dirty="0"/>
              <a:t>from Tx</a:t>
            </a:r>
          </a:p>
        </p:txBody>
      </p:sp>
      <p:grpSp>
        <p:nvGrpSpPr>
          <p:cNvPr id="862" name="Group 861">
            <a:extLst>
              <a:ext uri="{FF2B5EF4-FFF2-40B4-BE49-F238E27FC236}">
                <a16:creationId xmlns:a16="http://schemas.microsoft.com/office/drawing/2014/main" id="{6FB121D8-D2E9-0871-A7CF-B61F55FB179E}"/>
              </a:ext>
            </a:extLst>
          </p:cNvPr>
          <p:cNvGrpSpPr/>
          <p:nvPr/>
        </p:nvGrpSpPr>
        <p:grpSpPr>
          <a:xfrm>
            <a:off x="1892770" y="3950179"/>
            <a:ext cx="2825583" cy="1737830"/>
            <a:chOff x="1892770" y="3950179"/>
            <a:chExt cx="2825583" cy="1737830"/>
          </a:xfrm>
        </p:grpSpPr>
        <p:sp>
          <p:nvSpPr>
            <p:cNvPr id="855" name="Arc 854">
              <a:extLst>
                <a:ext uri="{FF2B5EF4-FFF2-40B4-BE49-F238E27FC236}">
                  <a16:creationId xmlns:a16="http://schemas.microsoft.com/office/drawing/2014/main" id="{632DECFA-5E73-3B7C-7BCB-0E1E304D9779}"/>
                </a:ext>
              </a:extLst>
            </p:cNvPr>
            <p:cNvSpPr/>
            <p:nvPr/>
          </p:nvSpPr>
          <p:spPr>
            <a:xfrm rot="15984978">
              <a:off x="2343370" y="3936250"/>
              <a:ext cx="1287215" cy="2188416"/>
            </a:xfrm>
            <a:prstGeom prst="arc">
              <a:avLst>
                <a:gd name="adj1" fmla="val 17282428"/>
                <a:gd name="adj2" fmla="val 1231837"/>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6" name="Arc 855">
              <a:extLst>
                <a:ext uri="{FF2B5EF4-FFF2-40B4-BE49-F238E27FC236}">
                  <a16:creationId xmlns:a16="http://schemas.microsoft.com/office/drawing/2014/main" id="{C25CE154-C2DF-6997-6F9C-DFDA83B6FAEE}"/>
                </a:ext>
              </a:extLst>
            </p:cNvPr>
            <p:cNvSpPr/>
            <p:nvPr/>
          </p:nvSpPr>
          <p:spPr>
            <a:xfrm rot="15820663">
              <a:off x="3001618" y="4296194"/>
              <a:ext cx="1287215" cy="1496416"/>
            </a:xfrm>
            <a:prstGeom prst="arc">
              <a:avLst>
                <a:gd name="adj1" fmla="val 17576094"/>
                <a:gd name="adj2" fmla="val 19866968"/>
              </a:avLst>
            </a:prstGeom>
            <a:ln w="28575">
              <a:solidFill>
                <a:srgbClr val="FF0000"/>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7" name="TextBox 856">
              <a:extLst>
                <a:ext uri="{FF2B5EF4-FFF2-40B4-BE49-F238E27FC236}">
                  <a16:creationId xmlns:a16="http://schemas.microsoft.com/office/drawing/2014/main" id="{4C68A812-3980-D8CE-B54F-A5017343142B}"/>
                </a:ext>
              </a:extLst>
            </p:cNvPr>
            <p:cNvSpPr txBox="1"/>
            <p:nvPr/>
          </p:nvSpPr>
          <p:spPr>
            <a:xfrm>
              <a:off x="3236887" y="3950179"/>
              <a:ext cx="1481466" cy="646331"/>
            </a:xfrm>
            <a:prstGeom prst="rect">
              <a:avLst/>
            </a:prstGeom>
            <a:noFill/>
          </p:spPr>
          <p:txBody>
            <a:bodyPr wrap="square" rtlCol="0">
              <a:spAutoFit/>
            </a:bodyPr>
            <a:lstStyle/>
            <a:p>
              <a:r>
                <a:rPr lang="en-US" dirty="0"/>
                <a:t>1</a:t>
              </a:r>
              <a:r>
                <a:rPr lang="en-US" baseline="30000" dirty="0"/>
                <a:t>st</a:t>
              </a:r>
              <a:r>
                <a:rPr lang="en-US" dirty="0"/>
                <a:t> order harmonics</a:t>
              </a:r>
            </a:p>
          </p:txBody>
        </p:sp>
      </p:grpSp>
      <p:sp>
        <p:nvSpPr>
          <p:cNvPr id="866" name="TextBox 865">
            <a:extLst>
              <a:ext uri="{FF2B5EF4-FFF2-40B4-BE49-F238E27FC236}">
                <a16:creationId xmlns:a16="http://schemas.microsoft.com/office/drawing/2014/main" id="{8F9CCEAB-F220-6F03-2E68-912F3E24E714}"/>
              </a:ext>
            </a:extLst>
          </p:cNvPr>
          <p:cNvSpPr txBox="1"/>
          <p:nvPr/>
        </p:nvSpPr>
        <p:spPr>
          <a:xfrm>
            <a:off x="5178882" y="4798314"/>
            <a:ext cx="6733707" cy="1815882"/>
          </a:xfrm>
          <a:prstGeom prst="rect">
            <a:avLst/>
          </a:prstGeom>
          <a:noFill/>
        </p:spPr>
        <p:txBody>
          <a:bodyPr wrap="square" rtlCol="0">
            <a:spAutoFit/>
          </a:bodyPr>
          <a:lstStyle/>
          <a:p>
            <a:pPr algn="ctr"/>
            <a:r>
              <a:rPr lang="en-US" sz="2800" dirty="0">
                <a:solidFill>
                  <a:srgbClr val="FF0000"/>
                </a:solidFill>
              </a:rPr>
              <a:t>Key Observation:</a:t>
            </a:r>
          </a:p>
          <a:p>
            <a:pPr algn="ctr"/>
            <a:r>
              <a:rPr lang="en-US" sz="2800" dirty="0">
                <a:solidFill>
                  <a:srgbClr val="FF0000"/>
                </a:solidFill>
              </a:rPr>
              <a:t>The strength of the 1</a:t>
            </a:r>
            <a:r>
              <a:rPr lang="en-US" sz="2800" baseline="30000" dirty="0">
                <a:solidFill>
                  <a:srgbClr val="FF0000"/>
                </a:solidFill>
              </a:rPr>
              <a:t>st</a:t>
            </a:r>
            <a:r>
              <a:rPr lang="en-US" sz="2800" dirty="0">
                <a:solidFill>
                  <a:srgbClr val="FF0000"/>
                </a:solidFill>
              </a:rPr>
              <a:t> order harmonics indicates the reflected signal strengths</a:t>
            </a:r>
          </a:p>
          <a:p>
            <a:pPr algn="ctr"/>
            <a:r>
              <a:rPr lang="en-US" sz="2800" dirty="0">
                <a:solidFill>
                  <a:srgbClr val="FF0000"/>
                </a:solidFill>
                <a:sym typeface="Wingdings" panose="05000000000000000000" pitchFamily="2" charset="2"/>
              </a:rPr>
              <a:t> Degree of alignment</a:t>
            </a:r>
            <a:endParaRPr lang="en-US" sz="2800" dirty="0">
              <a:solidFill>
                <a:srgbClr val="FF0000"/>
              </a:solidFill>
            </a:endParaRPr>
          </a:p>
        </p:txBody>
      </p:sp>
      <p:cxnSp>
        <p:nvCxnSpPr>
          <p:cNvPr id="879" name="Straight Connector 878">
            <a:extLst>
              <a:ext uri="{FF2B5EF4-FFF2-40B4-BE49-F238E27FC236}">
                <a16:creationId xmlns:a16="http://schemas.microsoft.com/office/drawing/2014/main" id="{1FE3CCB2-42C4-8F95-21BE-6F7700AD5566}"/>
              </a:ext>
            </a:extLst>
          </p:cNvPr>
          <p:cNvCxnSpPr>
            <a:cxnSpLocks/>
            <a:stCxn id="41" idx="2"/>
            <a:endCxn id="875" idx="1"/>
          </p:cNvCxnSpPr>
          <p:nvPr/>
        </p:nvCxnSpPr>
        <p:spPr>
          <a:xfrm>
            <a:off x="9066147" y="2810684"/>
            <a:ext cx="1076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010FAB0-362D-07F2-8C8E-181CA14A8D60}"/>
                  </a:ext>
                </a:extLst>
              </p:cNvPr>
              <p:cNvSpPr txBox="1"/>
              <p:nvPr/>
            </p:nvSpPr>
            <p:spPr>
              <a:xfrm>
                <a:off x="9130348" y="3391915"/>
                <a:ext cx="3556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𝑠</m:t>
                          </m:r>
                        </m:sub>
                      </m:sSub>
                    </m:oMath>
                  </m:oMathPara>
                </a14:m>
                <a:endParaRPr lang="en-US" sz="2800" dirty="0"/>
              </a:p>
            </p:txBody>
          </p:sp>
        </mc:Choice>
        <mc:Fallback xmlns="">
          <p:sp>
            <p:nvSpPr>
              <p:cNvPr id="2" name="TextBox 1">
                <a:extLst>
                  <a:ext uri="{FF2B5EF4-FFF2-40B4-BE49-F238E27FC236}">
                    <a16:creationId xmlns:a16="http://schemas.microsoft.com/office/drawing/2014/main" id="{2010FAB0-362D-07F2-8C8E-181CA14A8D60}"/>
                  </a:ext>
                </a:extLst>
              </p:cNvPr>
              <p:cNvSpPr txBox="1">
                <a:spLocks noRot="1" noChangeAspect="1" noMove="1" noResize="1" noEditPoints="1" noAdjustHandles="1" noChangeArrowheads="1" noChangeShapeType="1" noTextEdit="1"/>
              </p:cNvSpPr>
              <p:nvPr/>
            </p:nvSpPr>
            <p:spPr>
              <a:xfrm>
                <a:off x="9130348" y="3391915"/>
                <a:ext cx="355675" cy="43088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860F32-DE54-0C13-A17C-440930DF1B06}"/>
                  </a:ext>
                </a:extLst>
              </p:cNvPr>
              <p:cNvSpPr txBox="1"/>
              <p:nvPr/>
            </p:nvSpPr>
            <p:spPr>
              <a:xfrm>
                <a:off x="2350230" y="6433841"/>
                <a:ext cx="1862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US" dirty="0"/>
              </a:p>
            </p:txBody>
          </p:sp>
        </mc:Choice>
        <mc:Fallback xmlns="">
          <p:sp>
            <p:nvSpPr>
              <p:cNvPr id="5" name="TextBox 4">
                <a:extLst>
                  <a:ext uri="{FF2B5EF4-FFF2-40B4-BE49-F238E27FC236}">
                    <a16:creationId xmlns:a16="http://schemas.microsoft.com/office/drawing/2014/main" id="{00860F32-DE54-0C13-A17C-440930DF1B06}"/>
                  </a:ext>
                </a:extLst>
              </p:cNvPr>
              <p:cNvSpPr txBox="1">
                <a:spLocks noRot="1" noChangeAspect="1" noMove="1" noResize="1" noEditPoints="1" noAdjustHandles="1" noChangeArrowheads="1" noChangeShapeType="1" noTextEdit="1"/>
              </p:cNvSpPr>
              <p:nvPr/>
            </p:nvSpPr>
            <p:spPr>
              <a:xfrm>
                <a:off x="2350230" y="6433841"/>
                <a:ext cx="186268" cy="276999"/>
              </a:xfrm>
              <a:prstGeom prst="rect">
                <a:avLst/>
              </a:prstGeom>
              <a:blipFill>
                <a:blip r:embed="rId11"/>
                <a:stretch>
                  <a:fillRect l="-46667" t="-2174" r="-43333" b="-32609"/>
                </a:stretch>
              </a:blipFill>
            </p:spPr>
            <p:txBody>
              <a:bodyPr/>
              <a:lstStyle/>
              <a:p>
                <a:r>
                  <a:rPr lang="en-US">
                    <a:noFill/>
                  </a:rPr>
                  <a:t> </a:t>
                </a:r>
              </a:p>
            </p:txBody>
          </p:sp>
        </mc:Fallback>
      </mc:AlternateContent>
    </p:spTree>
    <p:extLst>
      <p:ext uri="{BB962C8B-B14F-4D97-AF65-F5344CB8AC3E}">
        <p14:creationId xmlns:p14="http://schemas.microsoft.com/office/powerpoint/2010/main" val="22899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 presetClass="entr" presetSubtype="0" fill="hold" nodeType="withEffect">
                                  <p:stCondLst>
                                    <p:cond delay="0"/>
                                  </p:stCondLst>
                                  <p:childTnLst>
                                    <p:set>
                                      <p:cBhvr>
                                        <p:cTn id="9" dur="1" fill="hold">
                                          <p:stCondLst>
                                            <p:cond delay="0"/>
                                          </p:stCondLst>
                                        </p:cTn>
                                        <p:tgtEl>
                                          <p:spTgt spid="869"/>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889"/>
                                        </p:tgtEl>
                                        <p:attrNameLst>
                                          <p:attrName>style.visibility</p:attrName>
                                        </p:attrNameLst>
                                      </p:cBhvr>
                                      <p:to>
                                        <p:strVal val="visible"/>
                                      </p:to>
                                    </p:set>
                                    <p:animEffect transition="in" filter="fade">
                                      <p:cBhvr>
                                        <p:cTn id="12" dur="500"/>
                                        <p:tgtEl>
                                          <p:spTgt spid="889"/>
                                        </p:tgtEl>
                                      </p:cBhvr>
                                    </p:animEffect>
                                  </p:childTnLst>
                                </p:cTn>
                              </p:par>
                              <p:par>
                                <p:cTn id="13" presetID="10" presetClass="entr" presetSubtype="0" fill="hold" nodeType="withEffect">
                                  <p:stCondLst>
                                    <p:cond delay="0"/>
                                  </p:stCondLst>
                                  <p:childTnLst>
                                    <p:set>
                                      <p:cBhvr>
                                        <p:cTn id="14" dur="1" fill="hold">
                                          <p:stCondLst>
                                            <p:cond delay="0"/>
                                          </p:stCondLst>
                                        </p:cTn>
                                        <p:tgtEl>
                                          <p:spTgt spid="879"/>
                                        </p:tgtEl>
                                        <p:attrNameLst>
                                          <p:attrName>style.visibility</p:attrName>
                                        </p:attrNameLst>
                                      </p:cBhvr>
                                      <p:to>
                                        <p:strVal val="visible"/>
                                      </p:to>
                                    </p:set>
                                    <p:animEffect transition="in" filter="fade">
                                      <p:cBhvr>
                                        <p:cTn id="15" dur="500"/>
                                        <p:tgtEl>
                                          <p:spTgt spid="87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75"/>
                                        </p:tgtEl>
                                        <p:attrNameLst>
                                          <p:attrName>style.visibility</p:attrName>
                                        </p:attrNameLst>
                                      </p:cBhvr>
                                      <p:to>
                                        <p:strVal val="visible"/>
                                      </p:to>
                                    </p:set>
                                    <p:animEffect transition="in" filter="fade">
                                      <p:cBhvr>
                                        <p:cTn id="18" dur="500"/>
                                        <p:tgtEl>
                                          <p:spTgt spid="87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77"/>
                                        </p:tgtEl>
                                        <p:attrNameLst>
                                          <p:attrName>style.visibility</p:attrName>
                                        </p:attrNameLst>
                                      </p:cBhvr>
                                      <p:to>
                                        <p:strVal val="visible"/>
                                      </p:to>
                                    </p:set>
                                    <p:animEffect transition="in" filter="fade">
                                      <p:cBhvr>
                                        <p:cTn id="23" dur="500"/>
                                        <p:tgtEl>
                                          <p:spTgt spid="877"/>
                                        </p:tgtEl>
                                      </p:cBhvr>
                                    </p:animEffect>
                                  </p:childTnLst>
                                </p:cTn>
                              </p:par>
                              <p:par>
                                <p:cTn id="24" presetID="10" presetClass="exit" presetSubtype="0" fill="hold" nodeType="withEffect">
                                  <p:stCondLst>
                                    <p:cond delay="0"/>
                                  </p:stCondLst>
                                  <p:childTnLst>
                                    <p:animEffect transition="out" filter="fade">
                                      <p:cBhvr>
                                        <p:cTn id="25" dur="500"/>
                                        <p:tgtEl>
                                          <p:spTgt spid="879"/>
                                        </p:tgtEl>
                                      </p:cBhvr>
                                    </p:animEffect>
                                    <p:set>
                                      <p:cBhvr>
                                        <p:cTn id="26" dur="1" fill="hold">
                                          <p:stCondLst>
                                            <p:cond delay="499"/>
                                          </p:stCondLst>
                                        </p:cTn>
                                        <p:tgtEl>
                                          <p:spTgt spid="87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70"/>
                                        </p:tgtEl>
                                        <p:attrNameLst>
                                          <p:attrName>style.visibility</p:attrName>
                                        </p:attrNameLst>
                                      </p:cBhvr>
                                      <p:to>
                                        <p:strVal val="visible"/>
                                      </p:to>
                                    </p:set>
                                    <p:animEffect transition="in" filter="wipe(left)">
                                      <p:cBhvr>
                                        <p:cTn id="31" dur="500"/>
                                        <p:tgtEl>
                                          <p:spTgt spid="87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871"/>
                                        </p:tgtEl>
                                        <p:attrNameLst>
                                          <p:attrName>style.visibility</p:attrName>
                                        </p:attrNameLst>
                                      </p:cBhvr>
                                      <p:to>
                                        <p:strVal val="visible"/>
                                      </p:to>
                                    </p:set>
                                    <p:animEffect transition="in" filter="wipe(right)">
                                      <p:cBhvr>
                                        <p:cTn id="41" dur="500"/>
                                        <p:tgtEl>
                                          <p:spTgt spid="87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74"/>
                                        </p:tgtEl>
                                        <p:attrNameLst>
                                          <p:attrName>style.visibility</p:attrName>
                                        </p:attrNameLst>
                                      </p:cBhvr>
                                      <p:to>
                                        <p:strVal val="visible"/>
                                      </p:to>
                                    </p:set>
                                    <p:animEffect transition="in" filter="fade">
                                      <p:cBhvr>
                                        <p:cTn id="46" dur="500"/>
                                        <p:tgtEl>
                                          <p:spTgt spid="87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874"/>
                                        </p:tgtEl>
                                      </p:cBhvr>
                                    </p:animEffect>
                                    <p:set>
                                      <p:cBhvr>
                                        <p:cTn id="51" dur="1" fill="hold">
                                          <p:stCondLst>
                                            <p:cond delay="499"/>
                                          </p:stCondLst>
                                        </p:cTn>
                                        <p:tgtEl>
                                          <p:spTgt spid="87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76"/>
                                        </p:tgtEl>
                                        <p:attrNameLst>
                                          <p:attrName>style.visibility</p:attrName>
                                        </p:attrNameLst>
                                      </p:cBhvr>
                                      <p:to>
                                        <p:strVal val="visible"/>
                                      </p:to>
                                    </p:set>
                                    <p:animEffect transition="in" filter="fade">
                                      <p:cBhvr>
                                        <p:cTn id="56" dur="500"/>
                                        <p:tgtEl>
                                          <p:spTgt spid="87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942"/>
                                        </p:tgtEl>
                                        <p:attrNameLst>
                                          <p:attrName>style.visibility</p:attrName>
                                        </p:attrNameLst>
                                      </p:cBhvr>
                                      <p:to>
                                        <p:strVal val="visible"/>
                                      </p:to>
                                    </p:set>
                                    <p:animEffect transition="in" filter="wipe(down)">
                                      <p:cBhvr>
                                        <p:cTn id="61" dur="500"/>
                                        <p:tgtEl>
                                          <p:spTgt spid="9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58"/>
                                        </p:tgtEl>
                                        <p:attrNameLst>
                                          <p:attrName>style.visibility</p:attrName>
                                        </p:attrNameLst>
                                      </p:cBhvr>
                                      <p:to>
                                        <p:strVal val="visible"/>
                                      </p:to>
                                    </p:set>
                                    <p:animEffect transition="in" filter="fade">
                                      <p:cBhvr>
                                        <p:cTn id="69" dur="500"/>
                                        <p:tgtEl>
                                          <p:spTgt spid="95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867"/>
                                        </p:tgtEl>
                                        <p:attrNameLst>
                                          <p:attrName>style.visibility</p:attrName>
                                        </p:attrNameLst>
                                      </p:cBhvr>
                                      <p:to>
                                        <p:strVal val="visible"/>
                                      </p:to>
                                    </p:set>
                                    <p:animEffect transition="in" filter="wipe(down)">
                                      <p:cBhvr>
                                        <p:cTn id="74" dur="500"/>
                                        <p:tgtEl>
                                          <p:spTgt spid="86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862"/>
                                        </p:tgtEl>
                                        <p:attrNameLst>
                                          <p:attrName>style.visibility</p:attrName>
                                        </p:attrNameLst>
                                      </p:cBhvr>
                                      <p:to>
                                        <p:strVal val="visible"/>
                                      </p:to>
                                    </p:set>
                                    <p:animEffect transition="in" filter="wipe(down)">
                                      <p:cBhvr>
                                        <p:cTn id="79" dur="500"/>
                                        <p:tgtEl>
                                          <p:spTgt spid="86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866"/>
                                        </p:tgtEl>
                                        <p:attrNameLst>
                                          <p:attrName>style.visibility</p:attrName>
                                        </p:attrNameLst>
                                      </p:cBhvr>
                                      <p:to>
                                        <p:strVal val="visible"/>
                                      </p:to>
                                    </p:set>
                                    <p:animEffect transition="in" filter="wipe(left)">
                                      <p:cBhvr>
                                        <p:cTn id="84" dur="5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 grpId="0" animBg="1"/>
      <p:bldP spid="13" grpId="0"/>
      <p:bldP spid="958" grpId="0"/>
      <p:bldP spid="866" grpId="0"/>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0">
          <a:extLst>
            <a:ext uri="{FF2B5EF4-FFF2-40B4-BE49-F238E27FC236}">
              <a16:creationId xmlns:a16="http://schemas.microsoft.com/office/drawing/2014/main" id="{64D3A024-677E-CE49-7117-F7BEF09FC494}"/>
            </a:ext>
          </a:extLst>
        </p:cNvPr>
        <p:cNvGrpSpPr/>
        <p:nvPr/>
      </p:nvGrpSpPr>
      <p:grpSpPr>
        <a:xfrm>
          <a:off x="0" y="0"/>
          <a:ext cx="0" cy="0"/>
          <a:chOff x="0" y="0"/>
          <a:chExt cx="0" cy="0"/>
        </a:xfrm>
      </p:grpSpPr>
      <p:grpSp>
        <p:nvGrpSpPr>
          <p:cNvPr id="947" name="Group 946">
            <a:extLst>
              <a:ext uri="{FF2B5EF4-FFF2-40B4-BE49-F238E27FC236}">
                <a16:creationId xmlns:a16="http://schemas.microsoft.com/office/drawing/2014/main" id="{5B6BDF29-D8C0-26D9-7181-1BAF37DF97B6}"/>
              </a:ext>
            </a:extLst>
          </p:cNvPr>
          <p:cNvGrpSpPr/>
          <p:nvPr/>
        </p:nvGrpSpPr>
        <p:grpSpPr>
          <a:xfrm>
            <a:off x="862631" y="1991378"/>
            <a:ext cx="994395" cy="984845"/>
            <a:chOff x="862631" y="1991378"/>
            <a:chExt cx="994395" cy="984845"/>
          </a:xfrm>
        </p:grpSpPr>
        <p:cxnSp>
          <p:nvCxnSpPr>
            <p:cNvPr id="900" name="Straight Connector 899">
              <a:extLst>
                <a:ext uri="{FF2B5EF4-FFF2-40B4-BE49-F238E27FC236}">
                  <a16:creationId xmlns:a16="http://schemas.microsoft.com/office/drawing/2014/main" id="{3A5B07D6-4961-E699-CF37-C7F253E5526C}"/>
                </a:ext>
              </a:extLst>
            </p:cNvPr>
            <p:cNvCxnSpPr/>
            <p:nvPr/>
          </p:nvCxnSpPr>
          <p:spPr>
            <a:xfrm>
              <a:off x="862631" y="2385726"/>
              <a:ext cx="425143" cy="0"/>
            </a:xfrm>
            <a:prstGeom prst="line">
              <a:avLst/>
            </a:prstGeom>
            <a:ln w="76200">
              <a:solidFill>
                <a:srgbClr val="FFE599"/>
              </a:solidFill>
            </a:ln>
          </p:spPr>
          <p:style>
            <a:lnRef idx="1">
              <a:schemeClr val="accent1"/>
            </a:lnRef>
            <a:fillRef idx="0">
              <a:schemeClr val="accent1"/>
            </a:fillRef>
            <a:effectRef idx="0">
              <a:schemeClr val="accent1"/>
            </a:effectRef>
            <a:fontRef idx="minor">
              <a:schemeClr val="tx1"/>
            </a:fontRef>
          </p:style>
        </p:cxnSp>
        <p:sp>
          <p:nvSpPr>
            <p:cNvPr id="911" name="Google Shape;1147;p97">
              <a:extLst>
                <a:ext uri="{FF2B5EF4-FFF2-40B4-BE49-F238E27FC236}">
                  <a16:creationId xmlns:a16="http://schemas.microsoft.com/office/drawing/2014/main" id="{3285D634-BBD2-A5C1-1DF5-8EAD5DCDC28D}"/>
                </a:ext>
              </a:extLst>
            </p:cNvPr>
            <p:cNvSpPr txBox="1"/>
            <p:nvPr/>
          </p:nvSpPr>
          <p:spPr>
            <a:xfrm>
              <a:off x="1323426" y="1991378"/>
              <a:ext cx="533600" cy="984845"/>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1</a:t>
              </a:r>
              <a:endParaRPr lang="en-US" sz="2000" dirty="0"/>
            </a:p>
            <a:p>
              <a:endParaRPr lang="en-US" sz="2000" dirty="0"/>
            </a:p>
          </p:txBody>
        </p:sp>
      </p:grpSp>
      <p:grpSp>
        <p:nvGrpSpPr>
          <p:cNvPr id="59" name="Group 58">
            <a:extLst>
              <a:ext uri="{FF2B5EF4-FFF2-40B4-BE49-F238E27FC236}">
                <a16:creationId xmlns:a16="http://schemas.microsoft.com/office/drawing/2014/main" id="{9DF4F619-0343-2424-20F8-6279B9BB6233}"/>
              </a:ext>
            </a:extLst>
          </p:cNvPr>
          <p:cNvGrpSpPr/>
          <p:nvPr/>
        </p:nvGrpSpPr>
        <p:grpSpPr>
          <a:xfrm>
            <a:off x="2948861" y="2739329"/>
            <a:ext cx="3260862" cy="1107562"/>
            <a:chOff x="3276663" y="2772598"/>
            <a:chExt cx="3260862" cy="1107562"/>
          </a:xfrm>
        </p:grpSpPr>
        <p:sp>
          <p:nvSpPr>
            <p:cNvPr id="881" name="Google Shape;881;p86">
              <a:extLst>
                <a:ext uri="{FF2B5EF4-FFF2-40B4-BE49-F238E27FC236}">
                  <a16:creationId xmlns:a16="http://schemas.microsoft.com/office/drawing/2014/main" id="{0AAE9693-0048-56EC-61E5-390626B0AB26}"/>
                </a:ext>
              </a:extLst>
            </p:cNvPr>
            <p:cNvSpPr/>
            <p:nvPr/>
          </p:nvSpPr>
          <p:spPr>
            <a:xfrm rot="14599033">
              <a:off x="5512982" y="2080582"/>
              <a:ext cx="332527" cy="1716559"/>
            </a:xfrm>
            <a:prstGeom prst="ellipse">
              <a:avLst/>
            </a:prstGeom>
            <a:solidFill>
              <a:srgbClr val="FFE599"/>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58" name="Google Shape;881;p86">
              <a:extLst>
                <a:ext uri="{FF2B5EF4-FFF2-40B4-BE49-F238E27FC236}">
                  <a16:creationId xmlns:a16="http://schemas.microsoft.com/office/drawing/2014/main" id="{DC3DC855-8CEC-0DCC-7F93-8BCBE90C41E6}"/>
                </a:ext>
              </a:extLst>
            </p:cNvPr>
            <p:cNvSpPr/>
            <p:nvPr/>
          </p:nvSpPr>
          <p:spPr>
            <a:xfrm rot="14599033" flipH="1" flipV="1">
              <a:off x="3968679" y="2855617"/>
              <a:ext cx="332527" cy="1716559"/>
            </a:xfrm>
            <a:prstGeom prst="ellipse">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nvGrpSpPr>
          <p:cNvPr id="32" name="Group 31">
            <a:extLst>
              <a:ext uri="{FF2B5EF4-FFF2-40B4-BE49-F238E27FC236}">
                <a16:creationId xmlns:a16="http://schemas.microsoft.com/office/drawing/2014/main" id="{8C201522-B6E8-15AC-1519-6E1A1353AF2C}"/>
              </a:ext>
            </a:extLst>
          </p:cNvPr>
          <p:cNvGrpSpPr/>
          <p:nvPr/>
        </p:nvGrpSpPr>
        <p:grpSpPr>
          <a:xfrm>
            <a:off x="868672" y="4060407"/>
            <a:ext cx="2698376" cy="1325511"/>
            <a:chOff x="1254238" y="4704745"/>
            <a:chExt cx="1407504" cy="691402"/>
          </a:xfrm>
        </p:grpSpPr>
        <p:cxnSp>
          <p:nvCxnSpPr>
            <p:cNvPr id="904" name="Google Shape;904;p86">
              <a:extLst>
                <a:ext uri="{FF2B5EF4-FFF2-40B4-BE49-F238E27FC236}">
                  <a16:creationId xmlns:a16="http://schemas.microsoft.com/office/drawing/2014/main" id="{251BD169-4248-7E4E-1D1B-038C8B424398}"/>
                </a:ext>
              </a:extLst>
            </p:cNvPr>
            <p:cNvCxnSpPr>
              <a:cxnSpLocks/>
            </p:cNvCxnSpPr>
            <p:nvPr/>
          </p:nvCxnSpPr>
          <p:spPr>
            <a:xfrm>
              <a:off x="1601722" y="4964868"/>
              <a:ext cx="0" cy="407914"/>
            </a:xfrm>
            <a:prstGeom prst="straightConnector1">
              <a:avLst/>
            </a:prstGeom>
            <a:noFill/>
            <a:ln w="76200" cap="flat" cmpd="sng">
              <a:solidFill>
                <a:srgbClr val="FFE599"/>
              </a:solidFill>
              <a:prstDash val="solid"/>
              <a:round/>
              <a:headEnd type="none" w="med" len="med"/>
              <a:tailEnd type="none" w="med" len="med"/>
            </a:ln>
          </p:spPr>
        </p:cxnSp>
        <p:cxnSp>
          <p:nvCxnSpPr>
            <p:cNvPr id="905" name="Google Shape;905;p86">
              <a:extLst>
                <a:ext uri="{FF2B5EF4-FFF2-40B4-BE49-F238E27FC236}">
                  <a16:creationId xmlns:a16="http://schemas.microsoft.com/office/drawing/2014/main" id="{C5182F1A-9EFD-A35A-EAA7-6396D0843B7E}"/>
                </a:ext>
              </a:extLst>
            </p:cNvPr>
            <p:cNvCxnSpPr>
              <a:cxnSpLocks/>
            </p:cNvCxnSpPr>
            <p:nvPr/>
          </p:nvCxnSpPr>
          <p:spPr>
            <a:xfrm>
              <a:off x="1956509" y="4704745"/>
              <a:ext cx="0" cy="691402"/>
            </a:xfrm>
            <a:prstGeom prst="straightConnector1">
              <a:avLst/>
            </a:prstGeom>
            <a:noFill/>
            <a:ln w="76200" cap="flat" cmpd="sng">
              <a:solidFill>
                <a:srgbClr val="FFE599"/>
              </a:solidFill>
              <a:prstDash val="solid"/>
              <a:round/>
              <a:headEnd type="none" w="med" len="med"/>
              <a:tailEnd type="none" w="med" len="med"/>
            </a:ln>
          </p:spPr>
        </p:cxnSp>
        <p:cxnSp>
          <p:nvCxnSpPr>
            <p:cNvPr id="906" name="Google Shape;906;p86">
              <a:extLst>
                <a:ext uri="{FF2B5EF4-FFF2-40B4-BE49-F238E27FC236}">
                  <a16:creationId xmlns:a16="http://schemas.microsoft.com/office/drawing/2014/main" id="{3F5EAE64-DF08-38CE-3D18-A787C7D252F3}"/>
                </a:ext>
              </a:extLst>
            </p:cNvPr>
            <p:cNvCxnSpPr>
              <a:cxnSpLocks/>
            </p:cNvCxnSpPr>
            <p:nvPr/>
          </p:nvCxnSpPr>
          <p:spPr>
            <a:xfrm>
              <a:off x="1254238" y="5036335"/>
              <a:ext cx="0" cy="345534"/>
            </a:xfrm>
            <a:prstGeom prst="straightConnector1">
              <a:avLst/>
            </a:prstGeom>
            <a:noFill/>
            <a:ln w="76200" cap="flat" cmpd="sng">
              <a:solidFill>
                <a:srgbClr val="FFE599"/>
              </a:solidFill>
              <a:prstDash val="solid"/>
              <a:round/>
              <a:headEnd type="none" w="med" len="med"/>
              <a:tailEnd type="none" w="med" len="med"/>
            </a:ln>
          </p:spPr>
        </p:cxnSp>
        <p:cxnSp>
          <p:nvCxnSpPr>
            <p:cNvPr id="912" name="Google Shape;912;p86">
              <a:extLst>
                <a:ext uri="{FF2B5EF4-FFF2-40B4-BE49-F238E27FC236}">
                  <a16:creationId xmlns:a16="http://schemas.microsoft.com/office/drawing/2014/main" id="{7D527644-7EA6-B6B2-CC0D-D2DDE833C776}"/>
                </a:ext>
              </a:extLst>
            </p:cNvPr>
            <p:cNvCxnSpPr>
              <a:cxnSpLocks/>
            </p:cNvCxnSpPr>
            <p:nvPr/>
          </p:nvCxnSpPr>
          <p:spPr>
            <a:xfrm>
              <a:off x="2303344" y="5036335"/>
              <a:ext cx="0" cy="351675"/>
            </a:xfrm>
            <a:prstGeom prst="straightConnector1">
              <a:avLst/>
            </a:prstGeom>
            <a:noFill/>
            <a:ln w="76200" cap="flat" cmpd="sng">
              <a:solidFill>
                <a:srgbClr val="FFE599"/>
              </a:solidFill>
              <a:prstDash val="solid"/>
              <a:round/>
              <a:headEnd type="none" w="med" len="med"/>
              <a:tailEnd type="none" w="med" len="med"/>
            </a:ln>
          </p:spPr>
        </p:cxnSp>
        <p:cxnSp>
          <p:nvCxnSpPr>
            <p:cNvPr id="913" name="Google Shape;913;p86">
              <a:extLst>
                <a:ext uri="{FF2B5EF4-FFF2-40B4-BE49-F238E27FC236}">
                  <a16:creationId xmlns:a16="http://schemas.microsoft.com/office/drawing/2014/main" id="{E6D23B54-89F4-EB0F-80F0-0E438F1317AF}"/>
                </a:ext>
              </a:extLst>
            </p:cNvPr>
            <p:cNvCxnSpPr>
              <a:cxnSpLocks/>
            </p:cNvCxnSpPr>
            <p:nvPr/>
          </p:nvCxnSpPr>
          <p:spPr>
            <a:xfrm>
              <a:off x="2661742" y="5209197"/>
              <a:ext cx="0" cy="175879"/>
            </a:xfrm>
            <a:prstGeom prst="straightConnector1">
              <a:avLst/>
            </a:prstGeom>
            <a:noFill/>
            <a:ln w="76200" cap="flat" cmpd="sng">
              <a:solidFill>
                <a:srgbClr val="FFE599"/>
              </a:solidFill>
              <a:prstDash val="solid"/>
              <a:round/>
              <a:headEnd type="none" w="med" len="med"/>
              <a:tailEnd type="none" w="med" len="med"/>
            </a:ln>
          </p:spPr>
        </p:cxnSp>
      </p:grpSp>
      <p:cxnSp>
        <p:nvCxnSpPr>
          <p:cNvPr id="21" name="Connector: Elbow 20">
            <a:extLst>
              <a:ext uri="{FF2B5EF4-FFF2-40B4-BE49-F238E27FC236}">
                <a16:creationId xmlns:a16="http://schemas.microsoft.com/office/drawing/2014/main" id="{48D0E317-81EB-3A6E-0357-E757FBC3A87F}"/>
              </a:ext>
            </a:extLst>
          </p:cNvPr>
          <p:cNvCxnSpPr>
            <a:cxnSpLocks/>
            <a:endCxn id="41" idx="2"/>
          </p:cNvCxnSpPr>
          <p:nvPr/>
        </p:nvCxnSpPr>
        <p:spPr>
          <a:xfrm rot="16200000" flipV="1">
            <a:off x="9511269" y="4025060"/>
            <a:ext cx="696521" cy="55085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5" name="Google Shape;875;p86">
            <a:extLst>
              <a:ext uri="{FF2B5EF4-FFF2-40B4-BE49-F238E27FC236}">
                <a16:creationId xmlns:a16="http://schemas.microsoft.com/office/drawing/2014/main" id="{5DA99A27-2C7A-4DF0-CD46-126B2120BFA6}"/>
              </a:ext>
            </a:extLst>
          </p:cNvPr>
          <p:cNvSpPr/>
          <p:nvPr/>
        </p:nvSpPr>
        <p:spPr>
          <a:xfrm>
            <a:off x="10621299" y="3622739"/>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Rectifier Circuit</a:t>
            </a:r>
            <a:endParaRPr sz="2400" dirty="0"/>
          </a:p>
        </p:txBody>
      </p:sp>
      <p:sp>
        <p:nvSpPr>
          <p:cNvPr id="41" name="Google Shape;1132;p97">
            <a:extLst>
              <a:ext uri="{FF2B5EF4-FFF2-40B4-BE49-F238E27FC236}">
                <a16:creationId xmlns:a16="http://schemas.microsoft.com/office/drawing/2014/main" id="{8C6B0C36-7A05-D6B1-2AF9-3B1573C04FD6}"/>
              </a:ext>
            </a:extLst>
          </p:cNvPr>
          <p:cNvSpPr/>
          <p:nvPr/>
        </p:nvSpPr>
        <p:spPr>
          <a:xfrm rot="-5400000">
            <a:off x="8758704" y="3685424"/>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42" name="Google Shape;1134;p97">
            <a:extLst>
              <a:ext uri="{FF2B5EF4-FFF2-40B4-BE49-F238E27FC236}">
                <a16:creationId xmlns:a16="http://schemas.microsoft.com/office/drawing/2014/main" id="{AD41C28A-CFA2-CCC2-88BE-BB6F408C0147}"/>
              </a:ext>
            </a:extLst>
          </p:cNvPr>
          <p:cNvSpPr/>
          <p:nvPr/>
        </p:nvSpPr>
        <p:spPr>
          <a:xfrm rot="-3601300">
            <a:off x="8321059" y="2913153"/>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1135;p97">
            <a:extLst>
              <a:ext uri="{FF2B5EF4-FFF2-40B4-BE49-F238E27FC236}">
                <a16:creationId xmlns:a16="http://schemas.microsoft.com/office/drawing/2014/main" id="{834BEED7-36D8-0B9F-D1B7-869D39F61A3D}"/>
              </a:ext>
            </a:extLst>
          </p:cNvPr>
          <p:cNvSpPr/>
          <p:nvPr/>
        </p:nvSpPr>
        <p:spPr>
          <a:xfrm rot="-4521746">
            <a:off x="8246382" y="3060595"/>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1136;p97">
            <a:extLst>
              <a:ext uri="{FF2B5EF4-FFF2-40B4-BE49-F238E27FC236}">
                <a16:creationId xmlns:a16="http://schemas.microsoft.com/office/drawing/2014/main" id="{78AC98FE-92F1-35EE-CD64-D911547A5F1D}"/>
              </a:ext>
            </a:extLst>
          </p:cNvPr>
          <p:cNvSpPr/>
          <p:nvPr/>
        </p:nvSpPr>
        <p:spPr>
          <a:xfrm rot="-5400000">
            <a:off x="8212111" y="3250996"/>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1137;p97">
            <a:extLst>
              <a:ext uri="{FF2B5EF4-FFF2-40B4-BE49-F238E27FC236}">
                <a16:creationId xmlns:a16="http://schemas.microsoft.com/office/drawing/2014/main" id="{971603B2-00BB-C043-5838-B5FBA69F3FD6}"/>
              </a:ext>
            </a:extLst>
          </p:cNvPr>
          <p:cNvSpPr/>
          <p:nvPr/>
        </p:nvSpPr>
        <p:spPr>
          <a:xfrm rot="-6246499">
            <a:off x="8244237" y="3467447"/>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1138;p97">
            <a:extLst>
              <a:ext uri="{FF2B5EF4-FFF2-40B4-BE49-F238E27FC236}">
                <a16:creationId xmlns:a16="http://schemas.microsoft.com/office/drawing/2014/main" id="{DBD1552F-4B6C-3EAB-F9B0-7302A2A48EC1}"/>
              </a:ext>
            </a:extLst>
          </p:cNvPr>
          <p:cNvSpPr/>
          <p:nvPr/>
        </p:nvSpPr>
        <p:spPr>
          <a:xfrm rot="-7238472">
            <a:off x="8320986" y="3642568"/>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1147;p97">
            <a:extLst>
              <a:ext uri="{FF2B5EF4-FFF2-40B4-BE49-F238E27FC236}">
                <a16:creationId xmlns:a16="http://schemas.microsoft.com/office/drawing/2014/main" id="{333AC4C0-76F6-E989-D048-2A8117CE3472}"/>
              </a:ext>
            </a:extLst>
          </p:cNvPr>
          <p:cNvSpPr txBox="1"/>
          <p:nvPr/>
        </p:nvSpPr>
        <p:spPr>
          <a:xfrm>
            <a:off x="7503315" y="2651140"/>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48" name="Google Shape;1148;p97">
            <a:extLst>
              <a:ext uri="{FF2B5EF4-FFF2-40B4-BE49-F238E27FC236}">
                <a16:creationId xmlns:a16="http://schemas.microsoft.com/office/drawing/2014/main" id="{6BF7A529-AF94-9B07-6A81-C5216ECB6D74}"/>
              </a:ext>
            </a:extLst>
          </p:cNvPr>
          <p:cNvSpPr txBox="1"/>
          <p:nvPr/>
        </p:nvSpPr>
        <p:spPr>
          <a:xfrm>
            <a:off x="7235178" y="30289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49" name="Google Shape;1148;p97">
            <a:extLst>
              <a:ext uri="{FF2B5EF4-FFF2-40B4-BE49-F238E27FC236}">
                <a16:creationId xmlns:a16="http://schemas.microsoft.com/office/drawing/2014/main" id="{ED8B7450-6EA5-CF1C-F7F1-FAEE838F164C}"/>
              </a:ext>
            </a:extLst>
          </p:cNvPr>
          <p:cNvSpPr txBox="1"/>
          <p:nvPr/>
        </p:nvSpPr>
        <p:spPr>
          <a:xfrm>
            <a:off x="7242387" y="3899527"/>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50" name="Google Shape;1148;p97">
            <a:extLst>
              <a:ext uri="{FF2B5EF4-FFF2-40B4-BE49-F238E27FC236}">
                <a16:creationId xmlns:a16="http://schemas.microsoft.com/office/drawing/2014/main" id="{7EA8E7CC-D456-4386-B4A9-544EF3CC7404}"/>
              </a:ext>
            </a:extLst>
          </p:cNvPr>
          <p:cNvSpPr txBox="1"/>
          <p:nvPr/>
        </p:nvSpPr>
        <p:spPr>
          <a:xfrm>
            <a:off x="7477157" y="43488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51" name="Google Shape;1148;p97">
            <a:extLst>
              <a:ext uri="{FF2B5EF4-FFF2-40B4-BE49-F238E27FC236}">
                <a16:creationId xmlns:a16="http://schemas.microsoft.com/office/drawing/2014/main" id="{EF388DE1-6260-337D-DE05-A522FF510BD0}"/>
              </a:ext>
            </a:extLst>
          </p:cNvPr>
          <p:cNvSpPr txBox="1"/>
          <p:nvPr/>
        </p:nvSpPr>
        <p:spPr>
          <a:xfrm>
            <a:off x="7132879" y="343622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mc:AlternateContent xmlns:mc="http://schemas.openxmlformats.org/markup-compatibility/2006" xmlns:a14="http://schemas.microsoft.com/office/drawing/2010/main">
        <mc:Choice Requires="a14">
          <p:sp>
            <p:nvSpPr>
              <p:cNvPr id="920" name="Google Shape;1148;p97">
                <a:extLst>
                  <a:ext uri="{FF2B5EF4-FFF2-40B4-BE49-F238E27FC236}">
                    <a16:creationId xmlns:a16="http://schemas.microsoft.com/office/drawing/2014/main" id="{CB237E9C-9844-76C0-C7B0-A9D24E8EFDD6}"/>
                  </a:ext>
                </a:extLst>
              </p:cNvPr>
              <p:cNvSpPr txBox="1"/>
              <p:nvPr/>
            </p:nvSpPr>
            <p:spPr>
              <a:xfrm>
                <a:off x="5549599" y="1906659"/>
                <a:ext cx="681437" cy="677068"/>
              </a:xfrm>
              <a:prstGeom prst="rect">
                <a:avLst/>
              </a:prstGeom>
              <a:noFill/>
              <a:ln>
                <a:noFill/>
              </a:ln>
            </p:spPr>
            <p:txBody>
              <a:bodyPr spcFirstLastPara="1" wrap="square" lIns="121900" tIns="121900" rIns="121900" bIns="121900" anchor="t" anchorCtr="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1</m:t>
                          </m:r>
                        </m:sub>
                      </m:sSub>
                    </m:oMath>
                  </m:oMathPara>
                </a14:m>
                <a:endParaRPr lang="en-US" sz="2800" dirty="0"/>
              </a:p>
            </p:txBody>
          </p:sp>
        </mc:Choice>
        <mc:Fallback xmlns="">
          <p:sp>
            <p:nvSpPr>
              <p:cNvPr id="920" name="Google Shape;1148;p97">
                <a:extLst>
                  <a:ext uri="{FF2B5EF4-FFF2-40B4-BE49-F238E27FC236}">
                    <a16:creationId xmlns:a16="http://schemas.microsoft.com/office/drawing/2014/main" id="{CB237E9C-9844-76C0-C7B0-A9D24E8EFDD6}"/>
                  </a:ext>
                </a:extLst>
              </p:cNvPr>
              <p:cNvSpPr txBox="1">
                <a:spLocks noRot="1" noChangeAspect="1" noMove="1" noResize="1" noEditPoints="1" noAdjustHandles="1" noChangeArrowheads="1" noChangeShapeType="1" noTextEdit="1"/>
              </p:cNvSpPr>
              <p:nvPr/>
            </p:nvSpPr>
            <p:spPr>
              <a:xfrm>
                <a:off x="5549599" y="1906659"/>
                <a:ext cx="681437" cy="677068"/>
              </a:xfrm>
              <a:prstGeom prst="rect">
                <a:avLst/>
              </a:prstGeom>
              <a:blipFill>
                <a:blip r:embed="rId3"/>
                <a:stretch>
                  <a:fillRect r="-26786"/>
                </a:stretch>
              </a:blipFill>
              <a:ln>
                <a:no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8FDFAABA-1C52-FE27-ACB6-2432A828D165}"/>
              </a:ext>
            </a:extLst>
          </p:cNvPr>
          <p:cNvGrpSpPr/>
          <p:nvPr/>
        </p:nvGrpSpPr>
        <p:grpSpPr>
          <a:xfrm>
            <a:off x="147126" y="1991378"/>
            <a:ext cx="446733" cy="3405484"/>
            <a:chOff x="147126" y="1991378"/>
            <a:chExt cx="446733" cy="3405484"/>
          </a:xfrm>
        </p:grpSpPr>
        <p:cxnSp>
          <p:nvCxnSpPr>
            <p:cNvPr id="931" name="Google Shape;899;p86">
              <a:extLst>
                <a:ext uri="{FF2B5EF4-FFF2-40B4-BE49-F238E27FC236}">
                  <a16:creationId xmlns:a16="http://schemas.microsoft.com/office/drawing/2014/main" id="{4E02A3C1-9874-7B3D-1104-C6AE1B5FEEE4}"/>
                </a:ext>
              </a:extLst>
            </p:cNvPr>
            <p:cNvCxnSpPr>
              <a:cxnSpLocks/>
            </p:cNvCxnSpPr>
            <p:nvPr/>
          </p:nvCxnSpPr>
          <p:spPr>
            <a:xfrm flipV="1">
              <a:off x="593859" y="2677380"/>
              <a:ext cx="0" cy="2686355"/>
            </a:xfrm>
            <a:prstGeom prst="straightConnector1">
              <a:avLst/>
            </a:prstGeom>
            <a:noFill/>
            <a:ln w="28575" cap="flat" cmpd="sng">
              <a:solidFill>
                <a:schemeClr val="dk2"/>
              </a:solidFill>
              <a:prstDash val="solid"/>
              <a:round/>
              <a:headEnd type="none" w="med" len="med"/>
              <a:tailEnd type="triangle" w="med" len="med"/>
            </a:ln>
          </p:spPr>
        </p:cxnSp>
        <p:sp>
          <p:nvSpPr>
            <p:cNvPr id="933" name="TextBox 932">
              <a:extLst>
                <a:ext uri="{FF2B5EF4-FFF2-40B4-BE49-F238E27FC236}">
                  <a16:creationId xmlns:a16="http://schemas.microsoft.com/office/drawing/2014/main" id="{2BC2E49C-9571-7A42-8F13-FF17017473EB}"/>
                </a:ext>
              </a:extLst>
            </p:cNvPr>
            <p:cNvSpPr txBox="1"/>
            <p:nvPr/>
          </p:nvSpPr>
          <p:spPr>
            <a:xfrm rot="16200000">
              <a:off x="-1355561" y="3494065"/>
              <a:ext cx="3405484" cy="400110"/>
            </a:xfrm>
            <a:prstGeom prst="rect">
              <a:avLst/>
            </a:prstGeom>
            <a:noFill/>
          </p:spPr>
          <p:txBody>
            <a:bodyPr wrap="none" rtlCol="0">
              <a:spAutoFit/>
            </a:bodyPr>
            <a:lstStyle/>
            <a:p>
              <a:r>
                <a:rPr lang="en-US" sz="2000" dirty="0"/>
                <a:t>Signal Strength of 1</a:t>
              </a:r>
              <a:r>
                <a:rPr lang="en-US" sz="2000" baseline="30000" dirty="0"/>
                <a:t>st</a:t>
              </a:r>
              <a:r>
                <a:rPr lang="en-US" sz="2000" dirty="0"/>
                <a:t> Harmonic</a:t>
              </a:r>
            </a:p>
          </p:txBody>
        </p:sp>
      </p:grpSp>
      <p:cxnSp>
        <p:nvCxnSpPr>
          <p:cNvPr id="914" name="Google Shape;914;p86">
            <a:extLst>
              <a:ext uri="{FF2B5EF4-FFF2-40B4-BE49-F238E27FC236}">
                <a16:creationId xmlns:a16="http://schemas.microsoft.com/office/drawing/2014/main" id="{D9D28CCD-3373-83A3-4637-93A7CBA0C542}"/>
              </a:ext>
            </a:extLst>
          </p:cNvPr>
          <p:cNvCxnSpPr/>
          <p:nvPr/>
        </p:nvCxnSpPr>
        <p:spPr>
          <a:xfrm>
            <a:off x="4572203" y="2372722"/>
            <a:ext cx="0" cy="2526400"/>
          </a:xfrm>
          <a:prstGeom prst="straightConnector1">
            <a:avLst/>
          </a:prstGeom>
          <a:noFill/>
          <a:ln w="19050" cap="flat" cmpd="sng">
            <a:solidFill>
              <a:schemeClr val="dk2"/>
            </a:solidFill>
            <a:prstDash val="dash"/>
            <a:round/>
            <a:headEnd type="none" w="med" len="med"/>
            <a:tailEnd type="none" w="med" len="med"/>
          </a:ln>
        </p:spPr>
      </p:cxnSp>
      <p:grpSp>
        <p:nvGrpSpPr>
          <p:cNvPr id="17" name="Group 16">
            <a:extLst>
              <a:ext uri="{FF2B5EF4-FFF2-40B4-BE49-F238E27FC236}">
                <a16:creationId xmlns:a16="http://schemas.microsoft.com/office/drawing/2014/main" id="{F7AB289A-DC65-0CA4-C5A2-52A2FBD78B86}"/>
              </a:ext>
            </a:extLst>
          </p:cNvPr>
          <p:cNvGrpSpPr/>
          <p:nvPr/>
        </p:nvGrpSpPr>
        <p:grpSpPr>
          <a:xfrm>
            <a:off x="8451195" y="4559097"/>
            <a:ext cx="1962623" cy="1167729"/>
            <a:chOff x="8451195" y="4559097"/>
            <a:chExt cx="1962623" cy="1167729"/>
          </a:xfrm>
        </p:grpSpPr>
        <p:cxnSp>
          <p:nvCxnSpPr>
            <p:cNvPr id="14" name="Google Shape;884;p86">
              <a:extLst>
                <a:ext uri="{FF2B5EF4-FFF2-40B4-BE49-F238E27FC236}">
                  <a16:creationId xmlns:a16="http://schemas.microsoft.com/office/drawing/2014/main" id="{C62624C2-3816-DDB0-79EE-65F3B28FB641}"/>
                </a:ext>
              </a:extLst>
            </p:cNvPr>
            <p:cNvCxnSpPr>
              <a:cxnSpLocks/>
            </p:cNvCxnSpPr>
            <p:nvPr/>
          </p:nvCxnSpPr>
          <p:spPr>
            <a:xfrm>
              <a:off x="10132283" y="4645708"/>
              <a:ext cx="281535" cy="334840"/>
            </a:xfrm>
            <a:prstGeom prst="straightConnector1">
              <a:avLst/>
            </a:prstGeom>
            <a:noFill/>
            <a:ln w="19050" cap="flat" cmpd="sng">
              <a:solidFill>
                <a:schemeClr val="dk2"/>
              </a:solidFill>
              <a:prstDash val="solid"/>
              <a:round/>
              <a:headEnd type="none" w="med" len="med"/>
              <a:tailEnd type="none" w="med" len="med"/>
            </a:ln>
          </p:spPr>
        </p:cxnSp>
        <p:cxnSp>
          <p:nvCxnSpPr>
            <p:cNvPr id="885" name="Google Shape;885;p86">
              <a:extLst>
                <a:ext uri="{FF2B5EF4-FFF2-40B4-BE49-F238E27FC236}">
                  <a16:creationId xmlns:a16="http://schemas.microsoft.com/office/drawing/2014/main" id="{CDD0D9C4-5C9A-D88D-3E96-1D7DF699FDCF}"/>
                </a:ext>
              </a:extLst>
            </p:cNvPr>
            <p:cNvCxnSpPr>
              <a:cxnSpLocks/>
              <a:stCxn id="886" idx="4"/>
            </p:cNvCxnSpPr>
            <p:nvPr/>
          </p:nvCxnSpPr>
          <p:spPr>
            <a:xfrm>
              <a:off x="10126017" y="5121530"/>
              <a:ext cx="0" cy="379600"/>
            </a:xfrm>
            <a:prstGeom prst="straightConnector1">
              <a:avLst/>
            </a:prstGeom>
            <a:noFill/>
            <a:ln w="19050" cap="flat" cmpd="sng">
              <a:solidFill>
                <a:schemeClr val="dk2"/>
              </a:solidFill>
              <a:prstDash val="solid"/>
              <a:round/>
              <a:headEnd type="none" w="med" len="med"/>
              <a:tailEnd type="none" w="med" len="med"/>
            </a:ln>
          </p:spPr>
        </p:cxnSp>
        <p:sp>
          <p:nvSpPr>
            <p:cNvPr id="887" name="Google Shape;887;p86">
              <a:extLst>
                <a:ext uri="{FF2B5EF4-FFF2-40B4-BE49-F238E27FC236}">
                  <a16:creationId xmlns:a16="http://schemas.microsoft.com/office/drawing/2014/main" id="{92199A52-ED1D-B34D-C5EB-570D1EF109D0}"/>
                </a:ext>
              </a:extLst>
            </p:cNvPr>
            <p:cNvSpPr/>
            <p:nvPr/>
          </p:nvSpPr>
          <p:spPr>
            <a:xfrm rot="10800000" flipH="1">
              <a:off x="9966860" y="5501230"/>
              <a:ext cx="318313" cy="225596"/>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8" name="Google Shape;888;p86">
              <a:extLst>
                <a:ext uri="{FF2B5EF4-FFF2-40B4-BE49-F238E27FC236}">
                  <a16:creationId xmlns:a16="http://schemas.microsoft.com/office/drawing/2014/main" id="{896F8A6B-131C-83E1-DAAD-B2303402338F}"/>
                </a:ext>
              </a:extLst>
            </p:cNvPr>
            <p:cNvSpPr/>
            <p:nvPr/>
          </p:nvSpPr>
          <p:spPr>
            <a:xfrm>
              <a:off x="10048817"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6" name="Google Shape;886;p86">
              <a:extLst>
                <a:ext uri="{FF2B5EF4-FFF2-40B4-BE49-F238E27FC236}">
                  <a16:creationId xmlns:a16="http://schemas.microsoft.com/office/drawing/2014/main" id="{DBEEFF94-C82A-510E-458D-9587CA1E4B77}"/>
                </a:ext>
              </a:extLst>
            </p:cNvPr>
            <p:cNvSpPr/>
            <p:nvPr/>
          </p:nvSpPr>
          <p:spPr>
            <a:xfrm>
              <a:off x="10048817" y="4967130"/>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TextBox 2">
              <a:extLst>
                <a:ext uri="{FF2B5EF4-FFF2-40B4-BE49-F238E27FC236}">
                  <a16:creationId xmlns:a16="http://schemas.microsoft.com/office/drawing/2014/main" id="{56F15D71-F56D-4818-B09A-4D70466526D2}"/>
                </a:ext>
              </a:extLst>
            </p:cNvPr>
            <p:cNvSpPr txBox="1"/>
            <p:nvPr/>
          </p:nvSpPr>
          <p:spPr>
            <a:xfrm>
              <a:off x="8451195" y="4883058"/>
              <a:ext cx="1722379" cy="830997"/>
            </a:xfrm>
            <a:prstGeom prst="rect">
              <a:avLst/>
            </a:prstGeom>
            <a:noFill/>
          </p:spPr>
          <p:txBody>
            <a:bodyPr wrap="square" rtlCol="0">
              <a:spAutoFit/>
            </a:bodyPr>
            <a:lstStyle/>
            <a:p>
              <a:r>
                <a:rPr lang="en-US" sz="2400" dirty="0"/>
                <a:t>Backscatter Circuit</a:t>
              </a:r>
            </a:p>
          </p:txBody>
        </p:sp>
      </p:grpSp>
      <p:sp>
        <p:nvSpPr>
          <p:cNvPr id="4" name="TextBox 3">
            <a:extLst>
              <a:ext uri="{FF2B5EF4-FFF2-40B4-BE49-F238E27FC236}">
                <a16:creationId xmlns:a16="http://schemas.microsoft.com/office/drawing/2014/main" id="{82266B97-74AC-F22C-9CE2-C155AD886D71}"/>
              </a:ext>
            </a:extLst>
          </p:cNvPr>
          <p:cNvSpPr txBox="1"/>
          <p:nvPr/>
        </p:nvSpPr>
        <p:spPr>
          <a:xfrm>
            <a:off x="3828443" y="3947610"/>
            <a:ext cx="579005" cy="326710"/>
          </a:xfrm>
          <a:prstGeom prst="rect">
            <a:avLst/>
          </a:prstGeom>
          <a:noFill/>
        </p:spPr>
        <p:txBody>
          <a:bodyPr wrap="none" rtlCol="0">
            <a:spAutoFit/>
          </a:bodyPr>
          <a:lstStyle/>
          <a:p>
            <a:r>
              <a:rPr lang="en-US" sz="2800" dirty="0"/>
              <a:t>AP</a:t>
            </a:r>
          </a:p>
        </p:txBody>
      </p:sp>
      <p:sp>
        <p:nvSpPr>
          <p:cNvPr id="12" name="Title 1">
            <a:extLst>
              <a:ext uri="{FF2B5EF4-FFF2-40B4-BE49-F238E27FC236}">
                <a16:creationId xmlns:a16="http://schemas.microsoft.com/office/drawing/2014/main" id="{D5D63C94-8009-225E-B95F-A36BC09F3E18}"/>
              </a:ext>
            </a:extLst>
          </p:cNvPr>
          <p:cNvSpPr txBox="1">
            <a:spLocks/>
          </p:cNvSpPr>
          <p:nvPr/>
        </p:nvSpPr>
        <p:spPr>
          <a:xfrm>
            <a:off x="531421" y="377628"/>
            <a:ext cx="11360800" cy="763600"/>
          </a:xfrm>
          <a:prstGeom prst="rect">
            <a:avLst/>
          </a:prstGeom>
        </p:spPr>
        <p:txBody>
          <a:bodyPr spcFirstLastPara="1" vert="horz" wrap="square" lIns="91425" tIns="91425" rIns="91425" bIns="91425" rtlCol="0" anchor="t" anchorCtr="0">
            <a:normAutofit fontScale="975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Beam Alignment Protocol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EEE31D-7B1F-3400-61D4-11633EB15358}"/>
                  </a:ext>
                </a:extLst>
              </p:cNvPr>
              <p:cNvSpPr txBox="1"/>
              <p:nvPr/>
            </p:nvSpPr>
            <p:spPr>
              <a:xfrm>
                <a:off x="9648305" y="4533455"/>
                <a:ext cx="3556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𝑠</m:t>
                          </m:r>
                        </m:sub>
                      </m:sSub>
                    </m:oMath>
                  </m:oMathPara>
                </a14:m>
                <a:endParaRPr lang="en-US" sz="2800" dirty="0"/>
              </a:p>
            </p:txBody>
          </p:sp>
        </mc:Choice>
        <mc:Fallback xmlns="">
          <p:sp>
            <p:nvSpPr>
              <p:cNvPr id="6" name="TextBox 5">
                <a:extLst>
                  <a:ext uri="{FF2B5EF4-FFF2-40B4-BE49-F238E27FC236}">
                    <a16:creationId xmlns:a16="http://schemas.microsoft.com/office/drawing/2014/main" id="{D5EEE31D-7B1F-3400-61D4-11633EB15358}"/>
                  </a:ext>
                </a:extLst>
              </p:cNvPr>
              <p:cNvSpPr txBox="1">
                <a:spLocks noRot="1" noChangeAspect="1" noMove="1" noResize="1" noEditPoints="1" noAdjustHandles="1" noChangeArrowheads="1" noChangeShapeType="1" noTextEdit="1"/>
              </p:cNvSpPr>
              <p:nvPr/>
            </p:nvSpPr>
            <p:spPr>
              <a:xfrm>
                <a:off x="9648305" y="4533455"/>
                <a:ext cx="355675" cy="430887"/>
              </a:xfrm>
              <a:prstGeom prst="rect">
                <a:avLst/>
              </a:prstGeom>
              <a:blipFill>
                <a:blip r:embed="rId4"/>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E907B481-5D09-950F-2D8C-56ADFC3FBCC9}"/>
              </a:ext>
            </a:extLst>
          </p:cNvPr>
          <p:cNvCxnSpPr>
            <a:endCxn id="875" idx="2"/>
          </p:cNvCxnSpPr>
          <p:nvPr/>
        </p:nvCxnSpPr>
        <p:spPr>
          <a:xfrm flipV="1">
            <a:off x="10532046" y="4418050"/>
            <a:ext cx="865004" cy="22765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Google Shape;888;p86">
            <a:extLst>
              <a:ext uri="{FF2B5EF4-FFF2-40B4-BE49-F238E27FC236}">
                <a16:creationId xmlns:a16="http://schemas.microsoft.com/office/drawing/2014/main" id="{39AEDA39-5852-95AF-3622-A342841B82EC}"/>
              </a:ext>
            </a:extLst>
          </p:cNvPr>
          <p:cNvSpPr/>
          <p:nvPr/>
        </p:nvSpPr>
        <p:spPr>
          <a:xfrm>
            <a:off x="10420084"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894;p86">
            <a:extLst>
              <a:ext uri="{FF2B5EF4-FFF2-40B4-BE49-F238E27FC236}">
                <a16:creationId xmlns:a16="http://schemas.microsoft.com/office/drawing/2014/main" id="{C83E5B98-21C0-1872-159E-2D8102D85479}"/>
              </a:ext>
            </a:extLst>
          </p:cNvPr>
          <p:cNvSpPr/>
          <p:nvPr/>
        </p:nvSpPr>
        <p:spPr>
          <a:xfrm rot="6363970">
            <a:off x="9922485" y="4406721"/>
            <a:ext cx="506170" cy="492450"/>
          </a:xfrm>
          <a:prstGeom prst="arc">
            <a:avLst>
              <a:gd name="adj1" fmla="val 16468312"/>
              <a:gd name="adj2" fmla="val 21298246"/>
            </a:avLst>
          </a:prstGeom>
          <a:noFill/>
          <a:ln w="28575" cap="flat" cmpd="sng">
            <a:solidFill>
              <a:srgbClr val="000000"/>
            </a:solidFill>
            <a:prstDash val="dash"/>
            <a:round/>
            <a:headEnd type="none" w="med" len="med"/>
            <a:tailEnd type="triangle" w="med" len="med"/>
          </a:ln>
        </p:spPr>
        <p:txBody>
          <a:bodyPr spcFirstLastPara="1" wrap="square" lIns="121900" tIns="121900" rIns="121900" bIns="121900" anchor="ctr" anchorCtr="0">
            <a:noAutofit/>
          </a:bodyPr>
          <a:lstStyle/>
          <a:p>
            <a:endParaRPr sz="2400"/>
          </a:p>
        </p:txBody>
      </p:sp>
      <p:grpSp>
        <p:nvGrpSpPr>
          <p:cNvPr id="5" name="Group 4">
            <a:extLst>
              <a:ext uri="{FF2B5EF4-FFF2-40B4-BE49-F238E27FC236}">
                <a16:creationId xmlns:a16="http://schemas.microsoft.com/office/drawing/2014/main" id="{53730CDE-4A0E-AAF1-E623-8C44CE8AA7BF}"/>
              </a:ext>
            </a:extLst>
          </p:cNvPr>
          <p:cNvGrpSpPr/>
          <p:nvPr/>
        </p:nvGrpSpPr>
        <p:grpSpPr>
          <a:xfrm>
            <a:off x="584601" y="5027509"/>
            <a:ext cx="4431673" cy="707886"/>
            <a:chOff x="584601" y="5027509"/>
            <a:chExt cx="4431673" cy="707886"/>
          </a:xfrm>
        </p:grpSpPr>
        <p:cxnSp>
          <p:nvCxnSpPr>
            <p:cNvPr id="898" name="Google Shape;898;p86">
              <a:extLst>
                <a:ext uri="{FF2B5EF4-FFF2-40B4-BE49-F238E27FC236}">
                  <a16:creationId xmlns:a16="http://schemas.microsoft.com/office/drawing/2014/main" id="{E71706F3-046F-5A48-8665-FD27B26AC37E}"/>
                </a:ext>
              </a:extLst>
            </p:cNvPr>
            <p:cNvCxnSpPr>
              <a:cxnSpLocks/>
            </p:cNvCxnSpPr>
            <p:nvPr/>
          </p:nvCxnSpPr>
          <p:spPr>
            <a:xfrm>
              <a:off x="584601" y="5363735"/>
              <a:ext cx="3507669" cy="0"/>
            </a:xfrm>
            <a:prstGeom prst="straightConnector1">
              <a:avLst/>
            </a:prstGeom>
            <a:noFill/>
            <a:ln w="28575" cap="flat" cmpd="sng">
              <a:solidFill>
                <a:schemeClr val="dk2"/>
              </a:solidFill>
              <a:prstDash val="solid"/>
              <a:round/>
              <a:headEnd type="none" w="med" len="med"/>
              <a:tailEnd type="triangle" w="med" len="med"/>
            </a:ln>
          </p:spPr>
        </p:cxnSp>
        <p:sp>
          <p:nvSpPr>
            <p:cNvPr id="935" name="TextBox 934">
              <a:extLst>
                <a:ext uri="{FF2B5EF4-FFF2-40B4-BE49-F238E27FC236}">
                  <a16:creationId xmlns:a16="http://schemas.microsoft.com/office/drawing/2014/main" id="{0B4B9187-5295-F6FA-67B5-8BD64E9CA8E3}"/>
                </a:ext>
              </a:extLst>
            </p:cNvPr>
            <p:cNvSpPr txBox="1"/>
            <p:nvPr/>
          </p:nvSpPr>
          <p:spPr>
            <a:xfrm>
              <a:off x="3898852" y="5027509"/>
              <a:ext cx="1117422" cy="707886"/>
            </a:xfrm>
            <a:prstGeom prst="rect">
              <a:avLst/>
            </a:prstGeom>
            <a:noFill/>
          </p:spPr>
          <p:txBody>
            <a:bodyPr wrap="none" rtlCol="0">
              <a:spAutoFit/>
            </a:bodyPr>
            <a:lstStyle/>
            <a:p>
              <a:r>
                <a:rPr lang="en-US" sz="2000" dirty="0"/>
                <a:t>Beam </a:t>
              </a:r>
            </a:p>
            <a:p>
              <a:r>
                <a:rPr lang="en-US" sz="2000" dirty="0"/>
                <a:t>direction</a:t>
              </a:r>
            </a:p>
          </p:txBody>
        </p:sp>
        <p:grpSp>
          <p:nvGrpSpPr>
            <p:cNvPr id="56" name="Group 55">
              <a:extLst>
                <a:ext uri="{FF2B5EF4-FFF2-40B4-BE49-F238E27FC236}">
                  <a16:creationId xmlns:a16="http://schemas.microsoft.com/office/drawing/2014/main" id="{43DA3755-FC9C-37EA-944F-DC81110BD422}"/>
                </a:ext>
              </a:extLst>
            </p:cNvPr>
            <p:cNvGrpSpPr/>
            <p:nvPr/>
          </p:nvGrpSpPr>
          <p:grpSpPr>
            <a:xfrm>
              <a:off x="895947" y="5385920"/>
              <a:ext cx="2964472" cy="287941"/>
              <a:chOff x="863057" y="5385920"/>
              <a:chExt cx="2964472" cy="287941"/>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8797506-D9E6-1B18-75EC-A78CDC758730}"/>
                      </a:ext>
                    </a:extLst>
                  </p:cNvPr>
                  <p:cNvSpPr txBox="1"/>
                  <p:nvPr/>
                </p:nvSpPr>
                <p:spPr>
                  <a:xfrm>
                    <a:off x="863057" y="5386393"/>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0"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B8797506-D9E6-1B18-75EC-A78CDC758730}"/>
                      </a:ext>
                    </a:extLst>
                  </p:cNvPr>
                  <p:cNvSpPr txBox="1">
                    <a:spLocks noRot="1" noChangeAspect="1" noMove="1" noResize="1" noEditPoints="1" noAdjustHandles="1" noChangeArrowheads="1" noChangeShapeType="1" noTextEdit="1"/>
                  </p:cNvSpPr>
                  <p:nvPr/>
                </p:nvSpPr>
                <p:spPr>
                  <a:xfrm>
                    <a:off x="863057" y="5386393"/>
                    <a:ext cx="276614" cy="276999"/>
                  </a:xfrm>
                  <a:prstGeom prst="rect">
                    <a:avLst/>
                  </a:prstGeom>
                  <a:blipFill>
                    <a:blip r:embed="rId5"/>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91EDC9A-3548-7EC9-A838-C8F4FFF4BB6C}"/>
                      </a:ext>
                    </a:extLst>
                  </p:cNvPr>
                  <p:cNvSpPr txBox="1"/>
                  <p:nvPr/>
                </p:nvSpPr>
                <p:spPr>
                  <a:xfrm>
                    <a:off x="1510054" y="5396862"/>
                    <a:ext cx="281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691EDC9A-3548-7EC9-A838-C8F4FFF4BB6C}"/>
                      </a:ext>
                    </a:extLst>
                  </p:cNvPr>
                  <p:cNvSpPr txBox="1">
                    <a:spLocks noRot="1" noChangeAspect="1" noMove="1" noResize="1" noEditPoints="1" noAdjustHandles="1" noChangeArrowheads="1" noChangeShapeType="1" noTextEdit="1"/>
                  </p:cNvSpPr>
                  <p:nvPr/>
                </p:nvSpPr>
                <p:spPr>
                  <a:xfrm>
                    <a:off x="1510054" y="5396862"/>
                    <a:ext cx="281937" cy="276999"/>
                  </a:xfrm>
                  <a:prstGeom prst="rect">
                    <a:avLst/>
                  </a:prstGeom>
                  <a:blipFill>
                    <a:blip r:embed="rId6"/>
                    <a:stretch>
                      <a:fillRect l="-19565"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72BC8B3-0CA0-7237-B175-C284CCB19CCA}"/>
                      </a:ext>
                    </a:extLst>
                  </p:cNvPr>
                  <p:cNvSpPr txBox="1"/>
                  <p:nvPr/>
                </p:nvSpPr>
                <p:spPr>
                  <a:xfrm>
                    <a:off x="2150556" y="5386392"/>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US" dirty="0"/>
                  </a:p>
                </p:txBody>
              </p:sp>
            </mc:Choice>
            <mc:Fallback xmlns="">
              <p:sp>
                <p:nvSpPr>
                  <p:cNvPr id="36" name="TextBox 35">
                    <a:extLst>
                      <a:ext uri="{FF2B5EF4-FFF2-40B4-BE49-F238E27FC236}">
                        <a16:creationId xmlns:a16="http://schemas.microsoft.com/office/drawing/2014/main" id="{F72BC8B3-0CA0-7237-B175-C284CCB19CCA}"/>
                      </a:ext>
                    </a:extLst>
                  </p:cNvPr>
                  <p:cNvSpPr txBox="1">
                    <a:spLocks noRot="1" noChangeAspect="1" noMove="1" noResize="1" noEditPoints="1" noAdjustHandles="1" noChangeArrowheads="1" noChangeShapeType="1" noTextEdit="1"/>
                  </p:cNvSpPr>
                  <p:nvPr/>
                </p:nvSpPr>
                <p:spPr>
                  <a:xfrm>
                    <a:off x="2150556" y="5386392"/>
                    <a:ext cx="281936" cy="276999"/>
                  </a:xfrm>
                  <a:prstGeom prst="rect">
                    <a:avLst/>
                  </a:prstGeom>
                  <a:blipFill>
                    <a:blip r:embed="rId7"/>
                    <a:stretch>
                      <a:fillRect l="-19565" r="-869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DB016B3-09C0-E16C-346A-4E6B83D5D508}"/>
                      </a:ext>
                    </a:extLst>
                  </p:cNvPr>
                  <p:cNvSpPr txBox="1"/>
                  <p:nvPr/>
                </p:nvSpPr>
                <p:spPr>
                  <a:xfrm>
                    <a:off x="2843388" y="5385921"/>
                    <a:ext cx="2765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2DB016B3-09C0-E16C-346A-4E6B83D5D508}"/>
                      </a:ext>
                    </a:extLst>
                  </p:cNvPr>
                  <p:cNvSpPr txBox="1">
                    <a:spLocks noRot="1" noChangeAspect="1" noMove="1" noResize="1" noEditPoints="1" noAdjustHandles="1" noChangeArrowheads="1" noChangeShapeType="1" noTextEdit="1"/>
                  </p:cNvSpPr>
                  <p:nvPr/>
                </p:nvSpPr>
                <p:spPr>
                  <a:xfrm>
                    <a:off x="2843388" y="5385921"/>
                    <a:ext cx="276550" cy="276999"/>
                  </a:xfrm>
                  <a:prstGeom prst="rect">
                    <a:avLst/>
                  </a:prstGeom>
                  <a:blipFill>
                    <a:blip r:embed="rId8"/>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9647FE7-8924-81D5-AC6E-F6955932308A}"/>
                      </a:ext>
                    </a:extLst>
                  </p:cNvPr>
                  <p:cNvSpPr txBox="1"/>
                  <p:nvPr/>
                </p:nvSpPr>
                <p:spPr>
                  <a:xfrm>
                    <a:off x="3545593" y="5385920"/>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5</m:t>
                              </m:r>
                            </m:sub>
                          </m:sSub>
                        </m:oMath>
                      </m:oMathPara>
                    </a14:m>
                    <a:endParaRPr lang="en-US" dirty="0"/>
                  </a:p>
                </p:txBody>
              </p:sp>
            </mc:Choice>
            <mc:Fallback xmlns="">
              <p:sp>
                <p:nvSpPr>
                  <p:cNvPr id="38" name="TextBox 37">
                    <a:extLst>
                      <a:ext uri="{FF2B5EF4-FFF2-40B4-BE49-F238E27FC236}">
                        <a16:creationId xmlns:a16="http://schemas.microsoft.com/office/drawing/2014/main" id="{79647FE7-8924-81D5-AC6E-F6955932308A}"/>
                      </a:ext>
                    </a:extLst>
                  </p:cNvPr>
                  <p:cNvSpPr txBox="1">
                    <a:spLocks noRot="1" noChangeAspect="1" noMove="1" noResize="1" noEditPoints="1" noAdjustHandles="1" noChangeArrowheads="1" noChangeShapeType="1" noTextEdit="1"/>
                  </p:cNvSpPr>
                  <p:nvPr/>
                </p:nvSpPr>
                <p:spPr>
                  <a:xfrm>
                    <a:off x="3545593" y="5385920"/>
                    <a:ext cx="281936" cy="276999"/>
                  </a:xfrm>
                  <a:prstGeom prst="rect">
                    <a:avLst/>
                  </a:prstGeom>
                  <a:blipFill>
                    <a:blip r:embed="rId9"/>
                    <a:stretch>
                      <a:fillRect l="-19565" r="-8696" b="-17778"/>
                    </a:stretch>
                  </a:blipFill>
                </p:spPr>
                <p:txBody>
                  <a:bodyPr/>
                  <a:lstStyle/>
                  <a:p>
                    <a:r>
                      <a:rPr lang="en-US">
                        <a:noFill/>
                      </a:rPr>
                      <a:t> </a:t>
                    </a:r>
                  </a:p>
                </p:txBody>
              </p:sp>
            </mc:Fallback>
          </mc:AlternateContent>
        </p:grpSp>
      </p:grpSp>
      <p:pic>
        <p:nvPicPr>
          <p:cNvPr id="39" name="Picture 2" descr="WiFi signal - Free technology icons">
            <a:extLst>
              <a:ext uri="{FF2B5EF4-FFF2-40B4-BE49-F238E27FC236}">
                <a16:creationId xmlns:a16="http://schemas.microsoft.com/office/drawing/2014/main" id="{82F4FFC0-7F16-5006-2936-63FA1CD6F8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7165" y="3119778"/>
            <a:ext cx="846985" cy="8469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96" name="Google Shape;1148;p97">
                <a:extLst>
                  <a:ext uri="{FF2B5EF4-FFF2-40B4-BE49-F238E27FC236}">
                    <a16:creationId xmlns:a16="http://schemas.microsoft.com/office/drawing/2014/main" id="{1A64B5D7-B30A-33A8-11B6-A7914BF89207}"/>
                  </a:ext>
                </a:extLst>
              </p:cNvPr>
              <p:cNvSpPr txBox="1"/>
              <p:nvPr/>
            </p:nvSpPr>
            <p:spPr>
              <a:xfrm>
                <a:off x="6091870" y="2460301"/>
                <a:ext cx="681437" cy="677068"/>
              </a:xfrm>
              <a:prstGeom prst="rect">
                <a:avLst/>
              </a:prstGeom>
              <a:noFill/>
              <a:ln>
                <a:noFill/>
              </a:ln>
            </p:spPr>
            <p:txBody>
              <a:bodyPr spcFirstLastPara="1" wrap="square" lIns="121900" tIns="121900" rIns="121900" bIns="121900" anchor="t" anchorCtr="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2</m:t>
                          </m:r>
                        </m:sub>
                      </m:sSub>
                    </m:oMath>
                  </m:oMathPara>
                </a14:m>
                <a:endParaRPr lang="en-US" sz="2800" dirty="0"/>
              </a:p>
            </p:txBody>
          </p:sp>
        </mc:Choice>
        <mc:Fallback xmlns="">
          <p:sp>
            <p:nvSpPr>
              <p:cNvPr id="896" name="Google Shape;1148;p97">
                <a:extLst>
                  <a:ext uri="{FF2B5EF4-FFF2-40B4-BE49-F238E27FC236}">
                    <a16:creationId xmlns:a16="http://schemas.microsoft.com/office/drawing/2014/main" id="{1A64B5D7-B30A-33A8-11B6-A7914BF89207}"/>
                  </a:ext>
                </a:extLst>
              </p:cNvPr>
              <p:cNvSpPr txBox="1">
                <a:spLocks noRot="1" noChangeAspect="1" noMove="1" noResize="1" noEditPoints="1" noAdjustHandles="1" noChangeArrowheads="1" noChangeShapeType="1" noTextEdit="1"/>
              </p:cNvSpPr>
              <p:nvPr/>
            </p:nvSpPr>
            <p:spPr>
              <a:xfrm>
                <a:off x="6091870" y="2460301"/>
                <a:ext cx="681437" cy="677068"/>
              </a:xfrm>
              <a:prstGeom prst="rect">
                <a:avLst/>
              </a:prstGeom>
              <a:blipFill>
                <a:blip r:embed="rId11"/>
                <a:stretch>
                  <a:fillRect r="-267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2" name="Google Shape;1148;p97">
                <a:extLst>
                  <a:ext uri="{FF2B5EF4-FFF2-40B4-BE49-F238E27FC236}">
                    <a16:creationId xmlns:a16="http://schemas.microsoft.com/office/drawing/2014/main" id="{25D8A203-C3C9-693D-50C6-CA94AAC9857D}"/>
                  </a:ext>
                </a:extLst>
              </p:cNvPr>
              <p:cNvSpPr txBox="1"/>
              <p:nvPr/>
            </p:nvSpPr>
            <p:spPr>
              <a:xfrm>
                <a:off x="6168346" y="2999340"/>
                <a:ext cx="681437" cy="677068"/>
              </a:xfrm>
              <a:prstGeom prst="rect">
                <a:avLst/>
              </a:prstGeom>
              <a:noFill/>
              <a:ln>
                <a:noFill/>
              </a:ln>
            </p:spPr>
            <p:txBody>
              <a:bodyPr spcFirstLastPara="1" wrap="square" lIns="121900" tIns="121900" rIns="121900" bIns="121900" anchor="t" anchorCtr="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3</m:t>
                          </m:r>
                        </m:sub>
                      </m:sSub>
                    </m:oMath>
                  </m:oMathPara>
                </a14:m>
                <a:endParaRPr lang="en-US" sz="2800" dirty="0"/>
              </a:p>
            </p:txBody>
          </p:sp>
        </mc:Choice>
        <mc:Fallback xmlns="">
          <p:sp>
            <p:nvSpPr>
              <p:cNvPr id="902" name="Google Shape;1148;p97">
                <a:extLst>
                  <a:ext uri="{FF2B5EF4-FFF2-40B4-BE49-F238E27FC236}">
                    <a16:creationId xmlns:a16="http://schemas.microsoft.com/office/drawing/2014/main" id="{25D8A203-C3C9-693D-50C6-CA94AAC9857D}"/>
                  </a:ext>
                </a:extLst>
              </p:cNvPr>
              <p:cNvSpPr txBox="1">
                <a:spLocks noRot="1" noChangeAspect="1" noMove="1" noResize="1" noEditPoints="1" noAdjustHandles="1" noChangeArrowheads="1" noChangeShapeType="1" noTextEdit="1"/>
              </p:cNvSpPr>
              <p:nvPr/>
            </p:nvSpPr>
            <p:spPr>
              <a:xfrm>
                <a:off x="6168346" y="2999340"/>
                <a:ext cx="681437" cy="677068"/>
              </a:xfrm>
              <a:prstGeom prst="rect">
                <a:avLst/>
              </a:prstGeom>
              <a:blipFill>
                <a:blip r:embed="rId12"/>
                <a:stretch>
                  <a:fillRect r="-267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7" name="Google Shape;1148;p97">
                <a:extLst>
                  <a:ext uri="{FF2B5EF4-FFF2-40B4-BE49-F238E27FC236}">
                    <a16:creationId xmlns:a16="http://schemas.microsoft.com/office/drawing/2014/main" id="{06B4EFA0-9B7E-F56B-C3B6-76DC2F888D05}"/>
                  </a:ext>
                </a:extLst>
              </p:cNvPr>
              <p:cNvSpPr txBox="1"/>
              <p:nvPr/>
            </p:nvSpPr>
            <p:spPr>
              <a:xfrm>
                <a:off x="5987955" y="3634055"/>
                <a:ext cx="681437" cy="677068"/>
              </a:xfrm>
              <a:prstGeom prst="rect">
                <a:avLst/>
              </a:prstGeom>
              <a:noFill/>
              <a:ln>
                <a:noFill/>
              </a:ln>
            </p:spPr>
            <p:txBody>
              <a:bodyPr spcFirstLastPara="1" wrap="square" lIns="121900" tIns="121900" rIns="121900" bIns="121900" anchor="t" anchorCtr="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4</m:t>
                          </m:r>
                        </m:sub>
                      </m:sSub>
                    </m:oMath>
                  </m:oMathPara>
                </a14:m>
                <a:endParaRPr lang="en-US" sz="2800" dirty="0"/>
              </a:p>
            </p:txBody>
          </p:sp>
        </mc:Choice>
        <mc:Fallback xmlns="">
          <p:sp>
            <p:nvSpPr>
              <p:cNvPr id="907" name="Google Shape;1148;p97">
                <a:extLst>
                  <a:ext uri="{FF2B5EF4-FFF2-40B4-BE49-F238E27FC236}">
                    <a16:creationId xmlns:a16="http://schemas.microsoft.com/office/drawing/2014/main" id="{06B4EFA0-9B7E-F56B-C3B6-76DC2F888D05}"/>
                  </a:ext>
                </a:extLst>
              </p:cNvPr>
              <p:cNvSpPr txBox="1">
                <a:spLocks noRot="1" noChangeAspect="1" noMove="1" noResize="1" noEditPoints="1" noAdjustHandles="1" noChangeArrowheads="1" noChangeShapeType="1" noTextEdit="1"/>
              </p:cNvSpPr>
              <p:nvPr/>
            </p:nvSpPr>
            <p:spPr>
              <a:xfrm>
                <a:off x="5987955" y="3634055"/>
                <a:ext cx="681437" cy="677068"/>
              </a:xfrm>
              <a:prstGeom prst="rect">
                <a:avLst/>
              </a:prstGeom>
              <a:blipFill>
                <a:blip r:embed="rId13"/>
                <a:stretch>
                  <a:fillRect r="-2767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9" name="Google Shape;1148;p97">
                <a:extLst>
                  <a:ext uri="{FF2B5EF4-FFF2-40B4-BE49-F238E27FC236}">
                    <a16:creationId xmlns:a16="http://schemas.microsoft.com/office/drawing/2014/main" id="{F024839A-6460-F791-C3FF-1BA7A5DD4F2A}"/>
                  </a:ext>
                </a:extLst>
              </p:cNvPr>
              <p:cNvSpPr txBox="1"/>
              <p:nvPr/>
            </p:nvSpPr>
            <p:spPr>
              <a:xfrm>
                <a:off x="5745951" y="4086386"/>
                <a:ext cx="681437" cy="677068"/>
              </a:xfrm>
              <a:prstGeom prst="rect">
                <a:avLst/>
              </a:prstGeom>
              <a:noFill/>
              <a:ln>
                <a:noFill/>
              </a:ln>
            </p:spPr>
            <p:txBody>
              <a:bodyPr spcFirstLastPara="1" wrap="square" lIns="121900" tIns="121900" rIns="121900" bIns="121900" anchor="t" anchorCtr="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5</m:t>
                          </m:r>
                        </m:sub>
                      </m:sSub>
                    </m:oMath>
                  </m:oMathPara>
                </a14:m>
                <a:endParaRPr lang="en-US" sz="2800" dirty="0"/>
              </a:p>
            </p:txBody>
          </p:sp>
        </mc:Choice>
        <mc:Fallback xmlns="">
          <p:sp>
            <p:nvSpPr>
              <p:cNvPr id="909" name="Google Shape;1148;p97">
                <a:extLst>
                  <a:ext uri="{FF2B5EF4-FFF2-40B4-BE49-F238E27FC236}">
                    <a16:creationId xmlns:a16="http://schemas.microsoft.com/office/drawing/2014/main" id="{F024839A-6460-F791-C3FF-1BA7A5DD4F2A}"/>
                  </a:ext>
                </a:extLst>
              </p:cNvPr>
              <p:cNvSpPr txBox="1">
                <a:spLocks noRot="1" noChangeAspect="1" noMove="1" noResize="1" noEditPoints="1" noAdjustHandles="1" noChangeArrowheads="1" noChangeShapeType="1" noTextEdit="1"/>
              </p:cNvSpPr>
              <p:nvPr/>
            </p:nvSpPr>
            <p:spPr>
              <a:xfrm>
                <a:off x="5745951" y="4086386"/>
                <a:ext cx="681437" cy="677068"/>
              </a:xfrm>
              <a:prstGeom prst="rect">
                <a:avLst/>
              </a:prstGeom>
              <a:blipFill>
                <a:blip r:embed="rId14"/>
                <a:stretch>
                  <a:fillRect r="-2792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1421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20"/>
                                        </p:tgtEl>
                                        <p:attrNameLst>
                                          <p:attrName>style.visibility</p:attrName>
                                        </p:attrNameLst>
                                      </p:cBhvr>
                                      <p:to>
                                        <p:strVal val="hidden"/>
                                      </p:to>
                                    </p:set>
                                  </p:childTnLst>
                                </p:cTn>
                              </p:par>
                              <p:par>
                                <p:cTn id="15" presetID="8" presetClass="emph" presetSubtype="0" fill="hold" nodeType="withEffect">
                                  <p:stCondLst>
                                    <p:cond delay="0"/>
                                  </p:stCondLst>
                                  <p:childTnLst>
                                    <p:animRot by="900000">
                                      <p:cBhvr>
                                        <p:cTn id="16" dur="500" fill="hold"/>
                                        <p:tgtEl>
                                          <p:spTgt spid="59"/>
                                        </p:tgtEl>
                                        <p:attrNameLst>
                                          <p:attrName>r</p:attrName>
                                        </p:attrNameLst>
                                      </p:cBhvr>
                                    </p:animRo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89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896"/>
                                        </p:tgtEl>
                                        <p:attrNameLst>
                                          <p:attrName>style.visibility</p:attrName>
                                        </p:attrNameLst>
                                      </p:cBhvr>
                                      <p:to>
                                        <p:strVal val="hidden"/>
                                      </p:to>
                                    </p:set>
                                  </p:childTnLst>
                                </p:cTn>
                              </p:par>
                              <p:par>
                                <p:cTn id="24" presetID="8" presetClass="emph" presetSubtype="0" fill="hold" nodeType="withEffect">
                                  <p:stCondLst>
                                    <p:cond delay="0"/>
                                  </p:stCondLst>
                                  <p:childTnLst>
                                    <p:animRot by="900000">
                                      <p:cBhvr>
                                        <p:cTn id="25" dur="500" fill="hold"/>
                                        <p:tgtEl>
                                          <p:spTgt spid="59"/>
                                        </p:tgtEl>
                                        <p:attrNameLst>
                                          <p:attrName>r</p:attrName>
                                        </p:attrNameLst>
                                      </p:cBhvr>
                                    </p:animRo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02"/>
                                        </p:tgtEl>
                                        <p:attrNameLst>
                                          <p:attrName>style.visibility</p:attrName>
                                        </p:attrNameLst>
                                      </p:cBhvr>
                                      <p:to>
                                        <p:strVal val="hidden"/>
                                      </p:to>
                                    </p:set>
                                  </p:childTnLst>
                                </p:cTn>
                              </p:par>
                              <p:par>
                                <p:cTn id="33" presetID="8" presetClass="emph" presetSubtype="0" fill="hold" nodeType="withEffect">
                                  <p:stCondLst>
                                    <p:cond delay="0"/>
                                  </p:stCondLst>
                                  <p:childTnLst>
                                    <p:animRot by="900000">
                                      <p:cBhvr>
                                        <p:cTn id="34" dur="500" fill="hold"/>
                                        <p:tgtEl>
                                          <p:spTgt spid="59"/>
                                        </p:tgtEl>
                                        <p:attrNameLst>
                                          <p:attrName>r</p:attrName>
                                        </p:attrNameLst>
                                      </p:cBhvr>
                                    </p:animRo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90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907"/>
                                        </p:tgtEl>
                                        <p:attrNameLst>
                                          <p:attrName>style.visibility</p:attrName>
                                        </p:attrNameLst>
                                      </p:cBhvr>
                                      <p:to>
                                        <p:strVal val="hidden"/>
                                      </p:to>
                                    </p:set>
                                  </p:childTnLst>
                                </p:cTn>
                              </p:par>
                              <p:par>
                                <p:cTn id="42" presetID="8" presetClass="emph" presetSubtype="0" fill="hold" nodeType="withEffect">
                                  <p:stCondLst>
                                    <p:cond delay="0"/>
                                  </p:stCondLst>
                                  <p:childTnLst>
                                    <p:animRot by="900000">
                                      <p:cBhvr>
                                        <p:cTn id="43" dur="500" fill="hold"/>
                                        <p:tgtEl>
                                          <p:spTgt spid="59"/>
                                        </p:tgtEl>
                                        <p:attrNameLst>
                                          <p:attrName>r</p:attrName>
                                        </p:attrNameLst>
                                      </p:cBhvr>
                                    </p:animRo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9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59"/>
                                        </p:tgtEl>
                                      </p:cBhvr>
                                    </p:animEffect>
                                    <p:set>
                                      <p:cBhvr>
                                        <p:cTn id="51" dur="1" fill="hold">
                                          <p:stCondLst>
                                            <p:cond delay="499"/>
                                          </p:stCondLst>
                                        </p:cTn>
                                        <p:tgtEl>
                                          <p:spTgt spid="59"/>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09"/>
                                        </p:tgtEl>
                                      </p:cBhvr>
                                    </p:animEffect>
                                    <p:set>
                                      <p:cBhvr>
                                        <p:cTn id="54" dur="1" fill="hold">
                                          <p:stCondLst>
                                            <p:cond delay="499"/>
                                          </p:stCondLst>
                                        </p:cTn>
                                        <p:tgtEl>
                                          <p:spTgt spid="90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ipe(down)">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left)">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0" presetClass="entr" presetSubtype="0" fill="hold" nodeType="withEffect">
                                  <p:stCondLst>
                                    <p:cond delay="0"/>
                                  </p:stCondLst>
                                  <p:childTnLst>
                                    <p:set>
                                      <p:cBhvr>
                                        <p:cTn id="70" dur="1" fill="hold">
                                          <p:stCondLst>
                                            <p:cond delay="0"/>
                                          </p:stCondLst>
                                        </p:cTn>
                                        <p:tgtEl>
                                          <p:spTgt spid="947"/>
                                        </p:tgtEl>
                                        <p:attrNameLst>
                                          <p:attrName>style.visibility</p:attrName>
                                        </p:attrNameLst>
                                      </p:cBhvr>
                                      <p:to>
                                        <p:strVal val="visible"/>
                                      </p:to>
                                    </p:set>
                                    <p:animEffect transition="in" filter="fade">
                                      <p:cBhvr>
                                        <p:cTn id="71" dur="500"/>
                                        <p:tgtEl>
                                          <p:spTgt spid="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 grpId="0"/>
      <p:bldP spid="920" grpId="1"/>
      <p:bldP spid="896" grpId="0"/>
      <p:bldP spid="896" grpId="1"/>
      <p:bldP spid="902" grpId="0"/>
      <p:bldP spid="902" grpId="1"/>
      <p:bldP spid="907" grpId="0"/>
      <p:bldP spid="907" grpId="1"/>
      <p:bldP spid="909" grpId="0"/>
      <p:bldP spid="90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0">
          <a:extLst>
            <a:ext uri="{FF2B5EF4-FFF2-40B4-BE49-F238E27FC236}">
              <a16:creationId xmlns:a16="http://schemas.microsoft.com/office/drawing/2014/main" id="{7774CC5D-4C8C-8475-0A61-07CA38E6D1BB}"/>
            </a:ext>
          </a:extLst>
        </p:cNvPr>
        <p:cNvGrpSpPr/>
        <p:nvPr/>
      </p:nvGrpSpPr>
      <p:grpSpPr>
        <a:xfrm>
          <a:off x="0" y="0"/>
          <a:ext cx="0" cy="0"/>
          <a:chOff x="0" y="0"/>
          <a:chExt cx="0" cy="0"/>
        </a:xfrm>
      </p:grpSpPr>
      <p:grpSp>
        <p:nvGrpSpPr>
          <p:cNvPr id="40" name="Group 39">
            <a:extLst>
              <a:ext uri="{FF2B5EF4-FFF2-40B4-BE49-F238E27FC236}">
                <a16:creationId xmlns:a16="http://schemas.microsoft.com/office/drawing/2014/main" id="{4C82BEFF-E593-D333-CA4F-BF95CF10D9A5}"/>
              </a:ext>
            </a:extLst>
          </p:cNvPr>
          <p:cNvGrpSpPr/>
          <p:nvPr/>
        </p:nvGrpSpPr>
        <p:grpSpPr>
          <a:xfrm>
            <a:off x="2669878" y="1562514"/>
            <a:ext cx="3884532" cy="3884532"/>
            <a:chOff x="2669878" y="1562514"/>
            <a:chExt cx="3884532" cy="3884532"/>
          </a:xfrm>
        </p:grpSpPr>
        <p:sp>
          <p:nvSpPr>
            <p:cNvPr id="16" name="Oval 15">
              <a:extLst>
                <a:ext uri="{FF2B5EF4-FFF2-40B4-BE49-F238E27FC236}">
                  <a16:creationId xmlns:a16="http://schemas.microsoft.com/office/drawing/2014/main" id="{8C78AC92-0BEF-24C3-29A4-AF8F85F86856}"/>
                </a:ext>
              </a:extLst>
            </p:cNvPr>
            <p:cNvSpPr/>
            <p:nvPr/>
          </p:nvSpPr>
          <p:spPr>
            <a:xfrm>
              <a:off x="2669878" y="1562514"/>
              <a:ext cx="3884532" cy="3884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9" name="Group 918">
              <a:extLst>
                <a:ext uri="{FF2B5EF4-FFF2-40B4-BE49-F238E27FC236}">
                  <a16:creationId xmlns:a16="http://schemas.microsoft.com/office/drawing/2014/main" id="{8A5AA179-F665-98D8-EC32-42617487B6B5}"/>
                </a:ext>
              </a:extLst>
            </p:cNvPr>
            <p:cNvGrpSpPr/>
            <p:nvPr/>
          </p:nvGrpSpPr>
          <p:grpSpPr>
            <a:xfrm>
              <a:off x="3002079" y="2960458"/>
              <a:ext cx="3260862" cy="1107562"/>
              <a:chOff x="3276663" y="2772598"/>
              <a:chExt cx="3260862" cy="1107562"/>
            </a:xfrm>
            <a:solidFill>
              <a:srgbClr val="F4CCCC"/>
            </a:solidFill>
          </p:grpSpPr>
          <p:sp>
            <p:nvSpPr>
              <p:cNvPr id="921" name="Google Shape;881;p86">
                <a:extLst>
                  <a:ext uri="{FF2B5EF4-FFF2-40B4-BE49-F238E27FC236}">
                    <a16:creationId xmlns:a16="http://schemas.microsoft.com/office/drawing/2014/main" id="{14D3EF3D-EFA2-40AB-4702-6D178C0AE7D0}"/>
                  </a:ext>
                </a:extLst>
              </p:cNvPr>
              <p:cNvSpPr/>
              <p:nvPr/>
            </p:nvSpPr>
            <p:spPr>
              <a:xfrm rot="14599033">
                <a:off x="5512982" y="2080582"/>
                <a:ext cx="332527" cy="1716559"/>
              </a:xfrm>
              <a:prstGeom prst="ellipse">
                <a:avLst/>
              </a:prstGeom>
              <a:grp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22" name="Google Shape;881;p86">
                <a:extLst>
                  <a:ext uri="{FF2B5EF4-FFF2-40B4-BE49-F238E27FC236}">
                    <a16:creationId xmlns:a16="http://schemas.microsoft.com/office/drawing/2014/main" id="{A11B5293-C3FF-2B5E-1527-3F0276F86E92}"/>
                  </a:ext>
                </a:extLst>
              </p:cNvPr>
              <p:cNvSpPr/>
              <p:nvPr/>
            </p:nvSpPr>
            <p:spPr>
              <a:xfrm rot="14599033" flipH="1" flipV="1">
                <a:off x="3968679" y="2855617"/>
                <a:ext cx="332527" cy="1716559"/>
              </a:xfrm>
              <a:prstGeom prst="ellipse">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A692694-706C-CAE3-7456-428B681860CA}"/>
                    </a:ext>
                  </a:extLst>
                </p:cNvPr>
                <p:cNvSpPr txBox="1"/>
                <p:nvPr/>
              </p:nvSpPr>
              <p:spPr>
                <a:xfrm>
                  <a:off x="5680011" y="2253894"/>
                  <a:ext cx="59723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2</m:t>
                            </m:r>
                          </m:sub>
                        </m:sSub>
                      </m:oMath>
                    </m:oMathPara>
                  </a14:m>
                  <a:endParaRPr lang="en-US" sz="2800" dirty="0"/>
                </a:p>
              </p:txBody>
            </p:sp>
          </mc:Choice>
          <mc:Fallback xmlns="">
            <p:sp>
              <p:nvSpPr>
                <p:cNvPr id="62" name="TextBox 61">
                  <a:extLst>
                    <a:ext uri="{FF2B5EF4-FFF2-40B4-BE49-F238E27FC236}">
                      <a16:creationId xmlns:a16="http://schemas.microsoft.com/office/drawing/2014/main" id="{BA692694-706C-CAE3-7456-428B681860CA}"/>
                    </a:ext>
                  </a:extLst>
                </p:cNvPr>
                <p:cNvSpPr txBox="1">
                  <a:spLocks noRot="1" noChangeAspect="1" noMove="1" noResize="1" noEditPoints="1" noAdjustHandles="1" noChangeArrowheads="1" noChangeShapeType="1" noTextEdit="1"/>
                </p:cNvSpPr>
                <p:nvPr/>
              </p:nvSpPr>
              <p:spPr>
                <a:xfrm>
                  <a:off x="5680011" y="2253894"/>
                  <a:ext cx="597239" cy="430887"/>
                </a:xfrm>
                <a:prstGeom prst="rect">
                  <a:avLst/>
                </a:prstGeom>
                <a:blipFill>
                  <a:blip r:embed="rId3"/>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9E84783B-62B9-D73C-798B-35430754A104}"/>
              </a:ext>
            </a:extLst>
          </p:cNvPr>
          <p:cNvGrpSpPr/>
          <p:nvPr/>
        </p:nvGrpSpPr>
        <p:grpSpPr>
          <a:xfrm>
            <a:off x="862633" y="2288057"/>
            <a:ext cx="962079" cy="677068"/>
            <a:chOff x="862633" y="2288057"/>
            <a:chExt cx="962079" cy="677068"/>
          </a:xfrm>
        </p:grpSpPr>
        <p:cxnSp>
          <p:nvCxnSpPr>
            <p:cNvPr id="901" name="Straight Connector 900">
              <a:extLst>
                <a:ext uri="{FF2B5EF4-FFF2-40B4-BE49-F238E27FC236}">
                  <a16:creationId xmlns:a16="http://schemas.microsoft.com/office/drawing/2014/main" id="{81204846-3755-86DD-D8CF-2DE8F1F43E6C}"/>
                </a:ext>
              </a:extLst>
            </p:cNvPr>
            <p:cNvCxnSpPr/>
            <p:nvPr/>
          </p:nvCxnSpPr>
          <p:spPr>
            <a:xfrm>
              <a:off x="862633" y="2680602"/>
              <a:ext cx="425143" cy="0"/>
            </a:xfrm>
            <a:prstGeom prst="line">
              <a:avLst/>
            </a:prstGeom>
            <a:ln w="76200">
              <a:solidFill>
                <a:srgbClr val="F4CCCC"/>
              </a:solidFill>
            </a:ln>
          </p:spPr>
          <p:style>
            <a:lnRef idx="1">
              <a:schemeClr val="accent1"/>
            </a:lnRef>
            <a:fillRef idx="0">
              <a:schemeClr val="accent1"/>
            </a:fillRef>
            <a:effectRef idx="0">
              <a:schemeClr val="accent1"/>
            </a:effectRef>
            <a:fontRef idx="minor">
              <a:schemeClr val="tx1"/>
            </a:fontRef>
          </p:style>
        </p:cxnSp>
        <p:sp>
          <p:nvSpPr>
            <p:cNvPr id="915" name="Google Shape;1148;p97">
              <a:extLst>
                <a:ext uri="{FF2B5EF4-FFF2-40B4-BE49-F238E27FC236}">
                  <a16:creationId xmlns:a16="http://schemas.microsoft.com/office/drawing/2014/main" id="{55EA8EE9-1BCF-9B0B-EBA2-8BD06B750B82}"/>
                </a:ext>
              </a:extLst>
            </p:cNvPr>
            <p:cNvSpPr txBox="1"/>
            <p:nvPr/>
          </p:nvSpPr>
          <p:spPr>
            <a:xfrm>
              <a:off x="1291112" y="2288057"/>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2</a:t>
              </a:r>
              <a:endParaRPr lang="en-US" sz="2000" dirty="0"/>
            </a:p>
          </p:txBody>
        </p:sp>
      </p:grpSp>
      <p:grpSp>
        <p:nvGrpSpPr>
          <p:cNvPr id="947" name="Group 946">
            <a:extLst>
              <a:ext uri="{FF2B5EF4-FFF2-40B4-BE49-F238E27FC236}">
                <a16:creationId xmlns:a16="http://schemas.microsoft.com/office/drawing/2014/main" id="{EE4D758C-508F-0DC5-8644-044ED1BDC901}"/>
              </a:ext>
            </a:extLst>
          </p:cNvPr>
          <p:cNvGrpSpPr/>
          <p:nvPr/>
        </p:nvGrpSpPr>
        <p:grpSpPr>
          <a:xfrm>
            <a:off x="862631" y="1991378"/>
            <a:ext cx="994395" cy="984845"/>
            <a:chOff x="862631" y="1991378"/>
            <a:chExt cx="994395" cy="984845"/>
          </a:xfrm>
        </p:grpSpPr>
        <p:cxnSp>
          <p:nvCxnSpPr>
            <p:cNvPr id="900" name="Straight Connector 899">
              <a:extLst>
                <a:ext uri="{FF2B5EF4-FFF2-40B4-BE49-F238E27FC236}">
                  <a16:creationId xmlns:a16="http://schemas.microsoft.com/office/drawing/2014/main" id="{F8AEE918-51FE-70D9-D653-2E86954DF873}"/>
                </a:ext>
              </a:extLst>
            </p:cNvPr>
            <p:cNvCxnSpPr/>
            <p:nvPr/>
          </p:nvCxnSpPr>
          <p:spPr>
            <a:xfrm>
              <a:off x="862631" y="2385726"/>
              <a:ext cx="425143" cy="0"/>
            </a:xfrm>
            <a:prstGeom prst="line">
              <a:avLst/>
            </a:prstGeom>
            <a:ln w="76200">
              <a:solidFill>
                <a:srgbClr val="FFE599"/>
              </a:solidFill>
            </a:ln>
          </p:spPr>
          <p:style>
            <a:lnRef idx="1">
              <a:schemeClr val="accent1"/>
            </a:lnRef>
            <a:fillRef idx="0">
              <a:schemeClr val="accent1"/>
            </a:fillRef>
            <a:effectRef idx="0">
              <a:schemeClr val="accent1"/>
            </a:effectRef>
            <a:fontRef idx="minor">
              <a:schemeClr val="tx1"/>
            </a:fontRef>
          </p:style>
        </p:cxnSp>
        <p:sp>
          <p:nvSpPr>
            <p:cNvPr id="911" name="Google Shape;1147;p97">
              <a:extLst>
                <a:ext uri="{FF2B5EF4-FFF2-40B4-BE49-F238E27FC236}">
                  <a16:creationId xmlns:a16="http://schemas.microsoft.com/office/drawing/2014/main" id="{FF8BBC95-F4FB-6A83-0EFB-6A480FB4B84C}"/>
                </a:ext>
              </a:extLst>
            </p:cNvPr>
            <p:cNvSpPr txBox="1"/>
            <p:nvPr/>
          </p:nvSpPr>
          <p:spPr>
            <a:xfrm>
              <a:off x="1323426" y="1991378"/>
              <a:ext cx="533600" cy="984845"/>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1</a:t>
              </a:r>
              <a:endParaRPr lang="en-US" sz="2000" dirty="0"/>
            </a:p>
            <a:p>
              <a:endParaRPr lang="en-US" sz="2000" dirty="0"/>
            </a:p>
          </p:txBody>
        </p:sp>
      </p:grpSp>
      <p:grpSp>
        <p:nvGrpSpPr>
          <p:cNvPr id="2" name="Group 1">
            <a:extLst>
              <a:ext uri="{FF2B5EF4-FFF2-40B4-BE49-F238E27FC236}">
                <a16:creationId xmlns:a16="http://schemas.microsoft.com/office/drawing/2014/main" id="{8378EB42-4B52-19A8-7845-36972A759EEC}"/>
              </a:ext>
            </a:extLst>
          </p:cNvPr>
          <p:cNvGrpSpPr/>
          <p:nvPr/>
        </p:nvGrpSpPr>
        <p:grpSpPr>
          <a:xfrm>
            <a:off x="953128" y="3817495"/>
            <a:ext cx="2698375" cy="1563751"/>
            <a:chOff x="1254238" y="4677267"/>
            <a:chExt cx="1407503" cy="704602"/>
          </a:xfrm>
        </p:grpSpPr>
        <p:cxnSp>
          <p:nvCxnSpPr>
            <p:cNvPr id="5" name="Google Shape;904;p86">
              <a:extLst>
                <a:ext uri="{FF2B5EF4-FFF2-40B4-BE49-F238E27FC236}">
                  <a16:creationId xmlns:a16="http://schemas.microsoft.com/office/drawing/2014/main" id="{29C019AD-47C7-AC42-DDD9-B54BCCF6AEFF}"/>
                </a:ext>
              </a:extLst>
            </p:cNvPr>
            <p:cNvCxnSpPr>
              <a:cxnSpLocks/>
            </p:cNvCxnSpPr>
            <p:nvPr/>
          </p:nvCxnSpPr>
          <p:spPr>
            <a:xfrm>
              <a:off x="1601722" y="4964868"/>
              <a:ext cx="0" cy="407914"/>
            </a:xfrm>
            <a:prstGeom prst="straightConnector1">
              <a:avLst/>
            </a:prstGeom>
            <a:noFill/>
            <a:ln w="76200" cap="flat" cmpd="sng">
              <a:solidFill>
                <a:srgbClr val="F4CCCC"/>
              </a:solidFill>
              <a:prstDash val="solid"/>
              <a:round/>
              <a:headEnd type="none" w="med" len="med"/>
              <a:tailEnd type="none" w="med" len="med"/>
            </a:ln>
          </p:spPr>
        </p:cxnSp>
        <p:cxnSp>
          <p:nvCxnSpPr>
            <p:cNvPr id="7" name="Google Shape;905;p86">
              <a:extLst>
                <a:ext uri="{FF2B5EF4-FFF2-40B4-BE49-F238E27FC236}">
                  <a16:creationId xmlns:a16="http://schemas.microsoft.com/office/drawing/2014/main" id="{FDB64C06-9279-8DE4-881D-F79BF959A565}"/>
                </a:ext>
              </a:extLst>
            </p:cNvPr>
            <p:cNvCxnSpPr>
              <a:cxnSpLocks/>
            </p:cNvCxnSpPr>
            <p:nvPr/>
          </p:nvCxnSpPr>
          <p:spPr>
            <a:xfrm>
              <a:off x="1959223" y="4677267"/>
              <a:ext cx="0" cy="691402"/>
            </a:xfrm>
            <a:prstGeom prst="straightConnector1">
              <a:avLst/>
            </a:prstGeom>
            <a:noFill/>
            <a:ln w="76200" cap="flat" cmpd="sng">
              <a:solidFill>
                <a:srgbClr val="F4CCCC"/>
              </a:solidFill>
              <a:prstDash val="solid"/>
              <a:round/>
              <a:headEnd type="none" w="med" len="med"/>
              <a:tailEnd type="none" w="med" len="med"/>
            </a:ln>
          </p:spPr>
        </p:cxnSp>
        <p:cxnSp>
          <p:nvCxnSpPr>
            <p:cNvPr id="8" name="Google Shape;906;p86">
              <a:extLst>
                <a:ext uri="{FF2B5EF4-FFF2-40B4-BE49-F238E27FC236}">
                  <a16:creationId xmlns:a16="http://schemas.microsoft.com/office/drawing/2014/main" id="{9491F2D0-0598-28FD-F0DE-8150E6441782}"/>
                </a:ext>
              </a:extLst>
            </p:cNvPr>
            <p:cNvCxnSpPr>
              <a:cxnSpLocks/>
            </p:cNvCxnSpPr>
            <p:nvPr/>
          </p:nvCxnSpPr>
          <p:spPr>
            <a:xfrm>
              <a:off x="1254238" y="5036335"/>
              <a:ext cx="0" cy="345534"/>
            </a:xfrm>
            <a:prstGeom prst="straightConnector1">
              <a:avLst/>
            </a:prstGeom>
            <a:noFill/>
            <a:ln w="76200" cap="flat" cmpd="sng">
              <a:solidFill>
                <a:srgbClr val="F4CCCC"/>
              </a:solidFill>
              <a:prstDash val="solid"/>
              <a:round/>
              <a:headEnd type="none" w="med" len="med"/>
              <a:tailEnd type="none" w="med" len="med"/>
            </a:ln>
          </p:spPr>
        </p:cxnSp>
        <p:cxnSp>
          <p:nvCxnSpPr>
            <p:cNvPr id="9" name="Google Shape;912;p86">
              <a:extLst>
                <a:ext uri="{FF2B5EF4-FFF2-40B4-BE49-F238E27FC236}">
                  <a16:creationId xmlns:a16="http://schemas.microsoft.com/office/drawing/2014/main" id="{4806D13F-9EC9-8B91-76A8-C09E33AFBEC0}"/>
                </a:ext>
              </a:extLst>
            </p:cNvPr>
            <p:cNvCxnSpPr>
              <a:cxnSpLocks/>
            </p:cNvCxnSpPr>
            <p:nvPr/>
          </p:nvCxnSpPr>
          <p:spPr>
            <a:xfrm>
              <a:off x="2303967" y="5016994"/>
              <a:ext cx="0" cy="351675"/>
            </a:xfrm>
            <a:prstGeom prst="straightConnector1">
              <a:avLst/>
            </a:prstGeom>
            <a:noFill/>
            <a:ln w="76200" cap="flat" cmpd="sng">
              <a:solidFill>
                <a:srgbClr val="F4CCCC"/>
              </a:solidFill>
              <a:prstDash val="solid"/>
              <a:round/>
              <a:headEnd type="none" w="med" len="med"/>
              <a:tailEnd type="none" w="med" len="med"/>
            </a:ln>
          </p:spPr>
        </p:cxnSp>
        <p:cxnSp>
          <p:nvCxnSpPr>
            <p:cNvPr id="10" name="Google Shape;913;p86">
              <a:extLst>
                <a:ext uri="{FF2B5EF4-FFF2-40B4-BE49-F238E27FC236}">
                  <a16:creationId xmlns:a16="http://schemas.microsoft.com/office/drawing/2014/main" id="{3B70EBCD-A48F-6BF8-BC81-A12AEE33CB8D}"/>
                </a:ext>
              </a:extLst>
            </p:cNvPr>
            <p:cNvCxnSpPr>
              <a:cxnSpLocks/>
            </p:cNvCxnSpPr>
            <p:nvPr/>
          </p:nvCxnSpPr>
          <p:spPr>
            <a:xfrm>
              <a:off x="2661741" y="5187913"/>
              <a:ext cx="0" cy="175879"/>
            </a:xfrm>
            <a:prstGeom prst="straightConnector1">
              <a:avLst/>
            </a:prstGeom>
            <a:noFill/>
            <a:ln w="76200" cap="flat" cmpd="sng">
              <a:solidFill>
                <a:srgbClr val="F4CCCC"/>
              </a:solidFill>
              <a:prstDash val="solid"/>
              <a:round/>
              <a:headEnd type="none" w="med" len="med"/>
              <a:tailEnd type="none" w="med" len="med"/>
            </a:ln>
          </p:spPr>
        </p:cxnSp>
      </p:grpSp>
      <p:grpSp>
        <p:nvGrpSpPr>
          <p:cNvPr id="32" name="Group 31">
            <a:extLst>
              <a:ext uri="{FF2B5EF4-FFF2-40B4-BE49-F238E27FC236}">
                <a16:creationId xmlns:a16="http://schemas.microsoft.com/office/drawing/2014/main" id="{6D519DDB-91A4-06F4-2F9A-1BDE1053C26A}"/>
              </a:ext>
            </a:extLst>
          </p:cNvPr>
          <p:cNvGrpSpPr/>
          <p:nvPr/>
        </p:nvGrpSpPr>
        <p:grpSpPr>
          <a:xfrm>
            <a:off x="868672" y="4060407"/>
            <a:ext cx="2698376" cy="1325511"/>
            <a:chOff x="1254238" y="4704745"/>
            <a:chExt cx="1407504" cy="691402"/>
          </a:xfrm>
        </p:grpSpPr>
        <p:cxnSp>
          <p:nvCxnSpPr>
            <p:cNvPr id="904" name="Google Shape;904;p86">
              <a:extLst>
                <a:ext uri="{FF2B5EF4-FFF2-40B4-BE49-F238E27FC236}">
                  <a16:creationId xmlns:a16="http://schemas.microsoft.com/office/drawing/2014/main" id="{63EDC650-909F-DABA-6904-FD11211A6701}"/>
                </a:ext>
              </a:extLst>
            </p:cNvPr>
            <p:cNvCxnSpPr>
              <a:cxnSpLocks/>
            </p:cNvCxnSpPr>
            <p:nvPr/>
          </p:nvCxnSpPr>
          <p:spPr>
            <a:xfrm>
              <a:off x="1601722" y="4964868"/>
              <a:ext cx="0" cy="407914"/>
            </a:xfrm>
            <a:prstGeom prst="straightConnector1">
              <a:avLst/>
            </a:prstGeom>
            <a:noFill/>
            <a:ln w="76200" cap="flat" cmpd="sng">
              <a:solidFill>
                <a:srgbClr val="FFE599"/>
              </a:solidFill>
              <a:prstDash val="solid"/>
              <a:round/>
              <a:headEnd type="none" w="med" len="med"/>
              <a:tailEnd type="none" w="med" len="med"/>
            </a:ln>
          </p:spPr>
        </p:cxnSp>
        <p:cxnSp>
          <p:nvCxnSpPr>
            <p:cNvPr id="905" name="Google Shape;905;p86">
              <a:extLst>
                <a:ext uri="{FF2B5EF4-FFF2-40B4-BE49-F238E27FC236}">
                  <a16:creationId xmlns:a16="http://schemas.microsoft.com/office/drawing/2014/main" id="{EF739F28-EF5D-A22B-B4AA-497EBDB41341}"/>
                </a:ext>
              </a:extLst>
            </p:cNvPr>
            <p:cNvCxnSpPr>
              <a:cxnSpLocks/>
            </p:cNvCxnSpPr>
            <p:nvPr/>
          </p:nvCxnSpPr>
          <p:spPr>
            <a:xfrm>
              <a:off x="1956509" y="4704745"/>
              <a:ext cx="0" cy="691402"/>
            </a:xfrm>
            <a:prstGeom prst="straightConnector1">
              <a:avLst/>
            </a:prstGeom>
            <a:noFill/>
            <a:ln w="76200" cap="flat" cmpd="sng">
              <a:solidFill>
                <a:srgbClr val="FFE599"/>
              </a:solidFill>
              <a:prstDash val="solid"/>
              <a:round/>
              <a:headEnd type="none" w="med" len="med"/>
              <a:tailEnd type="none" w="med" len="med"/>
            </a:ln>
          </p:spPr>
        </p:cxnSp>
        <p:cxnSp>
          <p:nvCxnSpPr>
            <p:cNvPr id="906" name="Google Shape;906;p86">
              <a:extLst>
                <a:ext uri="{FF2B5EF4-FFF2-40B4-BE49-F238E27FC236}">
                  <a16:creationId xmlns:a16="http://schemas.microsoft.com/office/drawing/2014/main" id="{8F15BD1D-1BD8-F358-45F4-EE003D51E84B}"/>
                </a:ext>
              </a:extLst>
            </p:cNvPr>
            <p:cNvCxnSpPr>
              <a:cxnSpLocks/>
            </p:cNvCxnSpPr>
            <p:nvPr/>
          </p:nvCxnSpPr>
          <p:spPr>
            <a:xfrm>
              <a:off x="1254238" y="5036335"/>
              <a:ext cx="0" cy="345534"/>
            </a:xfrm>
            <a:prstGeom prst="straightConnector1">
              <a:avLst/>
            </a:prstGeom>
            <a:noFill/>
            <a:ln w="76200" cap="flat" cmpd="sng">
              <a:solidFill>
                <a:srgbClr val="FFE599"/>
              </a:solidFill>
              <a:prstDash val="solid"/>
              <a:round/>
              <a:headEnd type="none" w="med" len="med"/>
              <a:tailEnd type="none" w="med" len="med"/>
            </a:ln>
          </p:spPr>
        </p:cxnSp>
        <p:cxnSp>
          <p:nvCxnSpPr>
            <p:cNvPr id="912" name="Google Shape;912;p86">
              <a:extLst>
                <a:ext uri="{FF2B5EF4-FFF2-40B4-BE49-F238E27FC236}">
                  <a16:creationId xmlns:a16="http://schemas.microsoft.com/office/drawing/2014/main" id="{1CEE5F6D-1C44-9FFE-0511-4730E0A84CD6}"/>
                </a:ext>
              </a:extLst>
            </p:cNvPr>
            <p:cNvCxnSpPr>
              <a:cxnSpLocks/>
            </p:cNvCxnSpPr>
            <p:nvPr/>
          </p:nvCxnSpPr>
          <p:spPr>
            <a:xfrm>
              <a:off x="2303344" y="5036335"/>
              <a:ext cx="0" cy="351675"/>
            </a:xfrm>
            <a:prstGeom prst="straightConnector1">
              <a:avLst/>
            </a:prstGeom>
            <a:noFill/>
            <a:ln w="76200" cap="flat" cmpd="sng">
              <a:solidFill>
                <a:srgbClr val="FFE599"/>
              </a:solidFill>
              <a:prstDash val="solid"/>
              <a:round/>
              <a:headEnd type="none" w="med" len="med"/>
              <a:tailEnd type="none" w="med" len="med"/>
            </a:ln>
          </p:spPr>
        </p:cxnSp>
        <p:cxnSp>
          <p:nvCxnSpPr>
            <p:cNvPr id="913" name="Google Shape;913;p86">
              <a:extLst>
                <a:ext uri="{FF2B5EF4-FFF2-40B4-BE49-F238E27FC236}">
                  <a16:creationId xmlns:a16="http://schemas.microsoft.com/office/drawing/2014/main" id="{F3C1B248-90FD-1A53-DDA8-F13A11B237DA}"/>
                </a:ext>
              </a:extLst>
            </p:cNvPr>
            <p:cNvCxnSpPr>
              <a:cxnSpLocks/>
            </p:cNvCxnSpPr>
            <p:nvPr/>
          </p:nvCxnSpPr>
          <p:spPr>
            <a:xfrm>
              <a:off x="2661742" y="5209197"/>
              <a:ext cx="0" cy="175879"/>
            </a:xfrm>
            <a:prstGeom prst="straightConnector1">
              <a:avLst/>
            </a:prstGeom>
            <a:noFill/>
            <a:ln w="76200" cap="flat" cmpd="sng">
              <a:solidFill>
                <a:srgbClr val="FFE599"/>
              </a:solidFill>
              <a:prstDash val="solid"/>
              <a:round/>
              <a:headEnd type="none" w="med" len="med"/>
              <a:tailEnd type="none" w="med" len="med"/>
            </a:ln>
          </p:spPr>
        </p:cxnSp>
      </p:grpSp>
      <p:cxnSp>
        <p:nvCxnSpPr>
          <p:cNvPr id="21" name="Connector: Elbow 20">
            <a:extLst>
              <a:ext uri="{FF2B5EF4-FFF2-40B4-BE49-F238E27FC236}">
                <a16:creationId xmlns:a16="http://schemas.microsoft.com/office/drawing/2014/main" id="{4321F109-54AB-4FCC-022C-322D8F262592}"/>
              </a:ext>
            </a:extLst>
          </p:cNvPr>
          <p:cNvCxnSpPr>
            <a:cxnSpLocks/>
            <a:endCxn id="41" idx="2"/>
          </p:cNvCxnSpPr>
          <p:nvPr/>
        </p:nvCxnSpPr>
        <p:spPr>
          <a:xfrm rot="16200000" flipV="1">
            <a:off x="9511269" y="4025060"/>
            <a:ext cx="696521" cy="55085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5" name="Google Shape;875;p86">
            <a:extLst>
              <a:ext uri="{FF2B5EF4-FFF2-40B4-BE49-F238E27FC236}">
                <a16:creationId xmlns:a16="http://schemas.microsoft.com/office/drawing/2014/main" id="{CE71C9E1-F75A-B061-FD8C-548BC68A6A4A}"/>
              </a:ext>
            </a:extLst>
          </p:cNvPr>
          <p:cNvSpPr/>
          <p:nvPr/>
        </p:nvSpPr>
        <p:spPr>
          <a:xfrm>
            <a:off x="10621299" y="3622739"/>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Rectifier Circuit</a:t>
            </a:r>
            <a:endParaRPr sz="2400" dirty="0"/>
          </a:p>
        </p:txBody>
      </p:sp>
      <p:cxnSp>
        <p:nvCxnSpPr>
          <p:cNvPr id="898" name="Google Shape;898;p86">
            <a:extLst>
              <a:ext uri="{FF2B5EF4-FFF2-40B4-BE49-F238E27FC236}">
                <a16:creationId xmlns:a16="http://schemas.microsoft.com/office/drawing/2014/main" id="{3FAB2A09-B332-EB54-9FBC-C7C09A44645D}"/>
              </a:ext>
            </a:extLst>
          </p:cNvPr>
          <p:cNvCxnSpPr>
            <a:cxnSpLocks/>
          </p:cNvCxnSpPr>
          <p:nvPr/>
        </p:nvCxnSpPr>
        <p:spPr>
          <a:xfrm>
            <a:off x="584601" y="5363735"/>
            <a:ext cx="3507669" cy="0"/>
          </a:xfrm>
          <a:prstGeom prst="straightConnector1">
            <a:avLst/>
          </a:prstGeom>
          <a:noFill/>
          <a:ln w="28575" cap="flat" cmpd="sng">
            <a:solidFill>
              <a:schemeClr val="dk2"/>
            </a:solidFill>
            <a:prstDash val="solid"/>
            <a:round/>
            <a:headEnd type="none" w="med" len="med"/>
            <a:tailEnd type="triangle" w="med" len="med"/>
          </a:ln>
        </p:spPr>
      </p:cxnSp>
      <p:sp>
        <p:nvSpPr>
          <p:cNvPr id="41" name="Google Shape;1132;p97">
            <a:extLst>
              <a:ext uri="{FF2B5EF4-FFF2-40B4-BE49-F238E27FC236}">
                <a16:creationId xmlns:a16="http://schemas.microsoft.com/office/drawing/2014/main" id="{53526EC7-9B0A-13CA-7DD1-FF19962FC320}"/>
              </a:ext>
            </a:extLst>
          </p:cNvPr>
          <p:cNvSpPr/>
          <p:nvPr/>
        </p:nvSpPr>
        <p:spPr>
          <a:xfrm rot="-5400000">
            <a:off x="8758704" y="3685424"/>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42" name="Google Shape;1134;p97">
            <a:extLst>
              <a:ext uri="{FF2B5EF4-FFF2-40B4-BE49-F238E27FC236}">
                <a16:creationId xmlns:a16="http://schemas.microsoft.com/office/drawing/2014/main" id="{B164363D-83A4-88EA-7D7B-8B294D76FBED}"/>
              </a:ext>
            </a:extLst>
          </p:cNvPr>
          <p:cNvSpPr/>
          <p:nvPr/>
        </p:nvSpPr>
        <p:spPr>
          <a:xfrm rot="-3601300">
            <a:off x="8321059" y="2913153"/>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1135;p97">
            <a:extLst>
              <a:ext uri="{FF2B5EF4-FFF2-40B4-BE49-F238E27FC236}">
                <a16:creationId xmlns:a16="http://schemas.microsoft.com/office/drawing/2014/main" id="{DB30ED7C-F7D6-488A-547D-AEE2D8FED5CB}"/>
              </a:ext>
            </a:extLst>
          </p:cNvPr>
          <p:cNvSpPr/>
          <p:nvPr/>
        </p:nvSpPr>
        <p:spPr>
          <a:xfrm rot="-4521746">
            <a:off x="8246382" y="3060595"/>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1136;p97">
            <a:extLst>
              <a:ext uri="{FF2B5EF4-FFF2-40B4-BE49-F238E27FC236}">
                <a16:creationId xmlns:a16="http://schemas.microsoft.com/office/drawing/2014/main" id="{446EFD13-EAC8-ABF8-9227-F514FC1EBCFD}"/>
              </a:ext>
            </a:extLst>
          </p:cNvPr>
          <p:cNvSpPr/>
          <p:nvPr/>
        </p:nvSpPr>
        <p:spPr>
          <a:xfrm rot="-5400000">
            <a:off x="8212111" y="3250996"/>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1137;p97">
            <a:extLst>
              <a:ext uri="{FF2B5EF4-FFF2-40B4-BE49-F238E27FC236}">
                <a16:creationId xmlns:a16="http://schemas.microsoft.com/office/drawing/2014/main" id="{2A75B138-7FF9-DCBD-E277-8B7D697C8099}"/>
              </a:ext>
            </a:extLst>
          </p:cNvPr>
          <p:cNvSpPr/>
          <p:nvPr/>
        </p:nvSpPr>
        <p:spPr>
          <a:xfrm rot="-6246499">
            <a:off x="8244237" y="3467447"/>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1138;p97">
            <a:extLst>
              <a:ext uri="{FF2B5EF4-FFF2-40B4-BE49-F238E27FC236}">
                <a16:creationId xmlns:a16="http://schemas.microsoft.com/office/drawing/2014/main" id="{9B4084A2-7671-6F7E-134E-4EB036CBC388}"/>
              </a:ext>
            </a:extLst>
          </p:cNvPr>
          <p:cNvSpPr/>
          <p:nvPr/>
        </p:nvSpPr>
        <p:spPr>
          <a:xfrm rot="-7238472">
            <a:off x="8320986" y="3642568"/>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1147;p97">
            <a:extLst>
              <a:ext uri="{FF2B5EF4-FFF2-40B4-BE49-F238E27FC236}">
                <a16:creationId xmlns:a16="http://schemas.microsoft.com/office/drawing/2014/main" id="{83181D9C-B521-D943-75A0-7F330E6CB4B5}"/>
              </a:ext>
            </a:extLst>
          </p:cNvPr>
          <p:cNvSpPr txBox="1"/>
          <p:nvPr/>
        </p:nvSpPr>
        <p:spPr>
          <a:xfrm>
            <a:off x="7503315" y="2651140"/>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48" name="Google Shape;1148;p97">
            <a:extLst>
              <a:ext uri="{FF2B5EF4-FFF2-40B4-BE49-F238E27FC236}">
                <a16:creationId xmlns:a16="http://schemas.microsoft.com/office/drawing/2014/main" id="{4F18A208-9563-CBBF-9D9F-F589B186E621}"/>
              </a:ext>
            </a:extLst>
          </p:cNvPr>
          <p:cNvSpPr txBox="1"/>
          <p:nvPr/>
        </p:nvSpPr>
        <p:spPr>
          <a:xfrm>
            <a:off x="7235178" y="30289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49" name="Google Shape;1148;p97">
            <a:extLst>
              <a:ext uri="{FF2B5EF4-FFF2-40B4-BE49-F238E27FC236}">
                <a16:creationId xmlns:a16="http://schemas.microsoft.com/office/drawing/2014/main" id="{8D0CDA3A-E310-8A78-7B77-D802F144A846}"/>
              </a:ext>
            </a:extLst>
          </p:cNvPr>
          <p:cNvSpPr txBox="1"/>
          <p:nvPr/>
        </p:nvSpPr>
        <p:spPr>
          <a:xfrm>
            <a:off x="7242387" y="3899527"/>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50" name="Google Shape;1148;p97">
            <a:extLst>
              <a:ext uri="{FF2B5EF4-FFF2-40B4-BE49-F238E27FC236}">
                <a16:creationId xmlns:a16="http://schemas.microsoft.com/office/drawing/2014/main" id="{E1E259F6-40B2-7341-7A30-15E3F0CF2019}"/>
              </a:ext>
            </a:extLst>
          </p:cNvPr>
          <p:cNvSpPr txBox="1"/>
          <p:nvPr/>
        </p:nvSpPr>
        <p:spPr>
          <a:xfrm>
            <a:off x="7477157" y="43488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51" name="Google Shape;1148;p97">
            <a:extLst>
              <a:ext uri="{FF2B5EF4-FFF2-40B4-BE49-F238E27FC236}">
                <a16:creationId xmlns:a16="http://schemas.microsoft.com/office/drawing/2014/main" id="{6EA15437-4F2E-5244-95C9-B62A3D936C85}"/>
              </a:ext>
            </a:extLst>
          </p:cNvPr>
          <p:cNvSpPr txBox="1"/>
          <p:nvPr/>
        </p:nvSpPr>
        <p:spPr>
          <a:xfrm>
            <a:off x="7132879" y="343622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cxnSp>
        <p:nvCxnSpPr>
          <p:cNvPr id="931" name="Google Shape;899;p86">
            <a:extLst>
              <a:ext uri="{FF2B5EF4-FFF2-40B4-BE49-F238E27FC236}">
                <a16:creationId xmlns:a16="http://schemas.microsoft.com/office/drawing/2014/main" id="{08CDE27A-22C5-C2F9-EFF6-B24576499D04}"/>
              </a:ext>
            </a:extLst>
          </p:cNvPr>
          <p:cNvCxnSpPr>
            <a:cxnSpLocks/>
          </p:cNvCxnSpPr>
          <p:nvPr/>
        </p:nvCxnSpPr>
        <p:spPr>
          <a:xfrm flipV="1">
            <a:off x="593859" y="2677380"/>
            <a:ext cx="0" cy="2686355"/>
          </a:xfrm>
          <a:prstGeom prst="straightConnector1">
            <a:avLst/>
          </a:prstGeom>
          <a:noFill/>
          <a:ln w="28575" cap="flat" cmpd="sng">
            <a:solidFill>
              <a:schemeClr val="dk2"/>
            </a:solidFill>
            <a:prstDash val="solid"/>
            <a:round/>
            <a:headEnd type="none" w="med" len="med"/>
            <a:tailEnd type="triangle" w="med" len="med"/>
          </a:ln>
        </p:spPr>
      </p:cxnSp>
      <p:sp>
        <p:nvSpPr>
          <p:cNvPr id="933" name="TextBox 932">
            <a:extLst>
              <a:ext uri="{FF2B5EF4-FFF2-40B4-BE49-F238E27FC236}">
                <a16:creationId xmlns:a16="http://schemas.microsoft.com/office/drawing/2014/main" id="{6FF4ABD5-3319-0E6C-5E42-B249E5B11687}"/>
              </a:ext>
            </a:extLst>
          </p:cNvPr>
          <p:cNvSpPr txBox="1"/>
          <p:nvPr/>
        </p:nvSpPr>
        <p:spPr>
          <a:xfrm rot="16200000">
            <a:off x="-1355561" y="3494065"/>
            <a:ext cx="3405484" cy="400110"/>
          </a:xfrm>
          <a:prstGeom prst="rect">
            <a:avLst/>
          </a:prstGeom>
          <a:noFill/>
        </p:spPr>
        <p:txBody>
          <a:bodyPr wrap="none" rtlCol="0">
            <a:spAutoFit/>
          </a:bodyPr>
          <a:lstStyle/>
          <a:p>
            <a:r>
              <a:rPr lang="en-US" sz="2000" dirty="0"/>
              <a:t>Signal Strength of 1</a:t>
            </a:r>
            <a:r>
              <a:rPr lang="en-US" sz="2000" baseline="30000" dirty="0"/>
              <a:t>st</a:t>
            </a:r>
            <a:r>
              <a:rPr lang="en-US" sz="2000" dirty="0"/>
              <a:t> Harmonic</a:t>
            </a:r>
          </a:p>
        </p:txBody>
      </p:sp>
      <p:sp>
        <p:nvSpPr>
          <p:cNvPr id="935" name="TextBox 934">
            <a:extLst>
              <a:ext uri="{FF2B5EF4-FFF2-40B4-BE49-F238E27FC236}">
                <a16:creationId xmlns:a16="http://schemas.microsoft.com/office/drawing/2014/main" id="{59FC67D0-D9AD-92D7-0C5F-3EA2314579C9}"/>
              </a:ext>
            </a:extLst>
          </p:cNvPr>
          <p:cNvSpPr txBox="1"/>
          <p:nvPr/>
        </p:nvSpPr>
        <p:spPr>
          <a:xfrm>
            <a:off x="3898852" y="5027509"/>
            <a:ext cx="1117422" cy="707886"/>
          </a:xfrm>
          <a:prstGeom prst="rect">
            <a:avLst/>
          </a:prstGeom>
          <a:noFill/>
        </p:spPr>
        <p:txBody>
          <a:bodyPr wrap="none" rtlCol="0">
            <a:spAutoFit/>
          </a:bodyPr>
          <a:lstStyle/>
          <a:p>
            <a:r>
              <a:rPr lang="en-US" sz="2000" dirty="0"/>
              <a:t>Beam </a:t>
            </a:r>
          </a:p>
          <a:p>
            <a:r>
              <a:rPr lang="en-US" sz="2000" dirty="0"/>
              <a:t>direction</a:t>
            </a:r>
          </a:p>
        </p:txBody>
      </p:sp>
      <p:cxnSp>
        <p:nvCxnSpPr>
          <p:cNvPr id="914" name="Google Shape;914;p86">
            <a:extLst>
              <a:ext uri="{FF2B5EF4-FFF2-40B4-BE49-F238E27FC236}">
                <a16:creationId xmlns:a16="http://schemas.microsoft.com/office/drawing/2014/main" id="{A75BFC35-71C1-7350-4BB1-616AE5CEFA4B}"/>
              </a:ext>
            </a:extLst>
          </p:cNvPr>
          <p:cNvCxnSpPr/>
          <p:nvPr/>
        </p:nvCxnSpPr>
        <p:spPr>
          <a:xfrm>
            <a:off x="4572203" y="2372722"/>
            <a:ext cx="0" cy="2526400"/>
          </a:xfrm>
          <a:prstGeom prst="straightConnector1">
            <a:avLst/>
          </a:prstGeom>
          <a:noFill/>
          <a:ln w="19050" cap="flat" cmpd="sng">
            <a:solidFill>
              <a:schemeClr val="dk2"/>
            </a:solidFill>
            <a:prstDash val="dash"/>
            <a:round/>
            <a:headEnd type="none" w="med" len="med"/>
            <a:tailEnd type="none" w="med" len="med"/>
          </a:ln>
        </p:spPr>
      </p:cxnSp>
      <p:grpSp>
        <p:nvGrpSpPr>
          <p:cNvPr id="17" name="Group 16">
            <a:extLst>
              <a:ext uri="{FF2B5EF4-FFF2-40B4-BE49-F238E27FC236}">
                <a16:creationId xmlns:a16="http://schemas.microsoft.com/office/drawing/2014/main" id="{648235CB-39F2-3D1A-2720-A95E9633C621}"/>
              </a:ext>
            </a:extLst>
          </p:cNvPr>
          <p:cNvGrpSpPr/>
          <p:nvPr/>
        </p:nvGrpSpPr>
        <p:grpSpPr>
          <a:xfrm>
            <a:off x="8451195" y="4559097"/>
            <a:ext cx="1962623" cy="1167729"/>
            <a:chOff x="8451195" y="4559097"/>
            <a:chExt cx="1962623" cy="1167729"/>
          </a:xfrm>
        </p:grpSpPr>
        <p:cxnSp>
          <p:nvCxnSpPr>
            <p:cNvPr id="14" name="Google Shape;884;p86">
              <a:extLst>
                <a:ext uri="{FF2B5EF4-FFF2-40B4-BE49-F238E27FC236}">
                  <a16:creationId xmlns:a16="http://schemas.microsoft.com/office/drawing/2014/main" id="{EF6A30F5-41A4-2C65-FEBE-FB4C14140ED5}"/>
                </a:ext>
              </a:extLst>
            </p:cNvPr>
            <p:cNvCxnSpPr>
              <a:cxnSpLocks/>
            </p:cNvCxnSpPr>
            <p:nvPr/>
          </p:nvCxnSpPr>
          <p:spPr>
            <a:xfrm>
              <a:off x="10132283" y="4645708"/>
              <a:ext cx="281535" cy="334840"/>
            </a:xfrm>
            <a:prstGeom prst="straightConnector1">
              <a:avLst/>
            </a:prstGeom>
            <a:noFill/>
            <a:ln w="19050" cap="flat" cmpd="sng">
              <a:solidFill>
                <a:schemeClr val="dk2"/>
              </a:solidFill>
              <a:prstDash val="solid"/>
              <a:round/>
              <a:headEnd type="none" w="med" len="med"/>
              <a:tailEnd type="none" w="med" len="med"/>
            </a:ln>
          </p:spPr>
        </p:cxnSp>
        <p:cxnSp>
          <p:nvCxnSpPr>
            <p:cNvPr id="885" name="Google Shape;885;p86">
              <a:extLst>
                <a:ext uri="{FF2B5EF4-FFF2-40B4-BE49-F238E27FC236}">
                  <a16:creationId xmlns:a16="http://schemas.microsoft.com/office/drawing/2014/main" id="{CFB07ED5-01C6-133A-7080-558B8E85868B}"/>
                </a:ext>
              </a:extLst>
            </p:cNvPr>
            <p:cNvCxnSpPr>
              <a:cxnSpLocks/>
              <a:stCxn id="886" idx="4"/>
            </p:cNvCxnSpPr>
            <p:nvPr/>
          </p:nvCxnSpPr>
          <p:spPr>
            <a:xfrm>
              <a:off x="10126017" y="5121530"/>
              <a:ext cx="0" cy="379600"/>
            </a:xfrm>
            <a:prstGeom prst="straightConnector1">
              <a:avLst/>
            </a:prstGeom>
            <a:noFill/>
            <a:ln w="19050" cap="flat" cmpd="sng">
              <a:solidFill>
                <a:schemeClr val="dk2"/>
              </a:solidFill>
              <a:prstDash val="solid"/>
              <a:round/>
              <a:headEnd type="none" w="med" len="med"/>
              <a:tailEnd type="none" w="med" len="med"/>
            </a:ln>
          </p:spPr>
        </p:cxnSp>
        <p:sp>
          <p:nvSpPr>
            <p:cNvPr id="887" name="Google Shape;887;p86">
              <a:extLst>
                <a:ext uri="{FF2B5EF4-FFF2-40B4-BE49-F238E27FC236}">
                  <a16:creationId xmlns:a16="http://schemas.microsoft.com/office/drawing/2014/main" id="{1B3DB2A7-C439-4206-3D71-BA305281FF1E}"/>
                </a:ext>
              </a:extLst>
            </p:cNvPr>
            <p:cNvSpPr/>
            <p:nvPr/>
          </p:nvSpPr>
          <p:spPr>
            <a:xfrm rot="10800000" flipH="1">
              <a:off x="9966860" y="5501230"/>
              <a:ext cx="318313" cy="225596"/>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8" name="Google Shape;888;p86">
              <a:extLst>
                <a:ext uri="{FF2B5EF4-FFF2-40B4-BE49-F238E27FC236}">
                  <a16:creationId xmlns:a16="http://schemas.microsoft.com/office/drawing/2014/main" id="{BEBE309C-8E6A-414D-D3CC-6A8795CC4CEC}"/>
                </a:ext>
              </a:extLst>
            </p:cNvPr>
            <p:cNvSpPr/>
            <p:nvPr/>
          </p:nvSpPr>
          <p:spPr>
            <a:xfrm>
              <a:off x="10048817"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6" name="Google Shape;886;p86">
              <a:extLst>
                <a:ext uri="{FF2B5EF4-FFF2-40B4-BE49-F238E27FC236}">
                  <a16:creationId xmlns:a16="http://schemas.microsoft.com/office/drawing/2014/main" id="{37B8E671-0A49-ACBF-D977-4D90B9CB634F}"/>
                </a:ext>
              </a:extLst>
            </p:cNvPr>
            <p:cNvSpPr/>
            <p:nvPr/>
          </p:nvSpPr>
          <p:spPr>
            <a:xfrm>
              <a:off x="10048817" y="4967130"/>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TextBox 2">
              <a:extLst>
                <a:ext uri="{FF2B5EF4-FFF2-40B4-BE49-F238E27FC236}">
                  <a16:creationId xmlns:a16="http://schemas.microsoft.com/office/drawing/2014/main" id="{E269752D-8EE4-EF84-D7A3-293C80B39F7B}"/>
                </a:ext>
              </a:extLst>
            </p:cNvPr>
            <p:cNvSpPr txBox="1"/>
            <p:nvPr/>
          </p:nvSpPr>
          <p:spPr>
            <a:xfrm>
              <a:off x="8451195" y="4883058"/>
              <a:ext cx="1722379" cy="830997"/>
            </a:xfrm>
            <a:prstGeom prst="rect">
              <a:avLst/>
            </a:prstGeom>
            <a:noFill/>
          </p:spPr>
          <p:txBody>
            <a:bodyPr wrap="square" rtlCol="0">
              <a:spAutoFit/>
            </a:bodyPr>
            <a:lstStyle/>
            <a:p>
              <a:r>
                <a:rPr lang="en-US" sz="2400" dirty="0"/>
                <a:t>Backscatter Circuit</a:t>
              </a:r>
            </a:p>
          </p:txBody>
        </p:sp>
      </p:grpSp>
      <p:sp>
        <p:nvSpPr>
          <p:cNvPr id="4" name="TextBox 3">
            <a:extLst>
              <a:ext uri="{FF2B5EF4-FFF2-40B4-BE49-F238E27FC236}">
                <a16:creationId xmlns:a16="http://schemas.microsoft.com/office/drawing/2014/main" id="{78DD6C0C-19C7-2C81-280F-002EC5C9B488}"/>
              </a:ext>
            </a:extLst>
          </p:cNvPr>
          <p:cNvSpPr txBox="1"/>
          <p:nvPr/>
        </p:nvSpPr>
        <p:spPr>
          <a:xfrm>
            <a:off x="3828443" y="3947610"/>
            <a:ext cx="579005" cy="326710"/>
          </a:xfrm>
          <a:prstGeom prst="rect">
            <a:avLst/>
          </a:prstGeom>
          <a:noFill/>
        </p:spPr>
        <p:txBody>
          <a:bodyPr wrap="none" rtlCol="0">
            <a:spAutoFit/>
          </a:bodyPr>
          <a:lstStyle/>
          <a:p>
            <a:r>
              <a:rPr lang="en-US" sz="2800" dirty="0"/>
              <a:t>AP</a:t>
            </a:r>
          </a:p>
        </p:txBody>
      </p:sp>
      <p:sp>
        <p:nvSpPr>
          <p:cNvPr id="12" name="Title 1">
            <a:extLst>
              <a:ext uri="{FF2B5EF4-FFF2-40B4-BE49-F238E27FC236}">
                <a16:creationId xmlns:a16="http://schemas.microsoft.com/office/drawing/2014/main" id="{3E7E206D-7A00-1C3F-6443-2EFB383A9992}"/>
              </a:ext>
            </a:extLst>
          </p:cNvPr>
          <p:cNvSpPr txBox="1">
            <a:spLocks/>
          </p:cNvSpPr>
          <p:nvPr/>
        </p:nvSpPr>
        <p:spPr>
          <a:xfrm>
            <a:off x="531421" y="377628"/>
            <a:ext cx="11360800" cy="763600"/>
          </a:xfrm>
          <a:prstGeom prst="rect">
            <a:avLst/>
          </a:prstGeom>
        </p:spPr>
        <p:txBody>
          <a:bodyPr spcFirstLastPara="1" vert="horz" wrap="square" lIns="91425" tIns="91425" rIns="91425" bIns="91425" rtlCol="0" anchor="t" anchorCtr="0">
            <a:normAutofit fontScale="975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Beam Alignment Protocol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F5034-3B56-3E91-D0C3-F7D489A3C223}"/>
                  </a:ext>
                </a:extLst>
              </p:cNvPr>
              <p:cNvSpPr txBox="1"/>
              <p:nvPr/>
            </p:nvSpPr>
            <p:spPr>
              <a:xfrm>
                <a:off x="9648305" y="4533455"/>
                <a:ext cx="3556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𝑠</m:t>
                          </m:r>
                        </m:sub>
                      </m:sSub>
                    </m:oMath>
                  </m:oMathPara>
                </a14:m>
                <a:endParaRPr lang="en-US" sz="2800" dirty="0"/>
              </a:p>
            </p:txBody>
          </p:sp>
        </mc:Choice>
        <mc:Fallback xmlns="">
          <p:sp>
            <p:nvSpPr>
              <p:cNvPr id="6" name="TextBox 5">
                <a:extLst>
                  <a:ext uri="{FF2B5EF4-FFF2-40B4-BE49-F238E27FC236}">
                    <a16:creationId xmlns:a16="http://schemas.microsoft.com/office/drawing/2014/main" id="{0E2F5034-3B56-3E91-D0C3-F7D489A3C223}"/>
                  </a:ext>
                </a:extLst>
              </p:cNvPr>
              <p:cNvSpPr txBox="1">
                <a:spLocks noRot="1" noChangeAspect="1" noMove="1" noResize="1" noEditPoints="1" noAdjustHandles="1" noChangeArrowheads="1" noChangeShapeType="1" noTextEdit="1"/>
              </p:cNvSpPr>
              <p:nvPr/>
            </p:nvSpPr>
            <p:spPr>
              <a:xfrm>
                <a:off x="9648305" y="4533455"/>
                <a:ext cx="355675" cy="430887"/>
              </a:xfrm>
              <a:prstGeom prst="rect">
                <a:avLst/>
              </a:prstGeom>
              <a:blipFill>
                <a:blip r:embed="rId4"/>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41646EE0-A9E1-C0A8-8197-FAC6FC6DD278}"/>
              </a:ext>
            </a:extLst>
          </p:cNvPr>
          <p:cNvCxnSpPr>
            <a:endCxn id="875" idx="2"/>
          </p:cNvCxnSpPr>
          <p:nvPr/>
        </p:nvCxnSpPr>
        <p:spPr>
          <a:xfrm flipV="1">
            <a:off x="10532046" y="4418050"/>
            <a:ext cx="865004" cy="22765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Google Shape;888;p86">
            <a:extLst>
              <a:ext uri="{FF2B5EF4-FFF2-40B4-BE49-F238E27FC236}">
                <a16:creationId xmlns:a16="http://schemas.microsoft.com/office/drawing/2014/main" id="{3EC3A9F5-ED49-2A79-07FE-B4D168FF7105}"/>
              </a:ext>
            </a:extLst>
          </p:cNvPr>
          <p:cNvSpPr/>
          <p:nvPr/>
        </p:nvSpPr>
        <p:spPr>
          <a:xfrm>
            <a:off x="10420084"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894;p86">
            <a:extLst>
              <a:ext uri="{FF2B5EF4-FFF2-40B4-BE49-F238E27FC236}">
                <a16:creationId xmlns:a16="http://schemas.microsoft.com/office/drawing/2014/main" id="{C06DE583-C472-2B82-0558-B03D2B9C8726}"/>
              </a:ext>
            </a:extLst>
          </p:cNvPr>
          <p:cNvSpPr/>
          <p:nvPr/>
        </p:nvSpPr>
        <p:spPr>
          <a:xfrm rot="6363970">
            <a:off x="9922485" y="4406721"/>
            <a:ext cx="506170" cy="492450"/>
          </a:xfrm>
          <a:prstGeom prst="arc">
            <a:avLst>
              <a:gd name="adj1" fmla="val 16468312"/>
              <a:gd name="adj2" fmla="val 21298246"/>
            </a:avLst>
          </a:prstGeom>
          <a:noFill/>
          <a:ln w="28575" cap="flat" cmpd="sng">
            <a:solidFill>
              <a:srgbClr val="000000"/>
            </a:solidFill>
            <a:prstDash val="dash"/>
            <a:round/>
            <a:headEnd type="none" w="med" len="med"/>
            <a:tailEnd type="triangle" w="med" len="med"/>
          </a:ln>
        </p:spPr>
        <p:txBody>
          <a:bodyPr spcFirstLastPara="1" wrap="square" lIns="121900" tIns="121900" rIns="121900" bIns="121900" anchor="ctr" anchorCtr="0">
            <a:noAutofit/>
          </a:bodyPr>
          <a:lstStyle/>
          <a:p>
            <a:endParaRPr sz="2400"/>
          </a:p>
        </p:txBody>
      </p:sp>
      <p:grpSp>
        <p:nvGrpSpPr>
          <p:cNvPr id="56" name="Group 55">
            <a:extLst>
              <a:ext uri="{FF2B5EF4-FFF2-40B4-BE49-F238E27FC236}">
                <a16:creationId xmlns:a16="http://schemas.microsoft.com/office/drawing/2014/main" id="{F3B755CF-6696-5544-BF50-90770169EEA6}"/>
              </a:ext>
            </a:extLst>
          </p:cNvPr>
          <p:cNvGrpSpPr/>
          <p:nvPr/>
        </p:nvGrpSpPr>
        <p:grpSpPr>
          <a:xfrm>
            <a:off x="895947" y="5385920"/>
            <a:ext cx="2964472" cy="287941"/>
            <a:chOff x="863057" y="5385920"/>
            <a:chExt cx="2964472" cy="287941"/>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1F82446-2195-1B1A-28E3-1420D597851C}"/>
                    </a:ext>
                  </a:extLst>
                </p:cNvPr>
                <p:cNvSpPr txBox="1"/>
                <p:nvPr/>
              </p:nvSpPr>
              <p:spPr>
                <a:xfrm>
                  <a:off x="863057" y="5386393"/>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0"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11F82446-2195-1B1A-28E3-1420D597851C}"/>
                    </a:ext>
                  </a:extLst>
                </p:cNvPr>
                <p:cNvSpPr txBox="1">
                  <a:spLocks noRot="1" noChangeAspect="1" noMove="1" noResize="1" noEditPoints="1" noAdjustHandles="1" noChangeArrowheads="1" noChangeShapeType="1" noTextEdit="1"/>
                </p:cNvSpPr>
                <p:nvPr/>
              </p:nvSpPr>
              <p:spPr>
                <a:xfrm>
                  <a:off x="863057" y="5386393"/>
                  <a:ext cx="276614" cy="276999"/>
                </a:xfrm>
                <a:prstGeom prst="rect">
                  <a:avLst/>
                </a:prstGeom>
                <a:blipFill>
                  <a:blip r:embed="rId5"/>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3458E32-2215-9A27-9BE2-B18CA8FAF4A7}"/>
                    </a:ext>
                  </a:extLst>
                </p:cNvPr>
                <p:cNvSpPr txBox="1"/>
                <p:nvPr/>
              </p:nvSpPr>
              <p:spPr>
                <a:xfrm>
                  <a:off x="1510054" y="5396862"/>
                  <a:ext cx="281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F3458E32-2215-9A27-9BE2-B18CA8FAF4A7}"/>
                    </a:ext>
                  </a:extLst>
                </p:cNvPr>
                <p:cNvSpPr txBox="1">
                  <a:spLocks noRot="1" noChangeAspect="1" noMove="1" noResize="1" noEditPoints="1" noAdjustHandles="1" noChangeArrowheads="1" noChangeShapeType="1" noTextEdit="1"/>
                </p:cNvSpPr>
                <p:nvPr/>
              </p:nvSpPr>
              <p:spPr>
                <a:xfrm>
                  <a:off x="1510054" y="5396862"/>
                  <a:ext cx="281937" cy="276999"/>
                </a:xfrm>
                <a:prstGeom prst="rect">
                  <a:avLst/>
                </a:prstGeom>
                <a:blipFill>
                  <a:blip r:embed="rId6"/>
                  <a:stretch>
                    <a:fillRect l="-19565"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0C51048-5787-9AC4-BDC5-58B20F9C3EC5}"/>
                    </a:ext>
                  </a:extLst>
                </p:cNvPr>
                <p:cNvSpPr txBox="1"/>
                <p:nvPr/>
              </p:nvSpPr>
              <p:spPr>
                <a:xfrm>
                  <a:off x="2150556" y="5386392"/>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US" dirty="0"/>
                </a:p>
              </p:txBody>
            </p:sp>
          </mc:Choice>
          <mc:Fallback xmlns="">
            <p:sp>
              <p:nvSpPr>
                <p:cNvPr id="36" name="TextBox 35">
                  <a:extLst>
                    <a:ext uri="{FF2B5EF4-FFF2-40B4-BE49-F238E27FC236}">
                      <a16:creationId xmlns:a16="http://schemas.microsoft.com/office/drawing/2014/main" id="{90C51048-5787-9AC4-BDC5-58B20F9C3EC5}"/>
                    </a:ext>
                  </a:extLst>
                </p:cNvPr>
                <p:cNvSpPr txBox="1">
                  <a:spLocks noRot="1" noChangeAspect="1" noMove="1" noResize="1" noEditPoints="1" noAdjustHandles="1" noChangeArrowheads="1" noChangeShapeType="1" noTextEdit="1"/>
                </p:cNvSpPr>
                <p:nvPr/>
              </p:nvSpPr>
              <p:spPr>
                <a:xfrm>
                  <a:off x="2150556" y="5386392"/>
                  <a:ext cx="281936" cy="276999"/>
                </a:xfrm>
                <a:prstGeom prst="rect">
                  <a:avLst/>
                </a:prstGeom>
                <a:blipFill>
                  <a:blip r:embed="rId7"/>
                  <a:stretch>
                    <a:fillRect l="-19565" r="-869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382B936-15D2-E2DB-7448-F17A7A8AFE95}"/>
                    </a:ext>
                  </a:extLst>
                </p:cNvPr>
                <p:cNvSpPr txBox="1"/>
                <p:nvPr/>
              </p:nvSpPr>
              <p:spPr>
                <a:xfrm>
                  <a:off x="2843388" y="5385921"/>
                  <a:ext cx="2765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2382B936-15D2-E2DB-7448-F17A7A8AFE95}"/>
                    </a:ext>
                  </a:extLst>
                </p:cNvPr>
                <p:cNvSpPr txBox="1">
                  <a:spLocks noRot="1" noChangeAspect="1" noMove="1" noResize="1" noEditPoints="1" noAdjustHandles="1" noChangeArrowheads="1" noChangeShapeType="1" noTextEdit="1"/>
                </p:cNvSpPr>
                <p:nvPr/>
              </p:nvSpPr>
              <p:spPr>
                <a:xfrm>
                  <a:off x="2843388" y="5385921"/>
                  <a:ext cx="276550" cy="276999"/>
                </a:xfrm>
                <a:prstGeom prst="rect">
                  <a:avLst/>
                </a:prstGeom>
                <a:blipFill>
                  <a:blip r:embed="rId8"/>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DFA8748-1456-4C65-89D2-0A9EF9DC063C}"/>
                    </a:ext>
                  </a:extLst>
                </p:cNvPr>
                <p:cNvSpPr txBox="1"/>
                <p:nvPr/>
              </p:nvSpPr>
              <p:spPr>
                <a:xfrm>
                  <a:off x="3545593" y="5385920"/>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5</m:t>
                            </m:r>
                          </m:sub>
                        </m:sSub>
                      </m:oMath>
                    </m:oMathPara>
                  </a14:m>
                  <a:endParaRPr lang="en-US" dirty="0"/>
                </a:p>
              </p:txBody>
            </p:sp>
          </mc:Choice>
          <mc:Fallback xmlns="">
            <p:sp>
              <p:nvSpPr>
                <p:cNvPr id="38" name="TextBox 37">
                  <a:extLst>
                    <a:ext uri="{FF2B5EF4-FFF2-40B4-BE49-F238E27FC236}">
                      <a16:creationId xmlns:a16="http://schemas.microsoft.com/office/drawing/2014/main" id="{1DFA8748-1456-4C65-89D2-0A9EF9DC063C}"/>
                    </a:ext>
                  </a:extLst>
                </p:cNvPr>
                <p:cNvSpPr txBox="1">
                  <a:spLocks noRot="1" noChangeAspect="1" noMove="1" noResize="1" noEditPoints="1" noAdjustHandles="1" noChangeArrowheads="1" noChangeShapeType="1" noTextEdit="1"/>
                </p:cNvSpPr>
                <p:nvPr/>
              </p:nvSpPr>
              <p:spPr>
                <a:xfrm>
                  <a:off x="3545593" y="5385920"/>
                  <a:ext cx="281936" cy="276999"/>
                </a:xfrm>
                <a:prstGeom prst="rect">
                  <a:avLst/>
                </a:prstGeom>
                <a:blipFill>
                  <a:blip r:embed="rId9"/>
                  <a:stretch>
                    <a:fillRect l="-19565" r="-8696" b="-17778"/>
                  </a:stretch>
                </a:blipFill>
              </p:spPr>
              <p:txBody>
                <a:bodyPr/>
                <a:lstStyle/>
                <a:p>
                  <a:r>
                    <a:rPr lang="en-US">
                      <a:noFill/>
                    </a:rPr>
                    <a:t> </a:t>
                  </a:r>
                </a:p>
              </p:txBody>
            </p:sp>
          </mc:Fallback>
        </mc:AlternateContent>
      </p:grpSp>
      <p:pic>
        <p:nvPicPr>
          <p:cNvPr id="15" name="Picture 2" descr="WiFi signal - Free technology icons">
            <a:extLst>
              <a:ext uri="{FF2B5EF4-FFF2-40B4-BE49-F238E27FC236}">
                <a16:creationId xmlns:a16="http://schemas.microsoft.com/office/drawing/2014/main" id="{71DCEB62-44A2-D3A9-E584-906FE91F3D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7165" y="3119778"/>
            <a:ext cx="846985" cy="84698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AADBF45A-96C7-D50C-852F-159581BFF747}"/>
              </a:ext>
            </a:extLst>
          </p:cNvPr>
          <p:cNvCxnSpPr>
            <a:stCxn id="16" idx="1"/>
            <a:endCxn id="16" idx="5"/>
          </p:cNvCxnSpPr>
          <p:nvPr/>
        </p:nvCxnSpPr>
        <p:spPr>
          <a:xfrm>
            <a:off x="3238755" y="2131391"/>
            <a:ext cx="2746778" cy="2746778"/>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FA81C0-74F9-F86C-41CE-E9E807E293C3}"/>
              </a:ext>
            </a:extLst>
          </p:cNvPr>
          <p:cNvCxnSpPr>
            <a:cxnSpLocks/>
            <a:stCxn id="16" idx="7"/>
            <a:endCxn id="16" idx="3"/>
          </p:cNvCxnSpPr>
          <p:nvPr/>
        </p:nvCxnSpPr>
        <p:spPr>
          <a:xfrm flipH="1">
            <a:off x="3238755" y="2131391"/>
            <a:ext cx="2746778" cy="2746778"/>
          </a:xfrm>
          <a:prstGeom prst="line">
            <a:avLst/>
          </a:prstGeom>
          <a:ln>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64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1000" fill="hold"/>
                                        <p:tgtEl>
                                          <p:spTgt spid="4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0">
          <a:extLst>
            <a:ext uri="{FF2B5EF4-FFF2-40B4-BE49-F238E27FC236}">
              <a16:creationId xmlns:a16="http://schemas.microsoft.com/office/drawing/2014/main" id="{E5AABCF7-045B-4879-198D-846170B1ACAF}"/>
            </a:ext>
          </a:extLst>
        </p:cNvPr>
        <p:cNvGrpSpPr/>
        <p:nvPr/>
      </p:nvGrpSpPr>
      <p:grpSpPr>
        <a:xfrm>
          <a:off x="0" y="0"/>
          <a:ext cx="0" cy="0"/>
          <a:chOff x="0" y="0"/>
          <a:chExt cx="0" cy="0"/>
        </a:xfrm>
      </p:grpSpPr>
      <p:grpSp>
        <p:nvGrpSpPr>
          <p:cNvPr id="39" name="Group 38">
            <a:extLst>
              <a:ext uri="{FF2B5EF4-FFF2-40B4-BE49-F238E27FC236}">
                <a16:creationId xmlns:a16="http://schemas.microsoft.com/office/drawing/2014/main" id="{D8A78CC0-805C-2534-0B27-C89904015BA4}"/>
              </a:ext>
            </a:extLst>
          </p:cNvPr>
          <p:cNvGrpSpPr/>
          <p:nvPr/>
        </p:nvGrpSpPr>
        <p:grpSpPr>
          <a:xfrm>
            <a:off x="2669878" y="1562514"/>
            <a:ext cx="3884532" cy="3884532"/>
            <a:chOff x="2669878" y="1562514"/>
            <a:chExt cx="3884532" cy="3884532"/>
          </a:xfrm>
        </p:grpSpPr>
        <p:sp>
          <p:nvSpPr>
            <p:cNvPr id="950" name="Oval 949">
              <a:extLst>
                <a:ext uri="{FF2B5EF4-FFF2-40B4-BE49-F238E27FC236}">
                  <a16:creationId xmlns:a16="http://schemas.microsoft.com/office/drawing/2014/main" id="{B1096DC9-D30A-23D9-42B6-97242C255589}"/>
                </a:ext>
              </a:extLst>
            </p:cNvPr>
            <p:cNvSpPr/>
            <p:nvPr/>
          </p:nvSpPr>
          <p:spPr>
            <a:xfrm>
              <a:off x="2669878" y="1562514"/>
              <a:ext cx="3884532" cy="3884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1" name="Group 950">
              <a:extLst>
                <a:ext uri="{FF2B5EF4-FFF2-40B4-BE49-F238E27FC236}">
                  <a16:creationId xmlns:a16="http://schemas.microsoft.com/office/drawing/2014/main" id="{BF0D272C-379D-9022-95EA-2C38B6724E45}"/>
                </a:ext>
              </a:extLst>
            </p:cNvPr>
            <p:cNvGrpSpPr/>
            <p:nvPr/>
          </p:nvGrpSpPr>
          <p:grpSpPr>
            <a:xfrm>
              <a:off x="3002079" y="2960458"/>
              <a:ext cx="3260862" cy="1107562"/>
              <a:chOff x="3276663" y="2772598"/>
              <a:chExt cx="3260862" cy="1107562"/>
            </a:xfrm>
            <a:solidFill>
              <a:srgbClr val="F4CCCC"/>
            </a:solidFill>
          </p:grpSpPr>
          <p:sp>
            <p:nvSpPr>
              <p:cNvPr id="953" name="Google Shape;881;p86">
                <a:extLst>
                  <a:ext uri="{FF2B5EF4-FFF2-40B4-BE49-F238E27FC236}">
                    <a16:creationId xmlns:a16="http://schemas.microsoft.com/office/drawing/2014/main" id="{B77A555E-A6E4-3135-B939-CE1157AB88BE}"/>
                  </a:ext>
                </a:extLst>
              </p:cNvPr>
              <p:cNvSpPr/>
              <p:nvPr/>
            </p:nvSpPr>
            <p:spPr>
              <a:xfrm rot="14599033">
                <a:off x="5512982" y="2080582"/>
                <a:ext cx="332527" cy="1716559"/>
              </a:xfrm>
              <a:prstGeom prst="ellipse">
                <a:avLst/>
              </a:prstGeom>
              <a:solidFill>
                <a:srgbClr val="B6D7A8"/>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54" name="Google Shape;881;p86">
                <a:extLst>
                  <a:ext uri="{FF2B5EF4-FFF2-40B4-BE49-F238E27FC236}">
                    <a16:creationId xmlns:a16="http://schemas.microsoft.com/office/drawing/2014/main" id="{EA4A4077-A8CA-63FD-7C9F-5D6CF9FDE0BF}"/>
                  </a:ext>
                </a:extLst>
              </p:cNvPr>
              <p:cNvSpPr/>
              <p:nvPr/>
            </p:nvSpPr>
            <p:spPr>
              <a:xfrm rot="14599033" flipH="1" flipV="1">
                <a:off x="3968679" y="2855617"/>
                <a:ext cx="332527" cy="1716559"/>
              </a:xfrm>
              <a:prstGeom prst="ellipse">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mc:AlternateContent xmlns:mc="http://schemas.openxmlformats.org/markup-compatibility/2006" xmlns:a14="http://schemas.microsoft.com/office/drawing/2010/main">
          <mc:Choice Requires="a14">
            <p:sp>
              <p:nvSpPr>
                <p:cNvPr id="952" name="TextBox 951">
                  <a:extLst>
                    <a:ext uri="{FF2B5EF4-FFF2-40B4-BE49-F238E27FC236}">
                      <a16:creationId xmlns:a16="http://schemas.microsoft.com/office/drawing/2014/main" id="{3CC045EA-35D5-712D-C416-B7FF21700485}"/>
                    </a:ext>
                  </a:extLst>
                </p:cNvPr>
                <p:cNvSpPr txBox="1"/>
                <p:nvPr/>
              </p:nvSpPr>
              <p:spPr>
                <a:xfrm>
                  <a:off x="5680011" y="2253894"/>
                  <a:ext cx="59723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3</m:t>
                            </m:r>
                          </m:sub>
                        </m:sSub>
                      </m:oMath>
                    </m:oMathPara>
                  </a14:m>
                  <a:endParaRPr lang="en-US" sz="2800" dirty="0"/>
                </a:p>
              </p:txBody>
            </p:sp>
          </mc:Choice>
          <mc:Fallback xmlns="">
            <p:sp>
              <p:nvSpPr>
                <p:cNvPr id="952" name="TextBox 951">
                  <a:extLst>
                    <a:ext uri="{FF2B5EF4-FFF2-40B4-BE49-F238E27FC236}">
                      <a16:creationId xmlns:a16="http://schemas.microsoft.com/office/drawing/2014/main" id="{3CC045EA-35D5-712D-C416-B7FF21700485}"/>
                    </a:ext>
                  </a:extLst>
                </p:cNvPr>
                <p:cNvSpPr txBox="1">
                  <a:spLocks noRot="1" noChangeAspect="1" noMove="1" noResize="1" noEditPoints="1" noAdjustHandles="1" noChangeArrowheads="1" noChangeShapeType="1" noTextEdit="1"/>
                </p:cNvSpPr>
                <p:nvPr/>
              </p:nvSpPr>
              <p:spPr>
                <a:xfrm>
                  <a:off x="5680011" y="2253894"/>
                  <a:ext cx="597239" cy="430887"/>
                </a:xfrm>
                <a:prstGeom prst="rect">
                  <a:avLst/>
                </a:prstGeom>
                <a:blipFill>
                  <a:blip r:embed="rId3"/>
                  <a:stretch>
                    <a:fillRect/>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A700B70F-A973-DCE3-1D3C-919DF8A87611}"/>
              </a:ext>
            </a:extLst>
          </p:cNvPr>
          <p:cNvGrpSpPr/>
          <p:nvPr/>
        </p:nvGrpSpPr>
        <p:grpSpPr>
          <a:xfrm>
            <a:off x="862631" y="2578979"/>
            <a:ext cx="962834" cy="677068"/>
            <a:chOff x="862631" y="2578979"/>
            <a:chExt cx="962834" cy="677068"/>
          </a:xfrm>
        </p:grpSpPr>
        <p:cxnSp>
          <p:nvCxnSpPr>
            <p:cNvPr id="903" name="Straight Connector 902">
              <a:extLst>
                <a:ext uri="{FF2B5EF4-FFF2-40B4-BE49-F238E27FC236}">
                  <a16:creationId xmlns:a16="http://schemas.microsoft.com/office/drawing/2014/main" id="{50E1B5FA-16EF-9043-5461-2B515DADC71E}"/>
                </a:ext>
              </a:extLst>
            </p:cNvPr>
            <p:cNvCxnSpPr/>
            <p:nvPr/>
          </p:nvCxnSpPr>
          <p:spPr>
            <a:xfrm>
              <a:off x="862631" y="2977882"/>
              <a:ext cx="425143" cy="0"/>
            </a:xfrm>
            <a:prstGeom prst="line">
              <a:avLst/>
            </a:prstGeom>
            <a:ln w="76200">
              <a:solidFill>
                <a:srgbClr val="B6D7A8"/>
              </a:solidFill>
            </a:ln>
          </p:spPr>
          <p:style>
            <a:lnRef idx="1">
              <a:schemeClr val="accent1"/>
            </a:lnRef>
            <a:fillRef idx="0">
              <a:schemeClr val="accent1"/>
            </a:fillRef>
            <a:effectRef idx="0">
              <a:schemeClr val="accent1"/>
            </a:effectRef>
            <a:fontRef idx="minor">
              <a:schemeClr val="tx1"/>
            </a:fontRef>
          </p:style>
        </p:cxnSp>
        <p:sp>
          <p:nvSpPr>
            <p:cNvPr id="918" name="Google Shape;1148;p97">
              <a:extLst>
                <a:ext uri="{FF2B5EF4-FFF2-40B4-BE49-F238E27FC236}">
                  <a16:creationId xmlns:a16="http://schemas.microsoft.com/office/drawing/2014/main" id="{214A61E2-48D3-7AA4-2A22-FE6E8D612A3F}"/>
                </a:ext>
              </a:extLst>
            </p:cNvPr>
            <p:cNvSpPr txBox="1"/>
            <p:nvPr/>
          </p:nvSpPr>
          <p:spPr>
            <a:xfrm>
              <a:off x="1291865" y="2578979"/>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3</a:t>
              </a:r>
              <a:endParaRPr lang="en-US" sz="2000" dirty="0"/>
            </a:p>
          </p:txBody>
        </p:sp>
      </p:grpSp>
      <p:grpSp>
        <p:nvGrpSpPr>
          <p:cNvPr id="25" name="Group 24">
            <a:extLst>
              <a:ext uri="{FF2B5EF4-FFF2-40B4-BE49-F238E27FC236}">
                <a16:creationId xmlns:a16="http://schemas.microsoft.com/office/drawing/2014/main" id="{FBCCCF27-73C0-82AD-A3C3-34470FF4D6FB}"/>
              </a:ext>
            </a:extLst>
          </p:cNvPr>
          <p:cNvGrpSpPr/>
          <p:nvPr/>
        </p:nvGrpSpPr>
        <p:grpSpPr>
          <a:xfrm>
            <a:off x="862633" y="2288057"/>
            <a:ext cx="962079" cy="677068"/>
            <a:chOff x="862633" y="2288057"/>
            <a:chExt cx="962079" cy="677068"/>
          </a:xfrm>
        </p:grpSpPr>
        <p:cxnSp>
          <p:nvCxnSpPr>
            <p:cNvPr id="901" name="Straight Connector 900">
              <a:extLst>
                <a:ext uri="{FF2B5EF4-FFF2-40B4-BE49-F238E27FC236}">
                  <a16:creationId xmlns:a16="http://schemas.microsoft.com/office/drawing/2014/main" id="{4F017894-FD09-5778-3D86-FC7691B66B12}"/>
                </a:ext>
              </a:extLst>
            </p:cNvPr>
            <p:cNvCxnSpPr/>
            <p:nvPr/>
          </p:nvCxnSpPr>
          <p:spPr>
            <a:xfrm>
              <a:off x="862633" y="2680602"/>
              <a:ext cx="425143" cy="0"/>
            </a:xfrm>
            <a:prstGeom prst="line">
              <a:avLst/>
            </a:prstGeom>
            <a:ln w="76200">
              <a:solidFill>
                <a:srgbClr val="F4CCCC"/>
              </a:solidFill>
            </a:ln>
          </p:spPr>
          <p:style>
            <a:lnRef idx="1">
              <a:schemeClr val="accent1"/>
            </a:lnRef>
            <a:fillRef idx="0">
              <a:schemeClr val="accent1"/>
            </a:fillRef>
            <a:effectRef idx="0">
              <a:schemeClr val="accent1"/>
            </a:effectRef>
            <a:fontRef idx="minor">
              <a:schemeClr val="tx1"/>
            </a:fontRef>
          </p:style>
        </p:cxnSp>
        <p:sp>
          <p:nvSpPr>
            <p:cNvPr id="915" name="Google Shape;1148;p97">
              <a:extLst>
                <a:ext uri="{FF2B5EF4-FFF2-40B4-BE49-F238E27FC236}">
                  <a16:creationId xmlns:a16="http://schemas.microsoft.com/office/drawing/2014/main" id="{9A0AD396-7DEB-F738-4829-B152ED26B9F1}"/>
                </a:ext>
              </a:extLst>
            </p:cNvPr>
            <p:cNvSpPr txBox="1"/>
            <p:nvPr/>
          </p:nvSpPr>
          <p:spPr>
            <a:xfrm>
              <a:off x="1291112" y="2288057"/>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2</a:t>
              </a:r>
              <a:endParaRPr lang="en-US" sz="2000" dirty="0"/>
            </a:p>
          </p:txBody>
        </p:sp>
      </p:grpSp>
      <p:grpSp>
        <p:nvGrpSpPr>
          <p:cNvPr id="947" name="Group 946">
            <a:extLst>
              <a:ext uri="{FF2B5EF4-FFF2-40B4-BE49-F238E27FC236}">
                <a16:creationId xmlns:a16="http://schemas.microsoft.com/office/drawing/2014/main" id="{AC547478-AFEF-34EE-5AAC-6B97CEA63385}"/>
              </a:ext>
            </a:extLst>
          </p:cNvPr>
          <p:cNvGrpSpPr/>
          <p:nvPr/>
        </p:nvGrpSpPr>
        <p:grpSpPr>
          <a:xfrm>
            <a:off x="862631" y="1991378"/>
            <a:ext cx="994395" cy="984845"/>
            <a:chOff x="862631" y="1991378"/>
            <a:chExt cx="994395" cy="984845"/>
          </a:xfrm>
        </p:grpSpPr>
        <p:cxnSp>
          <p:nvCxnSpPr>
            <p:cNvPr id="900" name="Straight Connector 899">
              <a:extLst>
                <a:ext uri="{FF2B5EF4-FFF2-40B4-BE49-F238E27FC236}">
                  <a16:creationId xmlns:a16="http://schemas.microsoft.com/office/drawing/2014/main" id="{7C1C4D3B-05AE-BC43-3EEA-7CA12FC65CF9}"/>
                </a:ext>
              </a:extLst>
            </p:cNvPr>
            <p:cNvCxnSpPr/>
            <p:nvPr/>
          </p:nvCxnSpPr>
          <p:spPr>
            <a:xfrm>
              <a:off x="862631" y="2385726"/>
              <a:ext cx="425143" cy="0"/>
            </a:xfrm>
            <a:prstGeom prst="line">
              <a:avLst/>
            </a:prstGeom>
            <a:ln w="76200">
              <a:solidFill>
                <a:srgbClr val="FFE599"/>
              </a:solidFill>
            </a:ln>
          </p:spPr>
          <p:style>
            <a:lnRef idx="1">
              <a:schemeClr val="accent1"/>
            </a:lnRef>
            <a:fillRef idx="0">
              <a:schemeClr val="accent1"/>
            </a:fillRef>
            <a:effectRef idx="0">
              <a:schemeClr val="accent1"/>
            </a:effectRef>
            <a:fontRef idx="minor">
              <a:schemeClr val="tx1"/>
            </a:fontRef>
          </p:style>
        </p:cxnSp>
        <p:sp>
          <p:nvSpPr>
            <p:cNvPr id="911" name="Google Shape;1147;p97">
              <a:extLst>
                <a:ext uri="{FF2B5EF4-FFF2-40B4-BE49-F238E27FC236}">
                  <a16:creationId xmlns:a16="http://schemas.microsoft.com/office/drawing/2014/main" id="{82C7C0A8-732D-A8DA-C8C8-402363479D6C}"/>
                </a:ext>
              </a:extLst>
            </p:cNvPr>
            <p:cNvSpPr txBox="1"/>
            <p:nvPr/>
          </p:nvSpPr>
          <p:spPr>
            <a:xfrm>
              <a:off x="1323426" y="1991378"/>
              <a:ext cx="533600" cy="984845"/>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1</a:t>
              </a:r>
              <a:endParaRPr lang="en-US" sz="2000" dirty="0"/>
            </a:p>
            <a:p>
              <a:endParaRPr lang="en-US" sz="2000" dirty="0"/>
            </a:p>
          </p:txBody>
        </p:sp>
      </p:grpSp>
      <p:grpSp>
        <p:nvGrpSpPr>
          <p:cNvPr id="11" name="Group 10">
            <a:extLst>
              <a:ext uri="{FF2B5EF4-FFF2-40B4-BE49-F238E27FC236}">
                <a16:creationId xmlns:a16="http://schemas.microsoft.com/office/drawing/2014/main" id="{9DE3DF17-0DA1-F6E3-80BB-B5586E2BC35A}"/>
              </a:ext>
            </a:extLst>
          </p:cNvPr>
          <p:cNvGrpSpPr/>
          <p:nvPr/>
        </p:nvGrpSpPr>
        <p:grpSpPr>
          <a:xfrm>
            <a:off x="1040207" y="3476614"/>
            <a:ext cx="2698375" cy="1896158"/>
            <a:chOff x="1254238" y="4677267"/>
            <a:chExt cx="1407503" cy="695515"/>
          </a:xfrm>
        </p:grpSpPr>
        <p:cxnSp>
          <p:nvCxnSpPr>
            <p:cNvPr id="15" name="Google Shape;904;p86">
              <a:extLst>
                <a:ext uri="{FF2B5EF4-FFF2-40B4-BE49-F238E27FC236}">
                  <a16:creationId xmlns:a16="http://schemas.microsoft.com/office/drawing/2014/main" id="{35F2C3F2-48F4-2D92-B361-0C1A623AFA99}"/>
                </a:ext>
              </a:extLst>
            </p:cNvPr>
            <p:cNvCxnSpPr>
              <a:cxnSpLocks/>
            </p:cNvCxnSpPr>
            <p:nvPr/>
          </p:nvCxnSpPr>
          <p:spPr>
            <a:xfrm>
              <a:off x="1601722" y="4964868"/>
              <a:ext cx="0" cy="407914"/>
            </a:xfrm>
            <a:prstGeom prst="straightConnector1">
              <a:avLst/>
            </a:prstGeom>
            <a:noFill/>
            <a:ln w="76200" cap="flat" cmpd="sng">
              <a:solidFill>
                <a:srgbClr val="B6D7A8"/>
              </a:solidFill>
              <a:prstDash val="solid"/>
              <a:round/>
              <a:headEnd type="none" w="med" len="med"/>
              <a:tailEnd type="none" w="med" len="med"/>
            </a:ln>
          </p:spPr>
        </p:cxnSp>
        <p:cxnSp>
          <p:nvCxnSpPr>
            <p:cNvPr id="16" name="Google Shape;905;p86">
              <a:extLst>
                <a:ext uri="{FF2B5EF4-FFF2-40B4-BE49-F238E27FC236}">
                  <a16:creationId xmlns:a16="http://schemas.microsoft.com/office/drawing/2014/main" id="{D53E3F9A-439A-AE51-15E5-C28EB4867200}"/>
                </a:ext>
              </a:extLst>
            </p:cNvPr>
            <p:cNvCxnSpPr>
              <a:cxnSpLocks/>
            </p:cNvCxnSpPr>
            <p:nvPr/>
          </p:nvCxnSpPr>
          <p:spPr>
            <a:xfrm>
              <a:off x="1959223" y="4677267"/>
              <a:ext cx="0" cy="691402"/>
            </a:xfrm>
            <a:prstGeom prst="straightConnector1">
              <a:avLst/>
            </a:prstGeom>
            <a:noFill/>
            <a:ln w="76200" cap="flat" cmpd="sng">
              <a:solidFill>
                <a:srgbClr val="B6D7A8"/>
              </a:solidFill>
              <a:prstDash val="solid"/>
              <a:round/>
              <a:headEnd type="none" w="med" len="med"/>
              <a:tailEnd type="none" w="med" len="med"/>
            </a:ln>
          </p:spPr>
        </p:cxnSp>
        <p:cxnSp>
          <p:nvCxnSpPr>
            <p:cNvPr id="18" name="Google Shape;906;p86">
              <a:extLst>
                <a:ext uri="{FF2B5EF4-FFF2-40B4-BE49-F238E27FC236}">
                  <a16:creationId xmlns:a16="http://schemas.microsoft.com/office/drawing/2014/main" id="{1C2A82BE-4ED6-AD99-5E05-951CE04E06D7}"/>
                </a:ext>
              </a:extLst>
            </p:cNvPr>
            <p:cNvCxnSpPr>
              <a:cxnSpLocks/>
            </p:cNvCxnSpPr>
            <p:nvPr/>
          </p:nvCxnSpPr>
          <p:spPr>
            <a:xfrm>
              <a:off x="1254238" y="5036335"/>
              <a:ext cx="0" cy="331227"/>
            </a:xfrm>
            <a:prstGeom prst="straightConnector1">
              <a:avLst/>
            </a:prstGeom>
            <a:noFill/>
            <a:ln w="76200" cap="flat" cmpd="sng">
              <a:solidFill>
                <a:srgbClr val="B6D7A8"/>
              </a:solidFill>
              <a:prstDash val="solid"/>
              <a:round/>
              <a:headEnd type="none" w="med" len="med"/>
              <a:tailEnd type="none" w="med" len="med"/>
            </a:ln>
          </p:spPr>
        </p:cxnSp>
        <p:cxnSp>
          <p:nvCxnSpPr>
            <p:cNvPr id="19" name="Google Shape;912;p86">
              <a:extLst>
                <a:ext uri="{FF2B5EF4-FFF2-40B4-BE49-F238E27FC236}">
                  <a16:creationId xmlns:a16="http://schemas.microsoft.com/office/drawing/2014/main" id="{BE648D06-5067-2A26-70DA-E4ABAD27661F}"/>
                </a:ext>
              </a:extLst>
            </p:cNvPr>
            <p:cNvCxnSpPr>
              <a:cxnSpLocks/>
            </p:cNvCxnSpPr>
            <p:nvPr/>
          </p:nvCxnSpPr>
          <p:spPr>
            <a:xfrm>
              <a:off x="2303967" y="5016994"/>
              <a:ext cx="0" cy="351675"/>
            </a:xfrm>
            <a:prstGeom prst="straightConnector1">
              <a:avLst/>
            </a:prstGeom>
            <a:noFill/>
            <a:ln w="76200" cap="flat" cmpd="sng">
              <a:solidFill>
                <a:srgbClr val="B6D7A8"/>
              </a:solidFill>
              <a:prstDash val="solid"/>
              <a:round/>
              <a:headEnd type="none" w="med" len="med"/>
              <a:tailEnd type="none" w="med" len="med"/>
            </a:ln>
          </p:spPr>
        </p:cxnSp>
        <p:cxnSp>
          <p:nvCxnSpPr>
            <p:cNvPr id="22" name="Google Shape;913;p86">
              <a:extLst>
                <a:ext uri="{FF2B5EF4-FFF2-40B4-BE49-F238E27FC236}">
                  <a16:creationId xmlns:a16="http://schemas.microsoft.com/office/drawing/2014/main" id="{B835EF75-A349-8AFB-2382-C2B516F6BB0B}"/>
                </a:ext>
              </a:extLst>
            </p:cNvPr>
            <p:cNvCxnSpPr>
              <a:cxnSpLocks/>
            </p:cNvCxnSpPr>
            <p:nvPr/>
          </p:nvCxnSpPr>
          <p:spPr>
            <a:xfrm>
              <a:off x="2661741" y="5187913"/>
              <a:ext cx="0" cy="175879"/>
            </a:xfrm>
            <a:prstGeom prst="straightConnector1">
              <a:avLst/>
            </a:prstGeom>
            <a:noFill/>
            <a:ln w="76200" cap="flat" cmpd="sng">
              <a:solidFill>
                <a:srgbClr val="B6D7A8"/>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13C6EF46-644C-CC50-21AA-EAB4AF441717}"/>
              </a:ext>
            </a:extLst>
          </p:cNvPr>
          <p:cNvGrpSpPr/>
          <p:nvPr/>
        </p:nvGrpSpPr>
        <p:grpSpPr>
          <a:xfrm>
            <a:off x="953128" y="3817495"/>
            <a:ext cx="2698375" cy="1563751"/>
            <a:chOff x="1254238" y="4677267"/>
            <a:chExt cx="1407503" cy="704602"/>
          </a:xfrm>
        </p:grpSpPr>
        <p:cxnSp>
          <p:nvCxnSpPr>
            <p:cNvPr id="5" name="Google Shape;904;p86">
              <a:extLst>
                <a:ext uri="{FF2B5EF4-FFF2-40B4-BE49-F238E27FC236}">
                  <a16:creationId xmlns:a16="http://schemas.microsoft.com/office/drawing/2014/main" id="{FC331205-4545-6C28-CD6A-EEF45F04D488}"/>
                </a:ext>
              </a:extLst>
            </p:cNvPr>
            <p:cNvCxnSpPr>
              <a:cxnSpLocks/>
            </p:cNvCxnSpPr>
            <p:nvPr/>
          </p:nvCxnSpPr>
          <p:spPr>
            <a:xfrm>
              <a:off x="1601722" y="4964868"/>
              <a:ext cx="0" cy="407914"/>
            </a:xfrm>
            <a:prstGeom prst="straightConnector1">
              <a:avLst/>
            </a:prstGeom>
            <a:noFill/>
            <a:ln w="76200" cap="flat" cmpd="sng">
              <a:solidFill>
                <a:srgbClr val="F4CCCC"/>
              </a:solidFill>
              <a:prstDash val="solid"/>
              <a:round/>
              <a:headEnd type="none" w="med" len="med"/>
              <a:tailEnd type="none" w="med" len="med"/>
            </a:ln>
          </p:spPr>
        </p:cxnSp>
        <p:cxnSp>
          <p:nvCxnSpPr>
            <p:cNvPr id="7" name="Google Shape;905;p86">
              <a:extLst>
                <a:ext uri="{FF2B5EF4-FFF2-40B4-BE49-F238E27FC236}">
                  <a16:creationId xmlns:a16="http://schemas.microsoft.com/office/drawing/2014/main" id="{38E29992-BD31-F8A6-03C7-FFC2AA2C3F55}"/>
                </a:ext>
              </a:extLst>
            </p:cNvPr>
            <p:cNvCxnSpPr>
              <a:cxnSpLocks/>
            </p:cNvCxnSpPr>
            <p:nvPr/>
          </p:nvCxnSpPr>
          <p:spPr>
            <a:xfrm>
              <a:off x="1959223" y="4677267"/>
              <a:ext cx="0" cy="691402"/>
            </a:xfrm>
            <a:prstGeom prst="straightConnector1">
              <a:avLst/>
            </a:prstGeom>
            <a:noFill/>
            <a:ln w="76200" cap="flat" cmpd="sng">
              <a:solidFill>
                <a:srgbClr val="F4CCCC"/>
              </a:solidFill>
              <a:prstDash val="solid"/>
              <a:round/>
              <a:headEnd type="none" w="med" len="med"/>
              <a:tailEnd type="none" w="med" len="med"/>
            </a:ln>
          </p:spPr>
        </p:cxnSp>
        <p:cxnSp>
          <p:nvCxnSpPr>
            <p:cNvPr id="8" name="Google Shape;906;p86">
              <a:extLst>
                <a:ext uri="{FF2B5EF4-FFF2-40B4-BE49-F238E27FC236}">
                  <a16:creationId xmlns:a16="http://schemas.microsoft.com/office/drawing/2014/main" id="{FCB93B38-5F84-9D27-A191-6E3F59D061A4}"/>
                </a:ext>
              </a:extLst>
            </p:cNvPr>
            <p:cNvCxnSpPr>
              <a:cxnSpLocks/>
            </p:cNvCxnSpPr>
            <p:nvPr/>
          </p:nvCxnSpPr>
          <p:spPr>
            <a:xfrm>
              <a:off x="1254238" y="5036335"/>
              <a:ext cx="0" cy="345534"/>
            </a:xfrm>
            <a:prstGeom prst="straightConnector1">
              <a:avLst/>
            </a:prstGeom>
            <a:noFill/>
            <a:ln w="76200" cap="flat" cmpd="sng">
              <a:solidFill>
                <a:srgbClr val="F4CCCC"/>
              </a:solidFill>
              <a:prstDash val="solid"/>
              <a:round/>
              <a:headEnd type="none" w="med" len="med"/>
              <a:tailEnd type="none" w="med" len="med"/>
            </a:ln>
          </p:spPr>
        </p:cxnSp>
        <p:cxnSp>
          <p:nvCxnSpPr>
            <p:cNvPr id="9" name="Google Shape;912;p86">
              <a:extLst>
                <a:ext uri="{FF2B5EF4-FFF2-40B4-BE49-F238E27FC236}">
                  <a16:creationId xmlns:a16="http://schemas.microsoft.com/office/drawing/2014/main" id="{632BB87E-2160-BE67-A9D6-F87C5AA524E6}"/>
                </a:ext>
              </a:extLst>
            </p:cNvPr>
            <p:cNvCxnSpPr>
              <a:cxnSpLocks/>
            </p:cNvCxnSpPr>
            <p:nvPr/>
          </p:nvCxnSpPr>
          <p:spPr>
            <a:xfrm>
              <a:off x="2303967" y="5016994"/>
              <a:ext cx="0" cy="351675"/>
            </a:xfrm>
            <a:prstGeom prst="straightConnector1">
              <a:avLst/>
            </a:prstGeom>
            <a:noFill/>
            <a:ln w="76200" cap="flat" cmpd="sng">
              <a:solidFill>
                <a:srgbClr val="F4CCCC"/>
              </a:solidFill>
              <a:prstDash val="solid"/>
              <a:round/>
              <a:headEnd type="none" w="med" len="med"/>
              <a:tailEnd type="none" w="med" len="med"/>
            </a:ln>
          </p:spPr>
        </p:cxnSp>
        <p:cxnSp>
          <p:nvCxnSpPr>
            <p:cNvPr id="10" name="Google Shape;913;p86">
              <a:extLst>
                <a:ext uri="{FF2B5EF4-FFF2-40B4-BE49-F238E27FC236}">
                  <a16:creationId xmlns:a16="http://schemas.microsoft.com/office/drawing/2014/main" id="{CE8BFEBE-31CD-2A1B-E80C-F985E3D439E9}"/>
                </a:ext>
              </a:extLst>
            </p:cNvPr>
            <p:cNvCxnSpPr>
              <a:cxnSpLocks/>
            </p:cNvCxnSpPr>
            <p:nvPr/>
          </p:nvCxnSpPr>
          <p:spPr>
            <a:xfrm>
              <a:off x="2661741" y="5187913"/>
              <a:ext cx="0" cy="175879"/>
            </a:xfrm>
            <a:prstGeom prst="straightConnector1">
              <a:avLst/>
            </a:prstGeom>
            <a:noFill/>
            <a:ln w="76200" cap="flat" cmpd="sng">
              <a:solidFill>
                <a:srgbClr val="F4CCCC"/>
              </a:solidFill>
              <a:prstDash val="solid"/>
              <a:round/>
              <a:headEnd type="none" w="med" len="med"/>
              <a:tailEnd type="none" w="med" len="med"/>
            </a:ln>
          </p:spPr>
        </p:cxnSp>
      </p:grpSp>
      <p:grpSp>
        <p:nvGrpSpPr>
          <p:cNvPr id="32" name="Group 31">
            <a:extLst>
              <a:ext uri="{FF2B5EF4-FFF2-40B4-BE49-F238E27FC236}">
                <a16:creationId xmlns:a16="http://schemas.microsoft.com/office/drawing/2014/main" id="{B21C30A9-C954-E7B6-E546-58FFC2C71FB6}"/>
              </a:ext>
            </a:extLst>
          </p:cNvPr>
          <p:cNvGrpSpPr/>
          <p:nvPr/>
        </p:nvGrpSpPr>
        <p:grpSpPr>
          <a:xfrm>
            <a:off x="868672" y="4060407"/>
            <a:ext cx="2698376" cy="1325511"/>
            <a:chOff x="1254238" y="4704745"/>
            <a:chExt cx="1407504" cy="691402"/>
          </a:xfrm>
        </p:grpSpPr>
        <p:cxnSp>
          <p:nvCxnSpPr>
            <p:cNvPr id="904" name="Google Shape;904;p86">
              <a:extLst>
                <a:ext uri="{FF2B5EF4-FFF2-40B4-BE49-F238E27FC236}">
                  <a16:creationId xmlns:a16="http://schemas.microsoft.com/office/drawing/2014/main" id="{5C99289D-10B2-154A-68B9-1B936AC1D1C0}"/>
                </a:ext>
              </a:extLst>
            </p:cNvPr>
            <p:cNvCxnSpPr>
              <a:cxnSpLocks/>
            </p:cNvCxnSpPr>
            <p:nvPr/>
          </p:nvCxnSpPr>
          <p:spPr>
            <a:xfrm>
              <a:off x="1601722" y="4964868"/>
              <a:ext cx="0" cy="407914"/>
            </a:xfrm>
            <a:prstGeom prst="straightConnector1">
              <a:avLst/>
            </a:prstGeom>
            <a:noFill/>
            <a:ln w="76200" cap="flat" cmpd="sng">
              <a:solidFill>
                <a:srgbClr val="FFE599"/>
              </a:solidFill>
              <a:prstDash val="solid"/>
              <a:round/>
              <a:headEnd type="none" w="med" len="med"/>
              <a:tailEnd type="none" w="med" len="med"/>
            </a:ln>
          </p:spPr>
        </p:cxnSp>
        <p:cxnSp>
          <p:nvCxnSpPr>
            <p:cNvPr id="905" name="Google Shape;905;p86">
              <a:extLst>
                <a:ext uri="{FF2B5EF4-FFF2-40B4-BE49-F238E27FC236}">
                  <a16:creationId xmlns:a16="http://schemas.microsoft.com/office/drawing/2014/main" id="{A6B58B79-E664-4587-B7D4-797F1C8D6FAC}"/>
                </a:ext>
              </a:extLst>
            </p:cNvPr>
            <p:cNvCxnSpPr>
              <a:cxnSpLocks/>
            </p:cNvCxnSpPr>
            <p:nvPr/>
          </p:nvCxnSpPr>
          <p:spPr>
            <a:xfrm>
              <a:off x="1956509" y="4704745"/>
              <a:ext cx="0" cy="691402"/>
            </a:xfrm>
            <a:prstGeom prst="straightConnector1">
              <a:avLst/>
            </a:prstGeom>
            <a:noFill/>
            <a:ln w="76200" cap="flat" cmpd="sng">
              <a:solidFill>
                <a:srgbClr val="FFE599"/>
              </a:solidFill>
              <a:prstDash val="solid"/>
              <a:round/>
              <a:headEnd type="none" w="med" len="med"/>
              <a:tailEnd type="none" w="med" len="med"/>
            </a:ln>
          </p:spPr>
        </p:cxnSp>
        <p:cxnSp>
          <p:nvCxnSpPr>
            <p:cNvPr id="906" name="Google Shape;906;p86">
              <a:extLst>
                <a:ext uri="{FF2B5EF4-FFF2-40B4-BE49-F238E27FC236}">
                  <a16:creationId xmlns:a16="http://schemas.microsoft.com/office/drawing/2014/main" id="{24D6961E-0D75-3F24-8407-74AC90A54EAE}"/>
                </a:ext>
              </a:extLst>
            </p:cNvPr>
            <p:cNvCxnSpPr>
              <a:cxnSpLocks/>
            </p:cNvCxnSpPr>
            <p:nvPr/>
          </p:nvCxnSpPr>
          <p:spPr>
            <a:xfrm>
              <a:off x="1254238" y="5036335"/>
              <a:ext cx="0" cy="345534"/>
            </a:xfrm>
            <a:prstGeom prst="straightConnector1">
              <a:avLst/>
            </a:prstGeom>
            <a:noFill/>
            <a:ln w="76200" cap="flat" cmpd="sng">
              <a:solidFill>
                <a:srgbClr val="FFE599"/>
              </a:solidFill>
              <a:prstDash val="solid"/>
              <a:round/>
              <a:headEnd type="none" w="med" len="med"/>
              <a:tailEnd type="none" w="med" len="med"/>
            </a:ln>
          </p:spPr>
        </p:cxnSp>
        <p:cxnSp>
          <p:nvCxnSpPr>
            <p:cNvPr id="912" name="Google Shape;912;p86">
              <a:extLst>
                <a:ext uri="{FF2B5EF4-FFF2-40B4-BE49-F238E27FC236}">
                  <a16:creationId xmlns:a16="http://schemas.microsoft.com/office/drawing/2014/main" id="{33AA8658-C79B-31B4-5CC1-82ACC445A17E}"/>
                </a:ext>
              </a:extLst>
            </p:cNvPr>
            <p:cNvCxnSpPr>
              <a:cxnSpLocks/>
            </p:cNvCxnSpPr>
            <p:nvPr/>
          </p:nvCxnSpPr>
          <p:spPr>
            <a:xfrm>
              <a:off x="2303344" y="5036335"/>
              <a:ext cx="0" cy="351675"/>
            </a:xfrm>
            <a:prstGeom prst="straightConnector1">
              <a:avLst/>
            </a:prstGeom>
            <a:noFill/>
            <a:ln w="76200" cap="flat" cmpd="sng">
              <a:solidFill>
                <a:srgbClr val="FFE599"/>
              </a:solidFill>
              <a:prstDash val="solid"/>
              <a:round/>
              <a:headEnd type="none" w="med" len="med"/>
              <a:tailEnd type="none" w="med" len="med"/>
            </a:ln>
          </p:spPr>
        </p:cxnSp>
        <p:cxnSp>
          <p:nvCxnSpPr>
            <p:cNvPr id="913" name="Google Shape;913;p86">
              <a:extLst>
                <a:ext uri="{FF2B5EF4-FFF2-40B4-BE49-F238E27FC236}">
                  <a16:creationId xmlns:a16="http://schemas.microsoft.com/office/drawing/2014/main" id="{5605325B-ED37-38CC-68A2-774997A897B4}"/>
                </a:ext>
              </a:extLst>
            </p:cNvPr>
            <p:cNvCxnSpPr>
              <a:cxnSpLocks/>
            </p:cNvCxnSpPr>
            <p:nvPr/>
          </p:nvCxnSpPr>
          <p:spPr>
            <a:xfrm>
              <a:off x="2661742" y="5209197"/>
              <a:ext cx="0" cy="175879"/>
            </a:xfrm>
            <a:prstGeom prst="straightConnector1">
              <a:avLst/>
            </a:prstGeom>
            <a:noFill/>
            <a:ln w="76200" cap="flat" cmpd="sng">
              <a:solidFill>
                <a:srgbClr val="FFE599"/>
              </a:solidFill>
              <a:prstDash val="solid"/>
              <a:round/>
              <a:headEnd type="none" w="med" len="med"/>
              <a:tailEnd type="none" w="med" len="med"/>
            </a:ln>
          </p:spPr>
        </p:cxnSp>
      </p:grpSp>
      <p:cxnSp>
        <p:nvCxnSpPr>
          <p:cNvPr id="21" name="Connector: Elbow 20">
            <a:extLst>
              <a:ext uri="{FF2B5EF4-FFF2-40B4-BE49-F238E27FC236}">
                <a16:creationId xmlns:a16="http://schemas.microsoft.com/office/drawing/2014/main" id="{E3A40945-74A0-B904-B711-2BBE10183CD8}"/>
              </a:ext>
            </a:extLst>
          </p:cNvPr>
          <p:cNvCxnSpPr>
            <a:cxnSpLocks/>
            <a:endCxn id="41" idx="2"/>
          </p:cNvCxnSpPr>
          <p:nvPr/>
        </p:nvCxnSpPr>
        <p:spPr>
          <a:xfrm rot="16200000" flipV="1">
            <a:off x="9511269" y="4025060"/>
            <a:ext cx="696521" cy="55085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5" name="Google Shape;875;p86">
            <a:extLst>
              <a:ext uri="{FF2B5EF4-FFF2-40B4-BE49-F238E27FC236}">
                <a16:creationId xmlns:a16="http://schemas.microsoft.com/office/drawing/2014/main" id="{C1CE7101-B53A-4BA9-E050-836EDBB07061}"/>
              </a:ext>
            </a:extLst>
          </p:cNvPr>
          <p:cNvSpPr/>
          <p:nvPr/>
        </p:nvSpPr>
        <p:spPr>
          <a:xfrm>
            <a:off x="10621299" y="3622739"/>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Rectifier Circuit</a:t>
            </a:r>
            <a:endParaRPr sz="2400" dirty="0"/>
          </a:p>
        </p:txBody>
      </p:sp>
      <p:cxnSp>
        <p:nvCxnSpPr>
          <p:cNvPr id="898" name="Google Shape;898;p86">
            <a:extLst>
              <a:ext uri="{FF2B5EF4-FFF2-40B4-BE49-F238E27FC236}">
                <a16:creationId xmlns:a16="http://schemas.microsoft.com/office/drawing/2014/main" id="{39FBB2E9-0157-83A0-8148-06FD4F380AEA}"/>
              </a:ext>
            </a:extLst>
          </p:cNvPr>
          <p:cNvCxnSpPr>
            <a:cxnSpLocks/>
          </p:cNvCxnSpPr>
          <p:nvPr/>
        </p:nvCxnSpPr>
        <p:spPr>
          <a:xfrm>
            <a:off x="584601" y="5363735"/>
            <a:ext cx="3507669" cy="0"/>
          </a:xfrm>
          <a:prstGeom prst="straightConnector1">
            <a:avLst/>
          </a:prstGeom>
          <a:noFill/>
          <a:ln w="28575" cap="flat" cmpd="sng">
            <a:solidFill>
              <a:schemeClr val="dk2"/>
            </a:solidFill>
            <a:prstDash val="solid"/>
            <a:round/>
            <a:headEnd type="none" w="med" len="med"/>
            <a:tailEnd type="triangle" w="med" len="med"/>
          </a:ln>
        </p:spPr>
      </p:cxnSp>
      <p:sp>
        <p:nvSpPr>
          <p:cNvPr id="41" name="Google Shape;1132;p97">
            <a:extLst>
              <a:ext uri="{FF2B5EF4-FFF2-40B4-BE49-F238E27FC236}">
                <a16:creationId xmlns:a16="http://schemas.microsoft.com/office/drawing/2014/main" id="{3CA4D645-24B4-D43E-62E3-AE23D7E9619E}"/>
              </a:ext>
            </a:extLst>
          </p:cNvPr>
          <p:cNvSpPr/>
          <p:nvPr/>
        </p:nvSpPr>
        <p:spPr>
          <a:xfrm rot="-5400000">
            <a:off x="8758704" y="3685424"/>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42" name="Google Shape;1134;p97">
            <a:extLst>
              <a:ext uri="{FF2B5EF4-FFF2-40B4-BE49-F238E27FC236}">
                <a16:creationId xmlns:a16="http://schemas.microsoft.com/office/drawing/2014/main" id="{6E56DCC2-BB77-AA79-A4FA-CD3FE79D9E15}"/>
              </a:ext>
            </a:extLst>
          </p:cNvPr>
          <p:cNvSpPr/>
          <p:nvPr/>
        </p:nvSpPr>
        <p:spPr>
          <a:xfrm rot="-3601300">
            <a:off x="8321059" y="2913153"/>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1135;p97">
            <a:extLst>
              <a:ext uri="{FF2B5EF4-FFF2-40B4-BE49-F238E27FC236}">
                <a16:creationId xmlns:a16="http://schemas.microsoft.com/office/drawing/2014/main" id="{76F75ADD-C809-5FE7-60A8-A20012048F89}"/>
              </a:ext>
            </a:extLst>
          </p:cNvPr>
          <p:cNvSpPr/>
          <p:nvPr/>
        </p:nvSpPr>
        <p:spPr>
          <a:xfrm rot="-4521746">
            <a:off x="8246382" y="3060595"/>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1136;p97">
            <a:extLst>
              <a:ext uri="{FF2B5EF4-FFF2-40B4-BE49-F238E27FC236}">
                <a16:creationId xmlns:a16="http://schemas.microsoft.com/office/drawing/2014/main" id="{86778F64-E252-FFA9-BE43-9721921FE039}"/>
              </a:ext>
            </a:extLst>
          </p:cNvPr>
          <p:cNvSpPr/>
          <p:nvPr/>
        </p:nvSpPr>
        <p:spPr>
          <a:xfrm rot="-5400000">
            <a:off x="8212111" y="3250996"/>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1137;p97">
            <a:extLst>
              <a:ext uri="{FF2B5EF4-FFF2-40B4-BE49-F238E27FC236}">
                <a16:creationId xmlns:a16="http://schemas.microsoft.com/office/drawing/2014/main" id="{A8FF309B-9E99-9FDC-761C-DED65B7E50DF}"/>
              </a:ext>
            </a:extLst>
          </p:cNvPr>
          <p:cNvSpPr/>
          <p:nvPr/>
        </p:nvSpPr>
        <p:spPr>
          <a:xfrm rot="-6246499">
            <a:off x="8244237" y="3467447"/>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1138;p97">
            <a:extLst>
              <a:ext uri="{FF2B5EF4-FFF2-40B4-BE49-F238E27FC236}">
                <a16:creationId xmlns:a16="http://schemas.microsoft.com/office/drawing/2014/main" id="{5509DB36-BBD3-468A-DBB1-4DB92C24F345}"/>
              </a:ext>
            </a:extLst>
          </p:cNvPr>
          <p:cNvSpPr/>
          <p:nvPr/>
        </p:nvSpPr>
        <p:spPr>
          <a:xfrm rot="-7238472">
            <a:off x="8320986" y="3642568"/>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1147;p97">
            <a:extLst>
              <a:ext uri="{FF2B5EF4-FFF2-40B4-BE49-F238E27FC236}">
                <a16:creationId xmlns:a16="http://schemas.microsoft.com/office/drawing/2014/main" id="{318A27B9-BCEB-5454-8CBA-A79A7DBFBB0D}"/>
              </a:ext>
            </a:extLst>
          </p:cNvPr>
          <p:cNvSpPr txBox="1"/>
          <p:nvPr/>
        </p:nvSpPr>
        <p:spPr>
          <a:xfrm>
            <a:off x="7503315" y="2651140"/>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48" name="Google Shape;1148;p97">
            <a:extLst>
              <a:ext uri="{FF2B5EF4-FFF2-40B4-BE49-F238E27FC236}">
                <a16:creationId xmlns:a16="http://schemas.microsoft.com/office/drawing/2014/main" id="{574383C6-2216-0FE1-F2AA-B4047662ED95}"/>
              </a:ext>
            </a:extLst>
          </p:cNvPr>
          <p:cNvSpPr txBox="1"/>
          <p:nvPr/>
        </p:nvSpPr>
        <p:spPr>
          <a:xfrm>
            <a:off x="7235178" y="30289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49" name="Google Shape;1148;p97">
            <a:extLst>
              <a:ext uri="{FF2B5EF4-FFF2-40B4-BE49-F238E27FC236}">
                <a16:creationId xmlns:a16="http://schemas.microsoft.com/office/drawing/2014/main" id="{15B44FF6-0345-B72C-A271-BFD61B0C48DB}"/>
              </a:ext>
            </a:extLst>
          </p:cNvPr>
          <p:cNvSpPr txBox="1"/>
          <p:nvPr/>
        </p:nvSpPr>
        <p:spPr>
          <a:xfrm>
            <a:off x="7242387" y="3899527"/>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50" name="Google Shape;1148;p97">
            <a:extLst>
              <a:ext uri="{FF2B5EF4-FFF2-40B4-BE49-F238E27FC236}">
                <a16:creationId xmlns:a16="http://schemas.microsoft.com/office/drawing/2014/main" id="{23E9B0C7-3A9C-E1C8-D665-97092ED0BAEC}"/>
              </a:ext>
            </a:extLst>
          </p:cNvPr>
          <p:cNvSpPr txBox="1"/>
          <p:nvPr/>
        </p:nvSpPr>
        <p:spPr>
          <a:xfrm>
            <a:off x="7477157" y="43488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51" name="Google Shape;1148;p97">
            <a:extLst>
              <a:ext uri="{FF2B5EF4-FFF2-40B4-BE49-F238E27FC236}">
                <a16:creationId xmlns:a16="http://schemas.microsoft.com/office/drawing/2014/main" id="{71F2ADA2-0986-3A35-EC77-756391F076B4}"/>
              </a:ext>
            </a:extLst>
          </p:cNvPr>
          <p:cNvSpPr txBox="1"/>
          <p:nvPr/>
        </p:nvSpPr>
        <p:spPr>
          <a:xfrm>
            <a:off x="7132879" y="343622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cxnSp>
        <p:nvCxnSpPr>
          <p:cNvPr id="931" name="Google Shape;899;p86">
            <a:extLst>
              <a:ext uri="{FF2B5EF4-FFF2-40B4-BE49-F238E27FC236}">
                <a16:creationId xmlns:a16="http://schemas.microsoft.com/office/drawing/2014/main" id="{28D0223C-EABF-136F-C6EE-D975529C0ED4}"/>
              </a:ext>
            </a:extLst>
          </p:cNvPr>
          <p:cNvCxnSpPr>
            <a:cxnSpLocks/>
          </p:cNvCxnSpPr>
          <p:nvPr/>
        </p:nvCxnSpPr>
        <p:spPr>
          <a:xfrm flipV="1">
            <a:off x="593859" y="2677380"/>
            <a:ext cx="0" cy="2686355"/>
          </a:xfrm>
          <a:prstGeom prst="straightConnector1">
            <a:avLst/>
          </a:prstGeom>
          <a:noFill/>
          <a:ln w="28575" cap="flat" cmpd="sng">
            <a:solidFill>
              <a:schemeClr val="dk2"/>
            </a:solidFill>
            <a:prstDash val="solid"/>
            <a:round/>
            <a:headEnd type="none" w="med" len="med"/>
            <a:tailEnd type="triangle" w="med" len="med"/>
          </a:ln>
        </p:spPr>
      </p:cxnSp>
      <p:sp>
        <p:nvSpPr>
          <p:cNvPr id="933" name="TextBox 932">
            <a:extLst>
              <a:ext uri="{FF2B5EF4-FFF2-40B4-BE49-F238E27FC236}">
                <a16:creationId xmlns:a16="http://schemas.microsoft.com/office/drawing/2014/main" id="{A31E8464-1936-9FA7-6220-03167E042DF2}"/>
              </a:ext>
            </a:extLst>
          </p:cNvPr>
          <p:cNvSpPr txBox="1"/>
          <p:nvPr/>
        </p:nvSpPr>
        <p:spPr>
          <a:xfrm rot="16200000">
            <a:off x="-1355561" y="3494065"/>
            <a:ext cx="3405484" cy="400110"/>
          </a:xfrm>
          <a:prstGeom prst="rect">
            <a:avLst/>
          </a:prstGeom>
          <a:noFill/>
        </p:spPr>
        <p:txBody>
          <a:bodyPr wrap="none" rtlCol="0">
            <a:spAutoFit/>
          </a:bodyPr>
          <a:lstStyle/>
          <a:p>
            <a:r>
              <a:rPr lang="en-US" sz="2000" dirty="0"/>
              <a:t>Signal Strength of 1</a:t>
            </a:r>
            <a:r>
              <a:rPr lang="en-US" sz="2000" baseline="30000" dirty="0"/>
              <a:t>st</a:t>
            </a:r>
            <a:r>
              <a:rPr lang="en-US" sz="2000" dirty="0"/>
              <a:t> Harmonic</a:t>
            </a:r>
          </a:p>
        </p:txBody>
      </p:sp>
      <p:sp>
        <p:nvSpPr>
          <p:cNvPr id="935" name="TextBox 934">
            <a:extLst>
              <a:ext uri="{FF2B5EF4-FFF2-40B4-BE49-F238E27FC236}">
                <a16:creationId xmlns:a16="http://schemas.microsoft.com/office/drawing/2014/main" id="{740CD898-7C7D-97BC-BFEB-DFA73B015FD8}"/>
              </a:ext>
            </a:extLst>
          </p:cNvPr>
          <p:cNvSpPr txBox="1"/>
          <p:nvPr/>
        </p:nvSpPr>
        <p:spPr>
          <a:xfrm>
            <a:off x="3898852" y="5027509"/>
            <a:ext cx="1117422" cy="707886"/>
          </a:xfrm>
          <a:prstGeom prst="rect">
            <a:avLst/>
          </a:prstGeom>
          <a:noFill/>
        </p:spPr>
        <p:txBody>
          <a:bodyPr wrap="none" rtlCol="0">
            <a:spAutoFit/>
          </a:bodyPr>
          <a:lstStyle/>
          <a:p>
            <a:r>
              <a:rPr lang="en-US" sz="2000" dirty="0"/>
              <a:t>Beam </a:t>
            </a:r>
          </a:p>
          <a:p>
            <a:r>
              <a:rPr lang="en-US" sz="2000" dirty="0"/>
              <a:t>direction</a:t>
            </a:r>
          </a:p>
        </p:txBody>
      </p:sp>
      <p:cxnSp>
        <p:nvCxnSpPr>
          <p:cNvPr id="914" name="Google Shape;914;p86">
            <a:extLst>
              <a:ext uri="{FF2B5EF4-FFF2-40B4-BE49-F238E27FC236}">
                <a16:creationId xmlns:a16="http://schemas.microsoft.com/office/drawing/2014/main" id="{219B8ECE-9B83-A00D-644D-FB6588F10D26}"/>
              </a:ext>
            </a:extLst>
          </p:cNvPr>
          <p:cNvCxnSpPr/>
          <p:nvPr/>
        </p:nvCxnSpPr>
        <p:spPr>
          <a:xfrm>
            <a:off x="4572203" y="2372722"/>
            <a:ext cx="0" cy="2526400"/>
          </a:xfrm>
          <a:prstGeom prst="straightConnector1">
            <a:avLst/>
          </a:prstGeom>
          <a:noFill/>
          <a:ln w="19050" cap="flat" cmpd="sng">
            <a:solidFill>
              <a:schemeClr val="dk2"/>
            </a:solidFill>
            <a:prstDash val="dash"/>
            <a:round/>
            <a:headEnd type="none" w="med" len="med"/>
            <a:tailEnd type="none" w="med" len="med"/>
          </a:ln>
        </p:spPr>
      </p:cxnSp>
      <p:grpSp>
        <p:nvGrpSpPr>
          <p:cNvPr id="17" name="Group 16">
            <a:extLst>
              <a:ext uri="{FF2B5EF4-FFF2-40B4-BE49-F238E27FC236}">
                <a16:creationId xmlns:a16="http://schemas.microsoft.com/office/drawing/2014/main" id="{ABE05B59-6679-D690-AE62-97049D354B57}"/>
              </a:ext>
            </a:extLst>
          </p:cNvPr>
          <p:cNvGrpSpPr/>
          <p:nvPr/>
        </p:nvGrpSpPr>
        <p:grpSpPr>
          <a:xfrm>
            <a:off x="8451195" y="4559097"/>
            <a:ext cx="1962623" cy="1167729"/>
            <a:chOff x="8451195" y="4559097"/>
            <a:chExt cx="1962623" cy="1167729"/>
          </a:xfrm>
        </p:grpSpPr>
        <p:cxnSp>
          <p:nvCxnSpPr>
            <p:cNvPr id="14" name="Google Shape;884;p86">
              <a:extLst>
                <a:ext uri="{FF2B5EF4-FFF2-40B4-BE49-F238E27FC236}">
                  <a16:creationId xmlns:a16="http://schemas.microsoft.com/office/drawing/2014/main" id="{72180D2C-300E-EB03-AE92-64C53CD7C381}"/>
                </a:ext>
              </a:extLst>
            </p:cNvPr>
            <p:cNvCxnSpPr>
              <a:cxnSpLocks/>
            </p:cNvCxnSpPr>
            <p:nvPr/>
          </p:nvCxnSpPr>
          <p:spPr>
            <a:xfrm>
              <a:off x="10132283" y="4645708"/>
              <a:ext cx="281535" cy="334840"/>
            </a:xfrm>
            <a:prstGeom prst="straightConnector1">
              <a:avLst/>
            </a:prstGeom>
            <a:noFill/>
            <a:ln w="19050" cap="flat" cmpd="sng">
              <a:solidFill>
                <a:schemeClr val="dk2"/>
              </a:solidFill>
              <a:prstDash val="solid"/>
              <a:round/>
              <a:headEnd type="none" w="med" len="med"/>
              <a:tailEnd type="none" w="med" len="med"/>
            </a:ln>
          </p:spPr>
        </p:cxnSp>
        <p:cxnSp>
          <p:nvCxnSpPr>
            <p:cNvPr id="885" name="Google Shape;885;p86">
              <a:extLst>
                <a:ext uri="{FF2B5EF4-FFF2-40B4-BE49-F238E27FC236}">
                  <a16:creationId xmlns:a16="http://schemas.microsoft.com/office/drawing/2014/main" id="{DAC2F2B1-2561-5EA2-E6AF-8B5567820C0E}"/>
                </a:ext>
              </a:extLst>
            </p:cNvPr>
            <p:cNvCxnSpPr>
              <a:cxnSpLocks/>
              <a:stCxn id="886" idx="4"/>
            </p:cNvCxnSpPr>
            <p:nvPr/>
          </p:nvCxnSpPr>
          <p:spPr>
            <a:xfrm>
              <a:off x="10126017" y="5121530"/>
              <a:ext cx="0" cy="379600"/>
            </a:xfrm>
            <a:prstGeom prst="straightConnector1">
              <a:avLst/>
            </a:prstGeom>
            <a:noFill/>
            <a:ln w="19050" cap="flat" cmpd="sng">
              <a:solidFill>
                <a:schemeClr val="dk2"/>
              </a:solidFill>
              <a:prstDash val="solid"/>
              <a:round/>
              <a:headEnd type="none" w="med" len="med"/>
              <a:tailEnd type="none" w="med" len="med"/>
            </a:ln>
          </p:spPr>
        </p:cxnSp>
        <p:sp>
          <p:nvSpPr>
            <p:cNvPr id="887" name="Google Shape;887;p86">
              <a:extLst>
                <a:ext uri="{FF2B5EF4-FFF2-40B4-BE49-F238E27FC236}">
                  <a16:creationId xmlns:a16="http://schemas.microsoft.com/office/drawing/2014/main" id="{B6C1724A-99E1-7F3F-0DB3-B54CADA3775B}"/>
                </a:ext>
              </a:extLst>
            </p:cNvPr>
            <p:cNvSpPr/>
            <p:nvPr/>
          </p:nvSpPr>
          <p:spPr>
            <a:xfrm rot="10800000" flipH="1">
              <a:off x="9966860" y="5501230"/>
              <a:ext cx="318313" cy="225596"/>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8" name="Google Shape;888;p86">
              <a:extLst>
                <a:ext uri="{FF2B5EF4-FFF2-40B4-BE49-F238E27FC236}">
                  <a16:creationId xmlns:a16="http://schemas.microsoft.com/office/drawing/2014/main" id="{30BB1087-FCA6-91E6-0447-85F3A60EA15D}"/>
                </a:ext>
              </a:extLst>
            </p:cNvPr>
            <p:cNvSpPr/>
            <p:nvPr/>
          </p:nvSpPr>
          <p:spPr>
            <a:xfrm>
              <a:off x="10048817"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6" name="Google Shape;886;p86">
              <a:extLst>
                <a:ext uri="{FF2B5EF4-FFF2-40B4-BE49-F238E27FC236}">
                  <a16:creationId xmlns:a16="http://schemas.microsoft.com/office/drawing/2014/main" id="{B66BEE3E-F08C-07E0-844C-FE7B566454D6}"/>
                </a:ext>
              </a:extLst>
            </p:cNvPr>
            <p:cNvSpPr/>
            <p:nvPr/>
          </p:nvSpPr>
          <p:spPr>
            <a:xfrm>
              <a:off x="10048817" y="4967130"/>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TextBox 2">
              <a:extLst>
                <a:ext uri="{FF2B5EF4-FFF2-40B4-BE49-F238E27FC236}">
                  <a16:creationId xmlns:a16="http://schemas.microsoft.com/office/drawing/2014/main" id="{CB33E523-0F3D-0F23-CBF5-78E7A3F4AC40}"/>
                </a:ext>
              </a:extLst>
            </p:cNvPr>
            <p:cNvSpPr txBox="1"/>
            <p:nvPr/>
          </p:nvSpPr>
          <p:spPr>
            <a:xfrm>
              <a:off x="8451195" y="4883058"/>
              <a:ext cx="1722379" cy="830997"/>
            </a:xfrm>
            <a:prstGeom prst="rect">
              <a:avLst/>
            </a:prstGeom>
            <a:noFill/>
          </p:spPr>
          <p:txBody>
            <a:bodyPr wrap="square" rtlCol="0">
              <a:spAutoFit/>
            </a:bodyPr>
            <a:lstStyle/>
            <a:p>
              <a:r>
                <a:rPr lang="en-US" sz="2400" dirty="0"/>
                <a:t>Backscatter Circuit</a:t>
              </a:r>
            </a:p>
          </p:txBody>
        </p:sp>
      </p:grpSp>
      <p:sp>
        <p:nvSpPr>
          <p:cNvPr id="4" name="TextBox 3">
            <a:extLst>
              <a:ext uri="{FF2B5EF4-FFF2-40B4-BE49-F238E27FC236}">
                <a16:creationId xmlns:a16="http://schemas.microsoft.com/office/drawing/2014/main" id="{92CC5819-8D3B-DDAB-7C35-33FD2FF17352}"/>
              </a:ext>
            </a:extLst>
          </p:cNvPr>
          <p:cNvSpPr txBox="1"/>
          <p:nvPr/>
        </p:nvSpPr>
        <p:spPr>
          <a:xfrm>
            <a:off x="3828443" y="3947610"/>
            <a:ext cx="579005" cy="326710"/>
          </a:xfrm>
          <a:prstGeom prst="rect">
            <a:avLst/>
          </a:prstGeom>
          <a:noFill/>
        </p:spPr>
        <p:txBody>
          <a:bodyPr wrap="none" rtlCol="0">
            <a:spAutoFit/>
          </a:bodyPr>
          <a:lstStyle/>
          <a:p>
            <a:r>
              <a:rPr lang="en-US" sz="2800" dirty="0"/>
              <a:t>AP</a:t>
            </a:r>
          </a:p>
        </p:txBody>
      </p:sp>
      <p:sp>
        <p:nvSpPr>
          <p:cNvPr id="12" name="Title 1">
            <a:extLst>
              <a:ext uri="{FF2B5EF4-FFF2-40B4-BE49-F238E27FC236}">
                <a16:creationId xmlns:a16="http://schemas.microsoft.com/office/drawing/2014/main" id="{14BB24E9-8042-390C-5DE6-07A47E253E3E}"/>
              </a:ext>
            </a:extLst>
          </p:cNvPr>
          <p:cNvSpPr txBox="1">
            <a:spLocks/>
          </p:cNvSpPr>
          <p:nvPr/>
        </p:nvSpPr>
        <p:spPr>
          <a:xfrm>
            <a:off x="531421" y="377628"/>
            <a:ext cx="11360800" cy="763600"/>
          </a:xfrm>
          <a:prstGeom prst="rect">
            <a:avLst/>
          </a:prstGeom>
        </p:spPr>
        <p:txBody>
          <a:bodyPr spcFirstLastPara="1" vert="horz" wrap="square" lIns="91425" tIns="91425" rIns="91425" bIns="91425" rtlCol="0" anchor="t" anchorCtr="0">
            <a:normAutofit fontScale="975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Beam Alignment Protocol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8F3025-32E2-EA37-A41E-7DE37C510F7B}"/>
                  </a:ext>
                </a:extLst>
              </p:cNvPr>
              <p:cNvSpPr txBox="1"/>
              <p:nvPr/>
            </p:nvSpPr>
            <p:spPr>
              <a:xfrm>
                <a:off x="9648305" y="4533455"/>
                <a:ext cx="3556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𝑠</m:t>
                          </m:r>
                        </m:sub>
                      </m:sSub>
                    </m:oMath>
                  </m:oMathPara>
                </a14:m>
                <a:endParaRPr lang="en-US" sz="2800" dirty="0"/>
              </a:p>
            </p:txBody>
          </p:sp>
        </mc:Choice>
        <mc:Fallback xmlns="">
          <p:sp>
            <p:nvSpPr>
              <p:cNvPr id="6" name="TextBox 5">
                <a:extLst>
                  <a:ext uri="{FF2B5EF4-FFF2-40B4-BE49-F238E27FC236}">
                    <a16:creationId xmlns:a16="http://schemas.microsoft.com/office/drawing/2014/main" id="{B58F3025-32E2-EA37-A41E-7DE37C510F7B}"/>
                  </a:ext>
                </a:extLst>
              </p:cNvPr>
              <p:cNvSpPr txBox="1">
                <a:spLocks noRot="1" noChangeAspect="1" noMove="1" noResize="1" noEditPoints="1" noAdjustHandles="1" noChangeArrowheads="1" noChangeShapeType="1" noTextEdit="1"/>
              </p:cNvSpPr>
              <p:nvPr/>
            </p:nvSpPr>
            <p:spPr>
              <a:xfrm>
                <a:off x="9648305" y="4533455"/>
                <a:ext cx="355675" cy="430887"/>
              </a:xfrm>
              <a:prstGeom prst="rect">
                <a:avLst/>
              </a:prstGeom>
              <a:blipFill>
                <a:blip r:embed="rId4"/>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FB4054AE-53E0-9BEE-2A7C-63627517B2EC}"/>
              </a:ext>
            </a:extLst>
          </p:cNvPr>
          <p:cNvCxnSpPr>
            <a:endCxn id="875" idx="2"/>
          </p:cNvCxnSpPr>
          <p:nvPr/>
        </p:nvCxnSpPr>
        <p:spPr>
          <a:xfrm flipV="1">
            <a:off x="10532046" y="4418050"/>
            <a:ext cx="865004" cy="22765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Google Shape;888;p86">
            <a:extLst>
              <a:ext uri="{FF2B5EF4-FFF2-40B4-BE49-F238E27FC236}">
                <a16:creationId xmlns:a16="http://schemas.microsoft.com/office/drawing/2014/main" id="{27425B86-A0D3-5E2E-8A01-048081B43EF1}"/>
              </a:ext>
            </a:extLst>
          </p:cNvPr>
          <p:cNvSpPr/>
          <p:nvPr/>
        </p:nvSpPr>
        <p:spPr>
          <a:xfrm>
            <a:off x="10420084"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894;p86">
            <a:extLst>
              <a:ext uri="{FF2B5EF4-FFF2-40B4-BE49-F238E27FC236}">
                <a16:creationId xmlns:a16="http://schemas.microsoft.com/office/drawing/2014/main" id="{5E9EAFE1-834D-1086-6799-EC9EC625D51E}"/>
              </a:ext>
            </a:extLst>
          </p:cNvPr>
          <p:cNvSpPr/>
          <p:nvPr/>
        </p:nvSpPr>
        <p:spPr>
          <a:xfrm rot="6363970">
            <a:off x="9922485" y="4406721"/>
            <a:ext cx="506170" cy="492450"/>
          </a:xfrm>
          <a:prstGeom prst="arc">
            <a:avLst>
              <a:gd name="adj1" fmla="val 16468312"/>
              <a:gd name="adj2" fmla="val 21298246"/>
            </a:avLst>
          </a:prstGeom>
          <a:noFill/>
          <a:ln w="28575" cap="flat" cmpd="sng">
            <a:solidFill>
              <a:srgbClr val="000000"/>
            </a:solidFill>
            <a:prstDash val="dash"/>
            <a:round/>
            <a:headEnd type="none" w="med" len="med"/>
            <a:tailEnd type="triangle" w="med" len="med"/>
          </a:ln>
        </p:spPr>
        <p:txBody>
          <a:bodyPr spcFirstLastPara="1" wrap="square" lIns="121900" tIns="121900" rIns="121900" bIns="121900" anchor="ctr" anchorCtr="0">
            <a:noAutofit/>
          </a:bodyPr>
          <a:lstStyle/>
          <a:p>
            <a:endParaRPr sz="2400"/>
          </a:p>
        </p:txBody>
      </p:sp>
      <p:grpSp>
        <p:nvGrpSpPr>
          <p:cNvPr id="56" name="Group 55">
            <a:extLst>
              <a:ext uri="{FF2B5EF4-FFF2-40B4-BE49-F238E27FC236}">
                <a16:creationId xmlns:a16="http://schemas.microsoft.com/office/drawing/2014/main" id="{05421101-750E-AE73-34CF-457FA5232DAB}"/>
              </a:ext>
            </a:extLst>
          </p:cNvPr>
          <p:cNvGrpSpPr/>
          <p:nvPr/>
        </p:nvGrpSpPr>
        <p:grpSpPr>
          <a:xfrm>
            <a:off x="895947" y="5385920"/>
            <a:ext cx="2964472" cy="287941"/>
            <a:chOff x="863057" y="5385920"/>
            <a:chExt cx="2964472" cy="287941"/>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5966A42-80D6-9916-0EC3-BFA5DDF19523}"/>
                    </a:ext>
                  </a:extLst>
                </p:cNvPr>
                <p:cNvSpPr txBox="1"/>
                <p:nvPr/>
              </p:nvSpPr>
              <p:spPr>
                <a:xfrm>
                  <a:off x="863057" y="5386393"/>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0"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25966A42-80D6-9916-0EC3-BFA5DDF19523}"/>
                    </a:ext>
                  </a:extLst>
                </p:cNvPr>
                <p:cNvSpPr txBox="1">
                  <a:spLocks noRot="1" noChangeAspect="1" noMove="1" noResize="1" noEditPoints="1" noAdjustHandles="1" noChangeArrowheads="1" noChangeShapeType="1" noTextEdit="1"/>
                </p:cNvSpPr>
                <p:nvPr/>
              </p:nvSpPr>
              <p:spPr>
                <a:xfrm>
                  <a:off x="863057" y="5386393"/>
                  <a:ext cx="276614" cy="276999"/>
                </a:xfrm>
                <a:prstGeom prst="rect">
                  <a:avLst/>
                </a:prstGeom>
                <a:blipFill>
                  <a:blip r:embed="rId5"/>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C492F2A-939F-8F86-2619-5BE68FF58206}"/>
                    </a:ext>
                  </a:extLst>
                </p:cNvPr>
                <p:cNvSpPr txBox="1"/>
                <p:nvPr/>
              </p:nvSpPr>
              <p:spPr>
                <a:xfrm>
                  <a:off x="1510054" y="5396862"/>
                  <a:ext cx="281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CC492F2A-939F-8F86-2619-5BE68FF58206}"/>
                    </a:ext>
                  </a:extLst>
                </p:cNvPr>
                <p:cNvSpPr txBox="1">
                  <a:spLocks noRot="1" noChangeAspect="1" noMove="1" noResize="1" noEditPoints="1" noAdjustHandles="1" noChangeArrowheads="1" noChangeShapeType="1" noTextEdit="1"/>
                </p:cNvSpPr>
                <p:nvPr/>
              </p:nvSpPr>
              <p:spPr>
                <a:xfrm>
                  <a:off x="1510054" y="5396862"/>
                  <a:ext cx="281937" cy="276999"/>
                </a:xfrm>
                <a:prstGeom prst="rect">
                  <a:avLst/>
                </a:prstGeom>
                <a:blipFill>
                  <a:blip r:embed="rId6"/>
                  <a:stretch>
                    <a:fillRect l="-19565"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F1D2491-EF1B-E569-DAC8-7D352A5DC2F3}"/>
                    </a:ext>
                  </a:extLst>
                </p:cNvPr>
                <p:cNvSpPr txBox="1"/>
                <p:nvPr/>
              </p:nvSpPr>
              <p:spPr>
                <a:xfrm>
                  <a:off x="2150556" y="5386392"/>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US" dirty="0"/>
                </a:p>
              </p:txBody>
            </p:sp>
          </mc:Choice>
          <mc:Fallback xmlns="">
            <p:sp>
              <p:nvSpPr>
                <p:cNvPr id="36" name="TextBox 35">
                  <a:extLst>
                    <a:ext uri="{FF2B5EF4-FFF2-40B4-BE49-F238E27FC236}">
                      <a16:creationId xmlns:a16="http://schemas.microsoft.com/office/drawing/2014/main" id="{7F1D2491-EF1B-E569-DAC8-7D352A5DC2F3}"/>
                    </a:ext>
                  </a:extLst>
                </p:cNvPr>
                <p:cNvSpPr txBox="1">
                  <a:spLocks noRot="1" noChangeAspect="1" noMove="1" noResize="1" noEditPoints="1" noAdjustHandles="1" noChangeArrowheads="1" noChangeShapeType="1" noTextEdit="1"/>
                </p:cNvSpPr>
                <p:nvPr/>
              </p:nvSpPr>
              <p:spPr>
                <a:xfrm>
                  <a:off x="2150556" y="5386392"/>
                  <a:ext cx="281936" cy="276999"/>
                </a:xfrm>
                <a:prstGeom prst="rect">
                  <a:avLst/>
                </a:prstGeom>
                <a:blipFill>
                  <a:blip r:embed="rId7"/>
                  <a:stretch>
                    <a:fillRect l="-19565" r="-869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74ACDB1-A79E-AE00-7EF0-D27FB5344FD5}"/>
                    </a:ext>
                  </a:extLst>
                </p:cNvPr>
                <p:cNvSpPr txBox="1"/>
                <p:nvPr/>
              </p:nvSpPr>
              <p:spPr>
                <a:xfrm>
                  <a:off x="2843388" y="5385921"/>
                  <a:ext cx="2765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A74ACDB1-A79E-AE00-7EF0-D27FB5344FD5}"/>
                    </a:ext>
                  </a:extLst>
                </p:cNvPr>
                <p:cNvSpPr txBox="1">
                  <a:spLocks noRot="1" noChangeAspect="1" noMove="1" noResize="1" noEditPoints="1" noAdjustHandles="1" noChangeArrowheads="1" noChangeShapeType="1" noTextEdit="1"/>
                </p:cNvSpPr>
                <p:nvPr/>
              </p:nvSpPr>
              <p:spPr>
                <a:xfrm>
                  <a:off x="2843388" y="5385921"/>
                  <a:ext cx="276550" cy="276999"/>
                </a:xfrm>
                <a:prstGeom prst="rect">
                  <a:avLst/>
                </a:prstGeom>
                <a:blipFill>
                  <a:blip r:embed="rId8"/>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9332DB4-E09F-BAE7-AD4C-3813CAF6FFA7}"/>
                    </a:ext>
                  </a:extLst>
                </p:cNvPr>
                <p:cNvSpPr txBox="1"/>
                <p:nvPr/>
              </p:nvSpPr>
              <p:spPr>
                <a:xfrm>
                  <a:off x="3545593" y="5385920"/>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5</m:t>
                            </m:r>
                          </m:sub>
                        </m:sSub>
                      </m:oMath>
                    </m:oMathPara>
                  </a14:m>
                  <a:endParaRPr lang="en-US" dirty="0"/>
                </a:p>
              </p:txBody>
            </p:sp>
          </mc:Choice>
          <mc:Fallback xmlns="">
            <p:sp>
              <p:nvSpPr>
                <p:cNvPr id="38" name="TextBox 37">
                  <a:extLst>
                    <a:ext uri="{FF2B5EF4-FFF2-40B4-BE49-F238E27FC236}">
                      <a16:creationId xmlns:a16="http://schemas.microsoft.com/office/drawing/2014/main" id="{D9332DB4-E09F-BAE7-AD4C-3813CAF6FFA7}"/>
                    </a:ext>
                  </a:extLst>
                </p:cNvPr>
                <p:cNvSpPr txBox="1">
                  <a:spLocks noRot="1" noChangeAspect="1" noMove="1" noResize="1" noEditPoints="1" noAdjustHandles="1" noChangeArrowheads="1" noChangeShapeType="1" noTextEdit="1"/>
                </p:cNvSpPr>
                <p:nvPr/>
              </p:nvSpPr>
              <p:spPr>
                <a:xfrm>
                  <a:off x="3545593" y="5385920"/>
                  <a:ext cx="281936" cy="276999"/>
                </a:xfrm>
                <a:prstGeom prst="rect">
                  <a:avLst/>
                </a:prstGeom>
                <a:blipFill>
                  <a:blip r:embed="rId9"/>
                  <a:stretch>
                    <a:fillRect l="-19565" r="-8696" b="-17778"/>
                  </a:stretch>
                </a:blipFill>
              </p:spPr>
              <p:txBody>
                <a:bodyPr/>
                <a:lstStyle/>
                <a:p>
                  <a:r>
                    <a:rPr lang="en-US">
                      <a:noFill/>
                    </a:rPr>
                    <a:t> </a:t>
                  </a:r>
                </a:p>
              </p:txBody>
            </p:sp>
          </mc:Fallback>
        </mc:AlternateContent>
      </p:grpSp>
      <p:pic>
        <p:nvPicPr>
          <p:cNvPr id="949" name="Picture 2" descr="WiFi signal - Free technology icons">
            <a:extLst>
              <a:ext uri="{FF2B5EF4-FFF2-40B4-BE49-F238E27FC236}">
                <a16:creationId xmlns:a16="http://schemas.microsoft.com/office/drawing/2014/main" id="{8A898320-6725-7BF7-C00F-99670BE6D5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7165" y="3119778"/>
            <a:ext cx="846985" cy="84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61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3600000">
                                      <p:cBhvr>
                                        <p:cTn id="6" dur="1000" fill="hold"/>
                                        <p:tgtEl>
                                          <p:spTgt spid="39"/>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0">
          <a:extLst>
            <a:ext uri="{FF2B5EF4-FFF2-40B4-BE49-F238E27FC236}">
              <a16:creationId xmlns:a16="http://schemas.microsoft.com/office/drawing/2014/main" id="{1A99D4E2-C011-E024-3759-8D2AF6903533}"/>
            </a:ext>
          </a:extLst>
        </p:cNvPr>
        <p:cNvGrpSpPr/>
        <p:nvPr/>
      </p:nvGrpSpPr>
      <p:grpSpPr>
        <a:xfrm>
          <a:off x="0" y="0"/>
          <a:ext cx="0" cy="0"/>
          <a:chOff x="0" y="0"/>
          <a:chExt cx="0" cy="0"/>
        </a:xfrm>
      </p:grpSpPr>
      <p:grpSp>
        <p:nvGrpSpPr>
          <p:cNvPr id="39" name="Group 38">
            <a:extLst>
              <a:ext uri="{FF2B5EF4-FFF2-40B4-BE49-F238E27FC236}">
                <a16:creationId xmlns:a16="http://schemas.microsoft.com/office/drawing/2014/main" id="{D98D37B3-E0AF-566D-4F40-87CAC753C0CB}"/>
              </a:ext>
            </a:extLst>
          </p:cNvPr>
          <p:cNvGrpSpPr/>
          <p:nvPr/>
        </p:nvGrpSpPr>
        <p:grpSpPr>
          <a:xfrm>
            <a:off x="2669878" y="1562514"/>
            <a:ext cx="3884532" cy="3884532"/>
            <a:chOff x="2669878" y="1562514"/>
            <a:chExt cx="3884532" cy="3884532"/>
          </a:xfrm>
        </p:grpSpPr>
        <p:sp>
          <p:nvSpPr>
            <p:cNvPr id="950" name="Oval 949">
              <a:extLst>
                <a:ext uri="{FF2B5EF4-FFF2-40B4-BE49-F238E27FC236}">
                  <a16:creationId xmlns:a16="http://schemas.microsoft.com/office/drawing/2014/main" id="{FA6367E2-ED8A-7B01-2E25-EAF6B21C4A51}"/>
                </a:ext>
              </a:extLst>
            </p:cNvPr>
            <p:cNvSpPr/>
            <p:nvPr/>
          </p:nvSpPr>
          <p:spPr>
            <a:xfrm>
              <a:off x="2669878" y="1562514"/>
              <a:ext cx="3884532" cy="3884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1" name="Group 950">
              <a:extLst>
                <a:ext uri="{FF2B5EF4-FFF2-40B4-BE49-F238E27FC236}">
                  <a16:creationId xmlns:a16="http://schemas.microsoft.com/office/drawing/2014/main" id="{62789D60-8D80-40C7-F5BD-11B537536671}"/>
                </a:ext>
              </a:extLst>
            </p:cNvPr>
            <p:cNvGrpSpPr/>
            <p:nvPr/>
          </p:nvGrpSpPr>
          <p:grpSpPr>
            <a:xfrm>
              <a:off x="3002079" y="2960458"/>
              <a:ext cx="3260862" cy="1107562"/>
              <a:chOff x="3276663" y="2772598"/>
              <a:chExt cx="3260862" cy="1107562"/>
            </a:xfrm>
            <a:solidFill>
              <a:srgbClr val="F4CCCC"/>
            </a:solidFill>
          </p:grpSpPr>
          <p:sp>
            <p:nvSpPr>
              <p:cNvPr id="953" name="Google Shape;881;p86">
                <a:extLst>
                  <a:ext uri="{FF2B5EF4-FFF2-40B4-BE49-F238E27FC236}">
                    <a16:creationId xmlns:a16="http://schemas.microsoft.com/office/drawing/2014/main" id="{7D34E310-2239-152C-8082-62787AAAB405}"/>
                  </a:ext>
                </a:extLst>
              </p:cNvPr>
              <p:cNvSpPr/>
              <p:nvPr/>
            </p:nvSpPr>
            <p:spPr>
              <a:xfrm rot="14599033">
                <a:off x="5512982" y="2080582"/>
                <a:ext cx="332527" cy="1716559"/>
              </a:xfrm>
              <a:prstGeom prst="ellipse">
                <a:avLst/>
              </a:prstGeom>
              <a:solidFill>
                <a:srgbClr val="CFE2F3"/>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54" name="Google Shape;881;p86">
                <a:extLst>
                  <a:ext uri="{FF2B5EF4-FFF2-40B4-BE49-F238E27FC236}">
                    <a16:creationId xmlns:a16="http://schemas.microsoft.com/office/drawing/2014/main" id="{68630C55-5276-AF70-77DB-B926D0E7C0F0}"/>
                  </a:ext>
                </a:extLst>
              </p:cNvPr>
              <p:cNvSpPr/>
              <p:nvPr/>
            </p:nvSpPr>
            <p:spPr>
              <a:xfrm rot="14599033" flipH="1" flipV="1">
                <a:off x="3968679" y="2855617"/>
                <a:ext cx="332527" cy="1716559"/>
              </a:xfrm>
              <a:prstGeom prst="ellipse">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mc:AlternateContent xmlns:mc="http://schemas.openxmlformats.org/markup-compatibility/2006" xmlns:a14="http://schemas.microsoft.com/office/drawing/2010/main">
          <mc:Choice Requires="a14">
            <p:sp>
              <p:nvSpPr>
                <p:cNvPr id="952" name="TextBox 951">
                  <a:extLst>
                    <a:ext uri="{FF2B5EF4-FFF2-40B4-BE49-F238E27FC236}">
                      <a16:creationId xmlns:a16="http://schemas.microsoft.com/office/drawing/2014/main" id="{4761D8E8-F95A-9B5F-6198-9AC83B7A7101}"/>
                    </a:ext>
                  </a:extLst>
                </p:cNvPr>
                <p:cNvSpPr txBox="1"/>
                <p:nvPr/>
              </p:nvSpPr>
              <p:spPr>
                <a:xfrm>
                  <a:off x="5680011" y="2253894"/>
                  <a:ext cx="59723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4</m:t>
                            </m:r>
                          </m:sub>
                        </m:sSub>
                      </m:oMath>
                    </m:oMathPara>
                  </a14:m>
                  <a:endParaRPr lang="en-US" sz="2800" dirty="0"/>
                </a:p>
              </p:txBody>
            </p:sp>
          </mc:Choice>
          <mc:Fallback xmlns="">
            <p:sp>
              <p:nvSpPr>
                <p:cNvPr id="952" name="TextBox 951">
                  <a:extLst>
                    <a:ext uri="{FF2B5EF4-FFF2-40B4-BE49-F238E27FC236}">
                      <a16:creationId xmlns:a16="http://schemas.microsoft.com/office/drawing/2014/main" id="{4761D8E8-F95A-9B5F-6198-9AC83B7A7101}"/>
                    </a:ext>
                  </a:extLst>
                </p:cNvPr>
                <p:cNvSpPr txBox="1">
                  <a:spLocks noRot="1" noChangeAspect="1" noMove="1" noResize="1" noEditPoints="1" noAdjustHandles="1" noChangeArrowheads="1" noChangeShapeType="1" noTextEdit="1"/>
                </p:cNvSpPr>
                <p:nvPr/>
              </p:nvSpPr>
              <p:spPr>
                <a:xfrm>
                  <a:off x="5680011" y="2253894"/>
                  <a:ext cx="597239" cy="430887"/>
                </a:xfrm>
                <a:prstGeom prst="rect">
                  <a:avLst/>
                </a:prstGeom>
                <a:blipFill>
                  <a:blip r:embed="rId3"/>
                  <a:stretch>
                    <a:fillRect/>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0EDBB21D-E542-53EB-F969-E8B19B5E3EA4}"/>
              </a:ext>
            </a:extLst>
          </p:cNvPr>
          <p:cNvGrpSpPr/>
          <p:nvPr/>
        </p:nvGrpSpPr>
        <p:grpSpPr>
          <a:xfrm>
            <a:off x="855272" y="2892746"/>
            <a:ext cx="955573" cy="677068"/>
            <a:chOff x="855272" y="2892746"/>
            <a:chExt cx="955573" cy="677068"/>
          </a:xfrm>
        </p:grpSpPr>
        <p:cxnSp>
          <p:nvCxnSpPr>
            <p:cNvPr id="908" name="Straight Connector 907">
              <a:extLst>
                <a:ext uri="{FF2B5EF4-FFF2-40B4-BE49-F238E27FC236}">
                  <a16:creationId xmlns:a16="http://schemas.microsoft.com/office/drawing/2014/main" id="{85D46215-86B2-9D20-3262-A1FD42915554}"/>
                </a:ext>
              </a:extLst>
            </p:cNvPr>
            <p:cNvCxnSpPr/>
            <p:nvPr/>
          </p:nvCxnSpPr>
          <p:spPr>
            <a:xfrm>
              <a:off x="855272" y="3289177"/>
              <a:ext cx="425143" cy="0"/>
            </a:xfrm>
            <a:prstGeom prst="line">
              <a:avLst/>
            </a:prstGeom>
            <a:ln w="76200">
              <a:solidFill>
                <a:srgbClr val="CFE2F3"/>
              </a:solidFill>
            </a:ln>
          </p:spPr>
          <p:style>
            <a:lnRef idx="1">
              <a:schemeClr val="accent1"/>
            </a:lnRef>
            <a:fillRef idx="0">
              <a:schemeClr val="accent1"/>
            </a:fillRef>
            <a:effectRef idx="0">
              <a:schemeClr val="accent1"/>
            </a:effectRef>
            <a:fontRef idx="minor">
              <a:schemeClr val="tx1"/>
            </a:fontRef>
          </p:style>
        </p:cxnSp>
        <p:sp>
          <p:nvSpPr>
            <p:cNvPr id="916" name="Google Shape;1148;p97">
              <a:extLst>
                <a:ext uri="{FF2B5EF4-FFF2-40B4-BE49-F238E27FC236}">
                  <a16:creationId xmlns:a16="http://schemas.microsoft.com/office/drawing/2014/main" id="{EB6FE85E-9A0E-ACB6-A9F3-E51786EA65F0}"/>
                </a:ext>
              </a:extLst>
            </p:cNvPr>
            <p:cNvSpPr txBox="1"/>
            <p:nvPr/>
          </p:nvSpPr>
          <p:spPr>
            <a:xfrm>
              <a:off x="1277245" y="2892746"/>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4</a:t>
              </a:r>
              <a:endParaRPr lang="en-US" sz="2000" dirty="0"/>
            </a:p>
          </p:txBody>
        </p:sp>
      </p:grpSp>
      <p:grpSp>
        <p:nvGrpSpPr>
          <p:cNvPr id="57" name="Group 56">
            <a:extLst>
              <a:ext uri="{FF2B5EF4-FFF2-40B4-BE49-F238E27FC236}">
                <a16:creationId xmlns:a16="http://schemas.microsoft.com/office/drawing/2014/main" id="{DF40CB76-734E-6696-0253-82D1ACB6CE90}"/>
              </a:ext>
            </a:extLst>
          </p:cNvPr>
          <p:cNvGrpSpPr/>
          <p:nvPr/>
        </p:nvGrpSpPr>
        <p:grpSpPr>
          <a:xfrm>
            <a:off x="862631" y="2578979"/>
            <a:ext cx="962834" cy="677068"/>
            <a:chOff x="862631" y="2578979"/>
            <a:chExt cx="962834" cy="677068"/>
          </a:xfrm>
        </p:grpSpPr>
        <p:cxnSp>
          <p:nvCxnSpPr>
            <p:cNvPr id="903" name="Straight Connector 902">
              <a:extLst>
                <a:ext uri="{FF2B5EF4-FFF2-40B4-BE49-F238E27FC236}">
                  <a16:creationId xmlns:a16="http://schemas.microsoft.com/office/drawing/2014/main" id="{5336EB57-E7B7-5071-A193-85D7E88EA4FF}"/>
                </a:ext>
              </a:extLst>
            </p:cNvPr>
            <p:cNvCxnSpPr/>
            <p:nvPr/>
          </p:nvCxnSpPr>
          <p:spPr>
            <a:xfrm>
              <a:off x="862631" y="2977882"/>
              <a:ext cx="425143" cy="0"/>
            </a:xfrm>
            <a:prstGeom prst="line">
              <a:avLst/>
            </a:prstGeom>
            <a:ln w="76200">
              <a:solidFill>
                <a:srgbClr val="B6D7A8"/>
              </a:solidFill>
            </a:ln>
          </p:spPr>
          <p:style>
            <a:lnRef idx="1">
              <a:schemeClr val="accent1"/>
            </a:lnRef>
            <a:fillRef idx="0">
              <a:schemeClr val="accent1"/>
            </a:fillRef>
            <a:effectRef idx="0">
              <a:schemeClr val="accent1"/>
            </a:effectRef>
            <a:fontRef idx="minor">
              <a:schemeClr val="tx1"/>
            </a:fontRef>
          </p:style>
        </p:cxnSp>
        <p:sp>
          <p:nvSpPr>
            <p:cNvPr id="918" name="Google Shape;1148;p97">
              <a:extLst>
                <a:ext uri="{FF2B5EF4-FFF2-40B4-BE49-F238E27FC236}">
                  <a16:creationId xmlns:a16="http://schemas.microsoft.com/office/drawing/2014/main" id="{1FBDAAC9-5B1E-0CE0-2D91-B7C78222AC66}"/>
                </a:ext>
              </a:extLst>
            </p:cNvPr>
            <p:cNvSpPr txBox="1"/>
            <p:nvPr/>
          </p:nvSpPr>
          <p:spPr>
            <a:xfrm>
              <a:off x="1291865" y="2578979"/>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3</a:t>
              </a:r>
              <a:endParaRPr lang="en-US" sz="2000" dirty="0"/>
            </a:p>
          </p:txBody>
        </p:sp>
      </p:grpSp>
      <p:grpSp>
        <p:nvGrpSpPr>
          <p:cNvPr id="25" name="Group 24">
            <a:extLst>
              <a:ext uri="{FF2B5EF4-FFF2-40B4-BE49-F238E27FC236}">
                <a16:creationId xmlns:a16="http://schemas.microsoft.com/office/drawing/2014/main" id="{74174ABE-422B-C67A-F636-FA29FE38C39F}"/>
              </a:ext>
            </a:extLst>
          </p:cNvPr>
          <p:cNvGrpSpPr/>
          <p:nvPr/>
        </p:nvGrpSpPr>
        <p:grpSpPr>
          <a:xfrm>
            <a:off x="862633" y="2288057"/>
            <a:ext cx="962079" cy="677068"/>
            <a:chOff x="862633" y="2288057"/>
            <a:chExt cx="962079" cy="677068"/>
          </a:xfrm>
        </p:grpSpPr>
        <p:cxnSp>
          <p:nvCxnSpPr>
            <p:cNvPr id="901" name="Straight Connector 900">
              <a:extLst>
                <a:ext uri="{FF2B5EF4-FFF2-40B4-BE49-F238E27FC236}">
                  <a16:creationId xmlns:a16="http://schemas.microsoft.com/office/drawing/2014/main" id="{EB215847-B61B-78B5-C2C6-0E7EBCCC0D99}"/>
                </a:ext>
              </a:extLst>
            </p:cNvPr>
            <p:cNvCxnSpPr/>
            <p:nvPr/>
          </p:nvCxnSpPr>
          <p:spPr>
            <a:xfrm>
              <a:off x="862633" y="2680602"/>
              <a:ext cx="425143" cy="0"/>
            </a:xfrm>
            <a:prstGeom prst="line">
              <a:avLst/>
            </a:prstGeom>
            <a:ln w="76200">
              <a:solidFill>
                <a:srgbClr val="F4CCCC"/>
              </a:solidFill>
            </a:ln>
          </p:spPr>
          <p:style>
            <a:lnRef idx="1">
              <a:schemeClr val="accent1"/>
            </a:lnRef>
            <a:fillRef idx="0">
              <a:schemeClr val="accent1"/>
            </a:fillRef>
            <a:effectRef idx="0">
              <a:schemeClr val="accent1"/>
            </a:effectRef>
            <a:fontRef idx="minor">
              <a:schemeClr val="tx1"/>
            </a:fontRef>
          </p:style>
        </p:cxnSp>
        <p:sp>
          <p:nvSpPr>
            <p:cNvPr id="915" name="Google Shape;1148;p97">
              <a:extLst>
                <a:ext uri="{FF2B5EF4-FFF2-40B4-BE49-F238E27FC236}">
                  <a16:creationId xmlns:a16="http://schemas.microsoft.com/office/drawing/2014/main" id="{9E229FC6-1262-A09F-3032-4A9F34A06545}"/>
                </a:ext>
              </a:extLst>
            </p:cNvPr>
            <p:cNvSpPr txBox="1"/>
            <p:nvPr/>
          </p:nvSpPr>
          <p:spPr>
            <a:xfrm>
              <a:off x="1291112" y="2288057"/>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2</a:t>
              </a:r>
              <a:endParaRPr lang="en-US" sz="2000" dirty="0"/>
            </a:p>
          </p:txBody>
        </p:sp>
      </p:grpSp>
      <p:grpSp>
        <p:nvGrpSpPr>
          <p:cNvPr id="947" name="Group 946">
            <a:extLst>
              <a:ext uri="{FF2B5EF4-FFF2-40B4-BE49-F238E27FC236}">
                <a16:creationId xmlns:a16="http://schemas.microsoft.com/office/drawing/2014/main" id="{C9FE2A57-2A3E-7FC1-E01B-EB54EE5FFEEE}"/>
              </a:ext>
            </a:extLst>
          </p:cNvPr>
          <p:cNvGrpSpPr/>
          <p:nvPr/>
        </p:nvGrpSpPr>
        <p:grpSpPr>
          <a:xfrm>
            <a:off x="862631" y="1991378"/>
            <a:ext cx="994395" cy="984845"/>
            <a:chOff x="862631" y="1991378"/>
            <a:chExt cx="994395" cy="984845"/>
          </a:xfrm>
        </p:grpSpPr>
        <p:cxnSp>
          <p:nvCxnSpPr>
            <p:cNvPr id="900" name="Straight Connector 899">
              <a:extLst>
                <a:ext uri="{FF2B5EF4-FFF2-40B4-BE49-F238E27FC236}">
                  <a16:creationId xmlns:a16="http://schemas.microsoft.com/office/drawing/2014/main" id="{A055ED37-42DA-155D-52E5-6C2F3909542E}"/>
                </a:ext>
              </a:extLst>
            </p:cNvPr>
            <p:cNvCxnSpPr/>
            <p:nvPr/>
          </p:nvCxnSpPr>
          <p:spPr>
            <a:xfrm>
              <a:off x="862631" y="2385726"/>
              <a:ext cx="425143" cy="0"/>
            </a:xfrm>
            <a:prstGeom prst="line">
              <a:avLst/>
            </a:prstGeom>
            <a:ln w="76200">
              <a:solidFill>
                <a:srgbClr val="FFE599"/>
              </a:solidFill>
            </a:ln>
          </p:spPr>
          <p:style>
            <a:lnRef idx="1">
              <a:schemeClr val="accent1"/>
            </a:lnRef>
            <a:fillRef idx="0">
              <a:schemeClr val="accent1"/>
            </a:fillRef>
            <a:effectRef idx="0">
              <a:schemeClr val="accent1"/>
            </a:effectRef>
            <a:fontRef idx="minor">
              <a:schemeClr val="tx1"/>
            </a:fontRef>
          </p:style>
        </p:cxnSp>
        <p:sp>
          <p:nvSpPr>
            <p:cNvPr id="911" name="Google Shape;1147;p97">
              <a:extLst>
                <a:ext uri="{FF2B5EF4-FFF2-40B4-BE49-F238E27FC236}">
                  <a16:creationId xmlns:a16="http://schemas.microsoft.com/office/drawing/2014/main" id="{EB0798C7-B48A-A181-C673-981B0CA9F469}"/>
                </a:ext>
              </a:extLst>
            </p:cNvPr>
            <p:cNvSpPr txBox="1"/>
            <p:nvPr/>
          </p:nvSpPr>
          <p:spPr>
            <a:xfrm>
              <a:off x="1323426" y="1991378"/>
              <a:ext cx="533600" cy="984845"/>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1</a:t>
              </a:r>
              <a:endParaRPr lang="en-US" sz="2000" dirty="0"/>
            </a:p>
            <a:p>
              <a:endParaRPr lang="en-US" sz="2000" dirty="0"/>
            </a:p>
          </p:txBody>
        </p:sp>
      </p:grpSp>
      <p:grpSp>
        <p:nvGrpSpPr>
          <p:cNvPr id="26" name="Group 25">
            <a:extLst>
              <a:ext uri="{FF2B5EF4-FFF2-40B4-BE49-F238E27FC236}">
                <a16:creationId xmlns:a16="http://schemas.microsoft.com/office/drawing/2014/main" id="{81DEF20B-D0CF-9629-4B47-F1D4EA556516}"/>
              </a:ext>
            </a:extLst>
          </p:cNvPr>
          <p:cNvGrpSpPr/>
          <p:nvPr/>
        </p:nvGrpSpPr>
        <p:grpSpPr>
          <a:xfrm>
            <a:off x="1127461" y="3757527"/>
            <a:ext cx="2698375" cy="1611354"/>
            <a:chOff x="1254238" y="4677267"/>
            <a:chExt cx="1407503" cy="695515"/>
          </a:xfrm>
        </p:grpSpPr>
        <p:cxnSp>
          <p:nvCxnSpPr>
            <p:cNvPr id="27" name="Google Shape;904;p86">
              <a:extLst>
                <a:ext uri="{FF2B5EF4-FFF2-40B4-BE49-F238E27FC236}">
                  <a16:creationId xmlns:a16="http://schemas.microsoft.com/office/drawing/2014/main" id="{2478AF00-3E00-935D-3075-FE0DE3BDC38D}"/>
                </a:ext>
              </a:extLst>
            </p:cNvPr>
            <p:cNvCxnSpPr>
              <a:cxnSpLocks/>
            </p:cNvCxnSpPr>
            <p:nvPr/>
          </p:nvCxnSpPr>
          <p:spPr>
            <a:xfrm>
              <a:off x="1601722" y="4964868"/>
              <a:ext cx="0" cy="407914"/>
            </a:xfrm>
            <a:prstGeom prst="straightConnector1">
              <a:avLst/>
            </a:prstGeom>
            <a:noFill/>
            <a:ln w="76200" cap="flat" cmpd="sng">
              <a:solidFill>
                <a:srgbClr val="CFE2F3"/>
              </a:solidFill>
              <a:prstDash val="solid"/>
              <a:round/>
              <a:headEnd type="none" w="med" len="med"/>
              <a:tailEnd type="none" w="med" len="med"/>
            </a:ln>
          </p:spPr>
        </p:cxnSp>
        <p:cxnSp>
          <p:nvCxnSpPr>
            <p:cNvPr id="28" name="Google Shape;905;p86">
              <a:extLst>
                <a:ext uri="{FF2B5EF4-FFF2-40B4-BE49-F238E27FC236}">
                  <a16:creationId xmlns:a16="http://schemas.microsoft.com/office/drawing/2014/main" id="{09E09C35-2E18-2E0C-9F78-1BC820F9413B}"/>
                </a:ext>
              </a:extLst>
            </p:cNvPr>
            <p:cNvCxnSpPr>
              <a:cxnSpLocks/>
            </p:cNvCxnSpPr>
            <p:nvPr/>
          </p:nvCxnSpPr>
          <p:spPr>
            <a:xfrm>
              <a:off x="1959223" y="4677267"/>
              <a:ext cx="0" cy="691402"/>
            </a:xfrm>
            <a:prstGeom prst="straightConnector1">
              <a:avLst/>
            </a:prstGeom>
            <a:noFill/>
            <a:ln w="76200" cap="flat" cmpd="sng">
              <a:solidFill>
                <a:srgbClr val="CFE2F3"/>
              </a:solidFill>
              <a:prstDash val="solid"/>
              <a:round/>
              <a:headEnd type="none" w="med" len="med"/>
              <a:tailEnd type="none" w="med" len="med"/>
            </a:ln>
          </p:spPr>
        </p:cxnSp>
        <p:cxnSp>
          <p:nvCxnSpPr>
            <p:cNvPr id="29" name="Google Shape;906;p86">
              <a:extLst>
                <a:ext uri="{FF2B5EF4-FFF2-40B4-BE49-F238E27FC236}">
                  <a16:creationId xmlns:a16="http://schemas.microsoft.com/office/drawing/2014/main" id="{9B7B189B-0FF6-72EE-7932-0E22572B9DE1}"/>
                </a:ext>
              </a:extLst>
            </p:cNvPr>
            <p:cNvCxnSpPr>
              <a:cxnSpLocks/>
            </p:cNvCxnSpPr>
            <p:nvPr/>
          </p:nvCxnSpPr>
          <p:spPr>
            <a:xfrm>
              <a:off x="1254238" y="5036335"/>
              <a:ext cx="0" cy="331227"/>
            </a:xfrm>
            <a:prstGeom prst="straightConnector1">
              <a:avLst/>
            </a:prstGeom>
            <a:noFill/>
            <a:ln w="76200" cap="flat" cmpd="sng">
              <a:solidFill>
                <a:srgbClr val="CFE2F3"/>
              </a:solidFill>
              <a:prstDash val="solid"/>
              <a:round/>
              <a:headEnd type="none" w="med" len="med"/>
              <a:tailEnd type="none" w="med" len="med"/>
            </a:ln>
          </p:spPr>
        </p:cxnSp>
        <p:cxnSp>
          <p:nvCxnSpPr>
            <p:cNvPr id="30" name="Google Shape;912;p86">
              <a:extLst>
                <a:ext uri="{FF2B5EF4-FFF2-40B4-BE49-F238E27FC236}">
                  <a16:creationId xmlns:a16="http://schemas.microsoft.com/office/drawing/2014/main" id="{A0ABD273-C75B-FC07-AF1E-57731E87287A}"/>
                </a:ext>
              </a:extLst>
            </p:cNvPr>
            <p:cNvCxnSpPr>
              <a:cxnSpLocks/>
            </p:cNvCxnSpPr>
            <p:nvPr/>
          </p:nvCxnSpPr>
          <p:spPr>
            <a:xfrm>
              <a:off x="2303967" y="5016994"/>
              <a:ext cx="0" cy="351675"/>
            </a:xfrm>
            <a:prstGeom prst="straightConnector1">
              <a:avLst/>
            </a:prstGeom>
            <a:noFill/>
            <a:ln w="76200" cap="flat" cmpd="sng">
              <a:solidFill>
                <a:srgbClr val="CFE2F3"/>
              </a:solidFill>
              <a:prstDash val="solid"/>
              <a:round/>
              <a:headEnd type="none" w="med" len="med"/>
              <a:tailEnd type="none" w="med" len="med"/>
            </a:ln>
          </p:spPr>
        </p:cxnSp>
        <p:cxnSp>
          <p:nvCxnSpPr>
            <p:cNvPr id="31" name="Google Shape;913;p86">
              <a:extLst>
                <a:ext uri="{FF2B5EF4-FFF2-40B4-BE49-F238E27FC236}">
                  <a16:creationId xmlns:a16="http://schemas.microsoft.com/office/drawing/2014/main" id="{776ECCA9-A3CB-113A-2589-6C25C4B12608}"/>
                </a:ext>
              </a:extLst>
            </p:cNvPr>
            <p:cNvCxnSpPr>
              <a:cxnSpLocks/>
            </p:cNvCxnSpPr>
            <p:nvPr/>
          </p:nvCxnSpPr>
          <p:spPr>
            <a:xfrm>
              <a:off x="2661741" y="5187913"/>
              <a:ext cx="0" cy="175879"/>
            </a:xfrm>
            <a:prstGeom prst="straightConnector1">
              <a:avLst/>
            </a:prstGeom>
            <a:noFill/>
            <a:ln w="76200" cap="flat" cmpd="sng">
              <a:solidFill>
                <a:srgbClr val="CFE2F3"/>
              </a:solidFill>
              <a:prstDash val="solid"/>
              <a:round/>
              <a:headEnd type="none" w="med" len="med"/>
              <a:tailEnd type="none" w="med" len="med"/>
            </a:ln>
          </p:spPr>
        </p:cxnSp>
      </p:grpSp>
      <p:grpSp>
        <p:nvGrpSpPr>
          <p:cNvPr id="11" name="Group 10">
            <a:extLst>
              <a:ext uri="{FF2B5EF4-FFF2-40B4-BE49-F238E27FC236}">
                <a16:creationId xmlns:a16="http://schemas.microsoft.com/office/drawing/2014/main" id="{0FFB9C9B-8374-D71E-A174-B61FF2BE32B4}"/>
              </a:ext>
            </a:extLst>
          </p:cNvPr>
          <p:cNvGrpSpPr/>
          <p:nvPr/>
        </p:nvGrpSpPr>
        <p:grpSpPr>
          <a:xfrm>
            <a:off x="1040207" y="3476614"/>
            <a:ext cx="2698375" cy="1896158"/>
            <a:chOff x="1254238" y="4677267"/>
            <a:chExt cx="1407503" cy="695515"/>
          </a:xfrm>
        </p:grpSpPr>
        <p:cxnSp>
          <p:nvCxnSpPr>
            <p:cNvPr id="15" name="Google Shape;904;p86">
              <a:extLst>
                <a:ext uri="{FF2B5EF4-FFF2-40B4-BE49-F238E27FC236}">
                  <a16:creationId xmlns:a16="http://schemas.microsoft.com/office/drawing/2014/main" id="{7A7413B2-A5E0-DB25-A1D1-56550986B12E}"/>
                </a:ext>
              </a:extLst>
            </p:cNvPr>
            <p:cNvCxnSpPr>
              <a:cxnSpLocks/>
            </p:cNvCxnSpPr>
            <p:nvPr/>
          </p:nvCxnSpPr>
          <p:spPr>
            <a:xfrm>
              <a:off x="1601722" y="4964868"/>
              <a:ext cx="0" cy="407914"/>
            </a:xfrm>
            <a:prstGeom prst="straightConnector1">
              <a:avLst/>
            </a:prstGeom>
            <a:noFill/>
            <a:ln w="76200" cap="flat" cmpd="sng">
              <a:solidFill>
                <a:srgbClr val="B6D7A8"/>
              </a:solidFill>
              <a:prstDash val="solid"/>
              <a:round/>
              <a:headEnd type="none" w="med" len="med"/>
              <a:tailEnd type="none" w="med" len="med"/>
            </a:ln>
          </p:spPr>
        </p:cxnSp>
        <p:cxnSp>
          <p:nvCxnSpPr>
            <p:cNvPr id="16" name="Google Shape;905;p86">
              <a:extLst>
                <a:ext uri="{FF2B5EF4-FFF2-40B4-BE49-F238E27FC236}">
                  <a16:creationId xmlns:a16="http://schemas.microsoft.com/office/drawing/2014/main" id="{1FA45385-D64B-2119-B330-2EEFE4882EC1}"/>
                </a:ext>
              </a:extLst>
            </p:cNvPr>
            <p:cNvCxnSpPr>
              <a:cxnSpLocks/>
            </p:cNvCxnSpPr>
            <p:nvPr/>
          </p:nvCxnSpPr>
          <p:spPr>
            <a:xfrm>
              <a:off x="1959223" y="4677267"/>
              <a:ext cx="0" cy="691402"/>
            </a:xfrm>
            <a:prstGeom prst="straightConnector1">
              <a:avLst/>
            </a:prstGeom>
            <a:noFill/>
            <a:ln w="76200" cap="flat" cmpd="sng">
              <a:solidFill>
                <a:srgbClr val="B6D7A8"/>
              </a:solidFill>
              <a:prstDash val="solid"/>
              <a:round/>
              <a:headEnd type="none" w="med" len="med"/>
              <a:tailEnd type="none" w="med" len="med"/>
            </a:ln>
          </p:spPr>
        </p:cxnSp>
        <p:cxnSp>
          <p:nvCxnSpPr>
            <p:cNvPr id="18" name="Google Shape;906;p86">
              <a:extLst>
                <a:ext uri="{FF2B5EF4-FFF2-40B4-BE49-F238E27FC236}">
                  <a16:creationId xmlns:a16="http://schemas.microsoft.com/office/drawing/2014/main" id="{AB147CFA-FCA5-61CB-B718-0CAAF878AF95}"/>
                </a:ext>
              </a:extLst>
            </p:cNvPr>
            <p:cNvCxnSpPr>
              <a:cxnSpLocks/>
            </p:cNvCxnSpPr>
            <p:nvPr/>
          </p:nvCxnSpPr>
          <p:spPr>
            <a:xfrm>
              <a:off x="1254238" y="5036335"/>
              <a:ext cx="0" cy="331227"/>
            </a:xfrm>
            <a:prstGeom prst="straightConnector1">
              <a:avLst/>
            </a:prstGeom>
            <a:noFill/>
            <a:ln w="76200" cap="flat" cmpd="sng">
              <a:solidFill>
                <a:srgbClr val="B6D7A8"/>
              </a:solidFill>
              <a:prstDash val="solid"/>
              <a:round/>
              <a:headEnd type="none" w="med" len="med"/>
              <a:tailEnd type="none" w="med" len="med"/>
            </a:ln>
          </p:spPr>
        </p:cxnSp>
        <p:cxnSp>
          <p:nvCxnSpPr>
            <p:cNvPr id="19" name="Google Shape;912;p86">
              <a:extLst>
                <a:ext uri="{FF2B5EF4-FFF2-40B4-BE49-F238E27FC236}">
                  <a16:creationId xmlns:a16="http://schemas.microsoft.com/office/drawing/2014/main" id="{EF7B6BEE-3C18-08D1-6F5B-7DF1007FC844}"/>
                </a:ext>
              </a:extLst>
            </p:cNvPr>
            <p:cNvCxnSpPr>
              <a:cxnSpLocks/>
            </p:cNvCxnSpPr>
            <p:nvPr/>
          </p:nvCxnSpPr>
          <p:spPr>
            <a:xfrm>
              <a:off x="2303967" y="5016994"/>
              <a:ext cx="0" cy="351675"/>
            </a:xfrm>
            <a:prstGeom prst="straightConnector1">
              <a:avLst/>
            </a:prstGeom>
            <a:noFill/>
            <a:ln w="76200" cap="flat" cmpd="sng">
              <a:solidFill>
                <a:srgbClr val="B6D7A8"/>
              </a:solidFill>
              <a:prstDash val="solid"/>
              <a:round/>
              <a:headEnd type="none" w="med" len="med"/>
              <a:tailEnd type="none" w="med" len="med"/>
            </a:ln>
          </p:spPr>
        </p:cxnSp>
        <p:cxnSp>
          <p:nvCxnSpPr>
            <p:cNvPr id="22" name="Google Shape;913;p86">
              <a:extLst>
                <a:ext uri="{FF2B5EF4-FFF2-40B4-BE49-F238E27FC236}">
                  <a16:creationId xmlns:a16="http://schemas.microsoft.com/office/drawing/2014/main" id="{1CFC1305-6C8A-5634-A4B6-486520FEF691}"/>
                </a:ext>
              </a:extLst>
            </p:cNvPr>
            <p:cNvCxnSpPr>
              <a:cxnSpLocks/>
            </p:cNvCxnSpPr>
            <p:nvPr/>
          </p:nvCxnSpPr>
          <p:spPr>
            <a:xfrm>
              <a:off x="2661741" y="5187913"/>
              <a:ext cx="0" cy="175879"/>
            </a:xfrm>
            <a:prstGeom prst="straightConnector1">
              <a:avLst/>
            </a:prstGeom>
            <a:noFill/>
            <a:ln w="76200" cap="flat" cmpd="sng">
              <a:solidFill>
                <a:srgbClr val="B6D7A8"/>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4D1A6335-7C68-808B-C0D8-93DF80ED50AB}"/>
              </a:ext>
            </a:extLst>
          </p:cNvPr>
          <p:cNvGrpSpPr/>
          <p:nvPr/>
        </p:nvGrpSpPr>
        <p:grpSpPr>
          <a:xfrm>
            <a:off x="953128" y="3817495"/>
            <a:ext cx="2698375" cy="1563751"/>
            <a:chOff x="1254238" y="4677267"/>
            <a:chExt cx="1407503" cy="704602"/>
          </a:xfrm>
        </p:grpSpPr>
        <p:cxnSp>
          <p:nvCxnSpPr>
            <p:cNvPr id="5" name="Google Shape;904;p86">
              <a:extLst>
                <a:ext uri="{FF2B5EF4-FFF2-40B4-BE49-F238E27FC236}">
                  <a16:creationId xmlns:a16="http://schemas.microsoft.com/office/drawing/2014/main" id="{1ABA5ED9-BAEC-4884-EB88-962E5A9FAE04}"/>
                </a:ext>
              </a:extLst>
            </p:cNvPr>
            <p:cNvCxnSpPr>
              <a:cxnSpLocks/>
            </p:cNvCxnSpPr>
            <p:nvPr/>
          </p:nvCxnSpPr>
          <p:spPr>
            <a:xfrm>
              <a:off x="1601722" y="4964868"/>
              <a:ext cx="0" cy="407914"/>
            </a:xfrm>
            <a:prstGeom prst="straightConnector1">
              <a:avLst/>
            </a:prstGeom>
            <a:noFill/>
            <a:ln w="76200" cap="flat" cmpd="sng">
              <a:solidFill>
                <a:srgbClr val="F4CCCC"/>
              </a:solidFill>
              <a:prstDash val="solid"/>
              <a:round/>
              <a:headEnd type="none" w="med" len="med"/>
              <a:tailEnd type="none" w="med" len="med"/>
            </a:ln>
          </p:spPr>
        </p:cxnSp>
        <p:cxnSp>
          <p:nvCxnSpPr>
            <p:cNvPr id="7" name="Google Shape;905;p86">
              <a:extLst>
                <a:ext uri="{FF2B5EF4-FFF2-40B4-BE49-F238E27FC236}">
                  <a16:creationId xmlns:a16="http://schemas.microsoft.com/office/drawing/2014/main" id="{D03CAE91-5DBE-8406-95FF-5611574506CC}"/>
                </a:ext>
              </a:extLst>
            </p:cNvPr>
            <p:cNvCxnSpPr>
              <a:cxnSpLocks/>
            </p:cNvCxnSpPr>
            <p:nvPr/>
          </p:nvCxnSpPr>
          <p:spPr>
            <a:xfrm>
              <a:off x="1959223" y="4677267"/>
              <a:ext cx="0" cy="691402"/>
            </a:xfrm>
            <a:prstGeom prst="straightConnector1">
              <a:avLst/>
            </a:prstGeom>
            <a:noFill/>
            <a:ln w="76200" cap="flat" cmpd="sng">
              <a:solidFill>
                <a:srgbClr val="F4CCCC"/>
              </a:solidFill>
              <a:prstDash val="solid"/>
              <a:round/>
              <a:headEnd type="none" w="med" len="med"/>
              <a:tailEnd type="none" w="med" len="med"/>
            </a:ln>
          </p:spPr>
        </p:cxnSp>
        <p:cxnSp>
          <p:nvCxnSpPr>
            <p:cNvPr id="8" name="Google Shape;906;p86">
              <a:extLst>
                <a:ext uri="{FF2B5EF4-FFF2-40B4-BE49-F238E27FC236}">
                  <a16:creationId xmlns:a16="http://schemas.microsoft.com/office/drawing/2014/main" id="{73A6B104-0F56-C164-F4CB-3225B6E2C92B}"/>
                </a:ext>
              </a:extLst>
            </p:cNvPr>
            <p:cNvCxnSpPr>
              <a:cxnSpLocks/>
            </p:cNvCxnSpPr>
            <p:nvPr/>
          </p:nvCxnSpPr>
          <p:spPr>
            <a:xfrm>
              <a:off x="1254238" y="5036335"/>
              <a:ext cx="0" cy="345534"/>
            </a:xfrm>
            <a:prstGeom prst="straightConnector1">
              <a:avLst/>
            </a:prstGeom>
            <a:noFill/>
            <a:ln w="76200" cap="flat" cmpd="sng">
              <a:solidFill>
                <a:srgbClr val="F4CCCC"/>
              </a:solidFill>
              <a:prstDash val="solid"/>
              <a:round/>
              <a:headEnd type="none" w="med" len="med"/>
              <a:tailEnd type="none" w="med" len="med"/>
            </a:ln>
          </p:spPr>
        </p:cxnSp>
        <p:cxnSp>
          <p:nvCxnSpPr>
            <p:cNvPr id="9" name="Google Shape;912;p86">
              <a:extLst>
                <a:ext uri="{FF2B5EF4-FFF2-40B4-BE49-F238E27FC236}">
                  <a16:creationId xmlns:a16="http://schemas.microsoft.com/office/drawing/2014/main" id="{2D6BE919-A004-8C8E-7089-16B0A9D570E5}"/>
                </a:ext>
              </a:extLst>
            </p:cNvPr>
            <p:cNvCxnSpPr>
              <a:cxnSpLocks/>
            </p:cNvCxnSpPr>
            <p:nvPr/>
          </p:nvCxnSpPr>
          <p:spPr>
            <a:xfrm>
              <a:off x="2303967" y="5016994"/>
              <a:ext cx="0" cy="351675"/>
            </a:xfrm>
            <a:prstGeom prst="straightConnector1">
              <a:avLst/>
            </a:prstGeom>
            <a:noFill/>
            <a:ln w="76200" cap="flat" cmpd="sng">
              <a:solidFill>
                <a:srgbClr val="F4CCCC"/>
              </a:solidFill>
              <a:prstDash val="solid"/>
              <a:round/>
              <a:headEnd type="none" w="med" len="med"/>
              <a:tailEnd type="none" w="med" len="med"/>
            </a:ln>
          </p:spPr>
        </p:cxnSp>
        <p:cxnSp>
          <p:nvCxnSpPr>
            <p:cNvPr id="10" name="Google Shape;913;p86">
              <a:extLst>
                <a:ext uri="{FF2B5EF4-FFF2-40B4-BE49-F238E27FC236}">
                  <a16:creationId xmlns:a16="http://schemas.microsoft.com/office/drawing/2014/main" id="{A19394FE-DC13-B253-184F-1DD563E67606}"/>
                </a:ext>
              </a:extLst>
            </p:cNvPr>
            <p:cNvCxnSpPr>
              <a:cxnSpLocks/>
            </p:cNvCxnSpPr>
            <p:nvPr/>
          </p:nvCxnSpPr>
          <p:spPr>
            <a:xfrm>
              <a:off x="2661741" y="5187913"/>
              <a:ext cx="0" cy="175879"/>
            </a:xfrm>
            <a:prstGeom prst="straightConnector1">
              <a:avLst/>
            </a:prstGeom>
            <a:noFill/>
            <a:ln w="76200" cap="flat" cmpd="sng">
              <a:solidFill>
                <a:srgbClr val="F4CCCC"/>
              </a:solidFill>
              <a:prstDash val="solid"/>
              <a:round/>
              <a:headEnd type="none" w="med" len="med"/>
              <a:tailEnd type="none" w="med" len="med"/>
            </a:ln>
          </p:spPr>
        </p:cxnSp>
      </p:grpSp>
      <p:grpSp>
        <p:nvGrpSpPr>
          <p:cNvPr id="32" name="Group 31">
            <a:extLst>
              <a:ext uri="{FF2B5EF4-FFF2-40B4-BE49-F238E27FC236}">
                <a16:creationId xmlns:a16="http://schemas.microsoft.com/office/drawing/2014/main" id="{60662914-7761-2711-A7E3-9E21206A40D3}"/>
              </a:ext>
            </a:extLst>
          </p:cNvPr>
          <p:cNvGrpSpPr/>
          <p:nvPr/>
        </p:nvGrpSpPr>
        <p:grpSpPr>
          <a:xfrm>
            <a:off x="868672" y="4060407"/>
            <a:ext cx="2698376" cy="1325511"/>
            <a:chOff x="1254238" y="4704745"/>
            <a:chExt cx="1407504" cy="691402"/>
          </a:xfrm>
        </p:grpSpPr>
        <p:cxnSp>
          <p:nvCxnSpPr>
            <p:cNvPr id="904" name="Google Shape;904;p86">
              <a:extLst>
                <a:ext uri="{FF2B5EF4-FFF2-40B4-BE49-F238E27FC236}">
                  <a16:creationId xmlns:a16="http://schemas.microsoft.com/office/drawing/2014/main" id="{A17D4598-CD75-2BED-2C6E-E183765B6A71}"/>
                </a:ext>
              </a:extLst>
            </p:cNvPr>
            <p:cNvCxnSpPr>
              <a:cxnSpLocks/>
            </p:cNvCxnSpPr>
            <p:nvPr/>
          </p:nvCxnSpPr>
          <p:spPr>
            <a:xfrm>
              <a:off x="1601722" y="4964868"/>
              <a:ext cx="0" cy="407914"/>
            </a:xfrm>
            <a:prstGeom prst="straightConnector1">
              <a:avLst/>
            </a:prstGeom>
            <a:noFill/>
            <a:ln w="76200" cap="flat" cmpd="sng">
              <a:solidFill>
                <a:srgbClr val="FFE599"/>
              </a:solidFill>
              <a:prstDash val="solid"/>
              <a:round/>
              <a:headEnd type="none" w="med" len="med"/>
              <a:tailEnd type="none" w="med" len="med"/>
            </a:ln>
          </p:spPr>
        </p:cxnSp>
        <p:cxnSp>
          <p:nvCxnSpPr>
            <p:cNvPr id="905" name="Google Shape;905;p86">
              <a:extLst>
                <a:ext uri="{FF2B5EF4-FFF2-40B4-BE49-F238E27FC236}">
                  <a16:creationId xmlns:a16="http://schemas.microsoft.com/office/drawing/2014/main" id="{8D6DF2F0-EE19-3606-4C67-1DF99E87C133}"/>
                </a:ext>
              </a:extLst>
            </p:cNvPr>
            <p:cNvCxnSpPr>
              <a:cxnSpLocks/>
            </p:cNvCxnSpPr>
            <p:nvPr/>
          </p:nvCxnSpPr>
          <p:spPr>
            <a:xfrm>
              <a:off x="1956509" y="4704745"/>
              <a:ext cx="0" cy="691402"/>
            </a:xfrm>
            <a:prstGeom prst="straightConnector1">
              <a:avLst/>
            </a:prstGeom>
            <a:noFill/>
            <a:ln w="76200" cap="flat" cmpd="sng">
              <a:solidFill>
                <a:srgbClr val="FFE599"/>
              </a:solidFill>
              <a:prstDash val="solid"/>
              <a:round/>
              <a:headEnd type="none" w="med" len="med"/>
              <a:tailEnd type="none" w="med" len="med"/>
            </a:ln>
          </p:spPr>
        </p:cxnSp>
        <p:cxnSp>
          <p:nvCxnSpPr>
            <p:cNvPr id="906" name="Google Shape;906;p86">
              <a:extLst>
                <a:ext uri="{FF2B5EF4-FFF2-40B4-BE49-F238E27FC236}">
                  <a16:creationId xmlns:a16="http://schemas.microsoft.com/office/drawing/2014/main" id="{4AECC0F8-E9B7-5AFB-E6C8-8C6EAAD1786D}"/>
                </a:ext>
              </a:extLst>
            </p:cNvPr>
            <p:cNvCxnSpPr>
              <a:cxnSpLocks/>
            </p:cNvCxnSpPr>
            <p:nvPr/>
          </p:nvCxnSpPr>
          <p:spPr>
            <a:xfrm>
              <a:off x="1254238" y="5036335"/>
              <a:ext cx="0" cy="345534"/>
            </a:xfrm>
            <a:prstGeom prst="straightConnector1">
              <a:avLst/>
            </a:prstGeom>
            <a:noFill/>
            <a:ln w="76200" cap="flat" cmpd="sng">
              <a:solidFill>
                <a:srgbClr val="FFE599"/>
              </a:solidFill>
              <a:prstDash val="solid"/>
              <a:round/>
              <a:headEnd type="none" w="med" len="med"/>
              <a:tailEnd type="none" w="med" len="med"/>
            </a:ln>
          </p:spPr>
        </p:cxnSp>
        <p:cxnSp>
          <p:nvCxnSpPr>
            <p:cNvPr id="912" name="Google Shape;912;p86">
              <a:extLst>
                <a:ext uri="{FF2B5EF4-FFF2-40B4-BE49-F238E27FC236}">
                  <a16:creationId xmlns:a16="http://schemas.microsoft.com/office/drawing/2014/main" id="{83F31822-4C1B-3F25-1F53-37293F628C06}"/>
                </a:ext>
              </a:extLst>
            </p:cNvPr>
            <p:cNvCxnSpPr>
              <a:cxnSpLocks/>
            </p:cNvCxnSpPr>
            <p:nvPr/>
          </p:nvCxnSpPr>
          <p:spPr>
            <a:xfrm>
              <a:off x="2303344" y="5036335"/>
              <a:ext cx="0" cy="351675"/>
            </a:xfrm>
            <a:prstGeom prst="straightConnector1">
              <a:avLst/>
            </a:prstGeom>
            <a:noFill/>
            <a:ln w="76200" cap="flat" cmpd="sng">
              <a:solidFill>
                <a:srgbClr val="FFE599"/>
              </a:solidFill>
              <a:prstDash val="solid"/>
              <a:round/>
              <a:headEnd type="none" w="med" len="med"/>
              <a:tailEnd type="none" w="med" len="med"/>
            </a:ln>
          </p:spPr>
        </p:cxnSp>
        <p:cxnSp>
          <p:nvCxnSpPr>
            <p:cNvPr id="913" name="Google Shape;913;p86">
              <a:extLst>
                <a:ext uri="{FF2B5EF4-FFF2-40B4-BE49-F238E27FC236}">
                  <a16:creationId xmlns:a16="http://schemas.microsoft.com/office/drawing/2014/main" id="{07E542C1-2B09-AE44-B1F6-C6D383455843}"/>
                </a:ext>
              </a:extLst>
            </p:cNvPr>
            <p:cNvCxnSpPr>
              <a:cxnSpLocks/>
            </p:cNvCxnSpPr>
            <p:nvPr/>
          </p:nvCxnSpPr>
          <p:spPr>
            <a:xfrm>
              <a:off x="2661742" y="5209197"/>
              <a:ext cx="0" cy="175879"/>
            </a:xfrm>
            <a:prstGeom prst="straightConnector1">
              <a:avLst/>
            </a:prstGeom>
            <a:noFill/>
            <a:ln w="76200" cap="flat" cmpd="sng">
              <a:solidFill>
                <a:srgbClr val="FFE599"/>
              </a:solidFill>
              <a:prstDash val="solid"/>
              <a:round/>
              <a:headEnd type="none" w="med" len="med"/>
              <a:tailEnd type="none" w="med" len="med"/>
            </a:ln>
          </p:spPr>
        </p:cxnSp>
      </p:grpSp>
      <p:cxnSp>
        <p:nvCxnSpPr>
          <p:cNvPr id="21" name="Connector: Elbow 20">
            <a:extLst>
              <a:ext uri="{FF2B5EF4-FFF2-40B4-BE49-F238E27FC236}">
                <a16:creationId xmlns:a16="http://schemas.microsoft.com/office/drawing/2014/main" id="{79DE4A9B-69EB-4957-A07B-3A7AE53F7C96}"/>
              </a:ext>
            </a:extLst>
          </p:cNvPr>
          <p:cNvCxnSpPr>
            <a:cxnSpLocks/>
            <a:endCxn id="41" idx="2"/>
          </p:cNvCxnSpPr>
          <p:nvPr/>
        </p:nvCxnSpPr>
        <p:spPr>
          <a:xfrm rot="16200000" flipV="1">
            <a:off x="9511269" y="4025060"/>
            <a:ext cx="696521" cy="55085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5" name="Google Shape;875;p86">
            <a:extLst>
              <a:ext uri="{FF2B5EF4-FFF2-40B4-BE49-F238E27FC236}">
                <a16:creationId xmlns:a16="http://schemas.microsoft.com/office/drawing/2014/main" id="{250012CC-A8FA-640D-1EC3-8773297B620B}"/>
              </a:ext>
            </a:extLst>
          </p:cNvPr>
          <p:cNvSpPr/>
          <p:nvPr/>
        </p:nvSpPr>
        <p:spPr>
          <a:xfrm>
            <a:off x="10621299" y="3622739"/>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Rectifier Circuit</a:t>
            </a:r>
            <a:endParaRPr sz="2400" dirty="0"/>
          </a:p>
        </p:txBody>
      </p:sp>
      <p:cxnSp>
        <p:nvCxnSpPr>
          <p:cNvPr id="898" name="Google Shape;898;p86">
            <a:extLst>
              <a:ext uri="{FF2B5EF4-FFF2-40B4-BE49-F238E27FC236}">
                <a16:creationId xmlns:a16="http://schemas.microsoft.com/office/drawing/2014/main" id="{1564E944-4A94-C85A-78CC-B1EB0A96EC21}"/>
              </a:ext>
            </a:extLst>
          </p:cNvPr>
          <p:cNvCxnSpPr>
            <a:cxnSpLocks/>
          </p:cNvCxnSpPr>
          <p:nvPr/>
        </p:nvCxnSpPr>
        <p:spPr>
          <a:xfrm>
            <a:off x="584601" y="5363735"/>
            <a:ext cx="3507669" cy="0"/>
          </a:xfrm>
          <a:prstGeom prst="straightConnector1">
            <a:avLst/>
          </a:prstGeom>
          <a:noFill/>
          <a:ln w="28575" cap="flat" cmpd="sng">
            <a:solidFill>
              <a:schemeClr val="dk2"/>
            </a:solidFill>
            <a:prstDash val="solid"/>
            <a:round/>
            <a:headEnd type="none" w="med" len="med"/>
            <a:tailEnd type="triangle" w="med" len="med"/>
          </a:ln>
        </p:spPr>
      </p:cxnSp>
      <p:sp>
        <p:nvSpPr>
          <p:cNvPr id="41" name="Google Shape;1132;p97">
            <a:extLst>
              <a:ext uri="{FF2B5EF4-FFF2-40B4-BE49-F238E27FC236}">
                <a16:creationId xmlns:a16="http://schemas.microsoft.com/office/drawing/2014/main" id="{EACC90C5-42B9-E7E1-DD1F-3063A6449574}"/>
              </a:ext>
            </a:extLst>
          </p:cNvPr>
          <p:cNvSpPr/>
          <p:nvPr/>
        </p:nvSpPr>
        <p:spPr>
          <a:xfrm rot="-5400000">
            <a:off x="8758704" y="3685424"/>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42" name="Google Shape;1134;p97">
            <a:extLst>
              <a:ext uri="{FF2B5EF4-FFF2-40B4-BE49-F238E27FC236}">
                <a16:creationId xmlns:a16="http://schemas.microsoft.com/office/drawing/2014/main" id="{99FC439F-133B-FEE4-2ADE-F0F996AAC343}"/>
              </a:ext>
            </a:extLst>
          </p:cNvPr>
          <p:cNvSpPr/>
          <p:nvPr/>
        </p:nvSpPr>
        <p:spPr>
          <a:xfrm rot="-3601300">
            <a:off x="8321059" y="2913153"/>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1135;p97">
            <a:extLst>
              <a:ext uri="{FF2B5EF4-FFF2-40B4-BE49-F238E27FC236}">
                <a16:creationId xmlns:a16="http://schemas.microsoft.com/office/drawing/2014/main" id="{612ED20B-3103-FDC5-C78D-1C9AD6F1B0FD}"/>
              </a:ext>
            </a:extLst>
          </p:cNvPr>
          <p:cNvSpPr/>
          <p:nvPr/>
        </p:nvSpPr>
        <p:spPr>
          <a:xfrm rot="-4521746">
            <a:off x="8246382" y="3060595"/>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1136;p97">
            <a:extLst>
              <a:ext uri="{FF2B5EF4-FFF2-40B4-BE49-F238E27FC236}">
                <a16:creationId xmlns:a16="http://schemas.microsoft.com/office/drawing/2014/main" id="{D5D50595-E526-5298-D3CD-74BB541D5090}"/>
              </a:ext>
            </a:extLst>
          </p:cNvPr>
          <p:cNvSpPr/>
          <p:nvPr/>
        </p:nvSpPr>
        <p:spPr>
          <a:xfrm rot="-5400000">
            <a:off x="8212111" y="3250996"/>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1137;p97">
            <a:extLst>
              <a:ext uri="{FF2B5EF4-FFF2-40B4-BE49-F238E27FC236}">
                <a16:creationId xmlns:a16="http://schemas.microsoft.com/office/drawing/2014/main" id="{FB570378-44EC-C6FD-46F7-F23F4BA3D791}"/>
              </a:ext>
            </a:extLst>
          </p:cNvPr>
          <p:cNvSpPr/>
          <p:nvPr/>
        </p:nvSpPr>
        <p:spPr>
          <a:xfrm rot="-6246499">
            <a:off x="8244237" y="3467447"/>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1138;p97">
            <a:extLst>
              <a:ext uri="{FF2B5EF4-FFF2-40B4-BE49-F238E27FC236}">
                <a16:creationId xmlns:a16="http://schemas.microsoft.com/office/drawing/2014/main" id="{AA480F90-C66E-7769-6CD5-75745F848CFB}"/>
              </a:ext>
            </a:extLst>
          </p:cNvPr>
          <p:cNvSpPr/>
          <p:nvPr/>
        </p:nvSpPr>
        <p:spPr>
          <a:xfrm rot="-7238472">
            <a:off x="8320986" y="3642568"/>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1147;p97">
            <a:extLst>
              <a:ext uri="{FF2B5EF4-FFF2-40B4-BE49-F238E27FC236}">
                <a16:creationId xmlns:a16="http://schemas.microsoft.com/office/drawing/2014/main" id="{867187C0-A71A-0562-E046-6FC9C8374F83}"/>
              </a:ext>
            </a:extLst>
          </p:cNvPr>
          <p:cNvSpPr txBox="1"/>
          <p:nvPr/>
        </p:nvSpPr>
        <p:spPr>
          <a:xfrm>
            <a:off x="7503315" y="2651140"/>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48" name="Google Shape;1148;p97">
            <a:extLst>
              <a:ext uri="{FF2B5EF4-FFF2-40B4-BE49-F238E27FC236}">
                <a16:creationId xmlns:a16="http://schemas.microsoft.com/office/drawing/2014/main" id="{E9DE3842-013E-44EE-7B78-97866229F764}"/>
              </a:ext>
            </a:extLst>
          </p:cNvPr>
          <p:cNvSpPr txBox="1"/>
          <p:nvPr/>
        </p:nvSpPr>
        <p:spPr>
          <a:xfrm>
            <a:off x="7235178" y="30289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49" name="Google Shape;1148;p97">
            <a:extLst>
              <a:ext uri="{FF2B5EF4-FFF2-40B4-BE49-F238E27FC236}">
                <a16:creationId xmlns:a16="http://schemas.microsoft.com/office/drawing/2014/main" id="{73296E0B-6974-8EC5-830A-A902208B7AC6}"/>
              </a:ext>
            </a:extLst>
          </p:cNvPr>
          <p:cNvSpPr txBox="1"/>
          <p:nvPr/>
        </p:nvSpPr>
        <p:spPr>
          <a:xfrm>
            <a:off x="7242387" y="3899527"/>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50" name="Google Shape;1148;p97">
            <a:extLst>
              <a:ext uri="{FF2B5EF4-FFF2-40B4-BE49-F238E27FC236}">
                <a16:creationId xmlns:a16="http://schemas.microsoft.com/office/drawing/2014/main" id="{FC784ABF-9A49-54C3-26C8-312EB39E2F0B}"/>
              </a:ext>
            </a:extLst>
          </p:cNvPr>
          <p:cNvSpPr txBox="1"/>
          <p:nvPr/>
        </p:nvSpPr>
        <p:spPr>
          <a:xfrm>
            <a:off x="7477157" y="43488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51" name="Google Shape;1148;p97">
            <a:extLst>
              <a:ext uri="{FF2B5EF4-FFF2-40B4-BE49-F238E27FC236}">
                <a16:creationId xmlns:a16="http://schemas.microsoft.com/office/drawing/2014/main" id="{709A0D80-FBA2-82C7-2388-27EBDA542EF6}"/>
              </a:ext>
            </a:extLst>
          </p:cNvPr>
          <p:cNvSpPr txBox="1"/>
          <p:nvPr/>
        </p:nvSpPr>
        <p:spPr>
          <a:xfrm>
            <a:off x="7132879" y="343622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cxnSp>
        <p:nvCxnSpPr>
          <p:cNvPr id="931" name="Google Shape;899;p86">
            <a:extLst>
              <a:ext uri="{FF2B5EF4-FFF2-40B4-BE49-F238E27FC236}">
                <a16:creationId xmlns:a16="http://schemas.microsoft.com/office/drawing/2014/main" id="{1097142F-A84A-B269-2209-7E47A5156B72}"/>
              </a:ext>
            </a:extLst>
          </p:cNvPr>
          <p:cNvCxnSpPr>
            <a:cxnSpLocks/>
          </p:cNvCxnSpPr>
          <p:nvPr/>
        </p:nvCxnSpPr>
        <p:spPr>
          <a:xfrm flipV="1">
            <a:off x="593859" y="2677380"/>
            <a:ext cx="0" cy="2686355"/>
          </a:xfrm>
          <a:prstGeom prst="straightConnector1">
            <a:avLst/>
          </a:prstGeom>
          <a:noFill/>
          <a:ln w="28575" cap="flat" cmpd="sng">
            <a:solidFill>
              <a:schemeClr val="dk2"/>
            </a:solidFill>
            <a:prstDash val="solid"/>
            <a:round/>
            <a:headEnd type="none" w="med" len="med"/>
            <a:tailEnd type="triangle" w="med" len="med"/>
          </a:ln>
        </p:spPr>
      </p:cxnSp>
      <p:sp>
        <p:nvSpPr>
          <p:cNvPr id="933" name="TextBox 932">
            <a:extLst>
              <a:ext uri="{FF2B5EF4-FFF2-40B4-BE49-F238E27FC236}">
                <a16:creationId xmlns:a16="http://schemas.microsoft.com/office/drawing/2014/main" id="{11B4F122-193A-1846-91EE-47EBE0B43534}"/>
              </a:ext>
            </a:extLst>
          </p:cNvPr>
          <p:cNvSpPr txBox="1"/>
          <p:nvPr/>
        </p:nvSpPr>
        <p:spPr>
          <a:xfrm rot="16200000">
            <a:off x="-1355561" y="3494065"/>
            <a:ext cx="3405484" cy="400110"/>
          </a:xfrm>
          <a:prstGeom prst="rect">
            <a:avLst/>
          </a:prstGeom>
          <a:noFill/>
        </p:spPr>
        <p:txBody>
          <a:bodyPr wrap="none" rtlCol="0">
            <a:spAutoFit/>
          </a:bodyPr>
          <a:lstStyle/>
          <a:p>
            <a:r>
              <a:rPr lang="en-US" sz="2000" dirty="0"/>
              <a:t>Signal Strength of 1</a:t>
            </a:r>
            <a:r>
              <a:rPr lang="en-US" sz="2000" baseline="30000" dirty="0"/>
              <a:t>st</a:t>
            </a:r>
            <a:r>
              <a:rPr lang="en-US" sz="2000" dirty="0"/>
              <a:t> Harmonic</a:t>
            </a:r>
          </a:p>
        </p:txBody>
      </p:sp>
      <p:sp>
        <p:nvSpPr>
          <p:cNvPr id="935" name="TextBox 934">
            <a:extLst>
              <a:ext uri="{FF2B5EF4-FFF2-40B4-BE49-F238E27FC236}">
                <a16:creationId xmlns:a16="http://schemas.microsoft.com/office/drawing/2014/main" id="{6297EF4D-5B22-62C9-F58A-F5A877C7A438}"/>
              </a:ext>
            </a:extLst>
          </p:cNvPr>
          <p:cNvSpPr txBox="1"/>
          <p:nvPr/>
        </p:nvSpPr>
        <p:spPr>
          <a:xfrm>
            <a:off x="3898852" y="5027509"/>
            <a:ext cx="1117422" cy="707886"/>
          </a:xfrm>
          <a:prstGeom prst="rect">
            <a:avLst/>
          </a:prstGeom>
          <a:noFill/>
        </p:spPr>
        <p:txBody>
          <a:bodyPr wrap="none" rtlCol="0">
            <a:spAutoFit/>
          </a:bodyPr>
          <a:lstStyle/>
          <a:p>
            <a:r>
              <a:rPr lang="en-US" sz="2000" dirty="0"/>
              <a:t>Beam </a:t>
            </a:r>
          </a:p>
          <a:p>
            <a:r>
              <a:rPr lang="en-US" sz="2000" dirty="0"/>
              <a:t>direction</a:t>
            </a:r>
          </a:p>
        </p:txBody>
      </p:sp>
      <p:cxnSp>
        <p:nvCxnSpPr>
          <p:cNvPr id="914" name="Google Shape;914;p86">
            <a:extLst>
              <a:ext uri="{FF2B5EF4-FFF2-40B4-BE49-F238E27FC236}">
                <a16:creationId xmlns:a16="http://schemas.microsoft.com/office/drawing/2014/main" id="{6B7309CF-67C8-D8B2-B242-E6E42F57BACF}"/>
              </a:ext>
            </a:extLst>
          </p:cNvPr>
          <p:cNvCxnSpPr/>
          <p:nvPr/>
        </p:nvCxnSpPr>
        <p:spPr>
          <a:xfrm>
            <a:off x="4572203" y="2372722"/>
            <a:ext cx="0" cy="2526400"/>
          </a:xfrm>
          <a:prstGeom prst="straightConnector1">
            <a:avLst/>
          </a:prstGeom>
          <a:noFill/>
          <a:ln w="19050" cap="flat" cmpd="sng">
            <a:solidFill>
              <a:schemeClr val="dk2"/>
            </a:solidFill>
            <a:prstDash val="dash"/>
            <a:round/>
            <a:headEnd type="none" w="med" len="med"/>
            <a:tailEnd type="none" w="med" len="med"/>
          </a:ln>
        </p:spPr>
      </p:cxnSp>
      <p:grpSp>
        <p:nvGrpSpPr>
          <p:cNvPr id="17" name="Group 16">
            <a:extLst>
              <a:ext uri="{FF2B5EF4-FFF2-40B4-BE49-F238E27FC236}">
                <a16:creationId xmlns:a16="http://schemas.microsoft.com/office/drawing/2014/main" id="{5EBB88F2-8633-2D32-949D-9CA48BB400AE}"/>
              </a:ext>
            </a:extLst>
          </p:cNvPr>
          <p:cNvGrpSpPr/>
          <p:nvPr/>
        </p:nvGrpSpPr>
        <p:grpSpPr>
          <a:xfrm>
            <a:off x="8451195" y="4559097"/>
            <a:ext cx="1962623" cy="1167729"/>
            <a:chOff x="8451195" y="4559097"/>
            <a:chExt cx="1962623" cy="1167729"/>
          </a:xfrm>
        </p:grpSpPr>
        <p:cxnSp>
          <p:nvCxnSpPr>
            <p:cNvPr id="14" name="Google Shape;884;p86">
              <a:extLst>
                <a:ext uri="{FF2B5EF4-FFF2-40B4-BE49-F238E27FC236}">
                  <a16:creationId xmlns:a16="http://schemas.microsoft.com/office/drawing/2014/main" id="{379799DF-FAFC-41D2-1173-A8F89C5A5F4C}"/>
                </a:ext>
              </a:extLst>
            </p:cNvPr>
            <p:cNvCxnSpPr>
              <a:cxnSpLocks/>
            </p:cNvCxnSpPr>
            <p:nvPr/>
          </p:nvCxnSpPr>
          <p:spPr>
            <a:xfrm>
              <a:off x="10132283" y="4645708"/>
              <a:ext cx="281535" cy="334840"/>
            </a:xfrm>
            <a:prstGeom prst="straightConnector1">
              <a:avLst/>
            </a:prstGeom>
            <a:noFill/>
            <a:ln w="19050" cap="flat" cmpd="sng">
              <a:solidFill>
                <a:schemeClr val="dk2"/>
              </a:solidFill>
              <a:prstDash val="solid"/>
              <a:round/>
              <a:headEnd type="none" w="med" len="med"/>
              <a:tailEnd type="none" w="med" len="med"/>
            </a:ln>
          </p:spPr>
        </p:cxnSp>
        <p:cxnSp>
          <p:nvCxnSpPr>
            <p:cNvPr id="885" name="Google Shape;885;p86">
              <a:extLst>
                <a:ext uri="{FF2B5EF4-FFF2-40B4-BE49-F238E27FC236}">
                  <a16:creationId xmlns:a16="http://schemas.microsoft.com/office/drawing/2014/main" id="{BFDE97B4-A0E6-F8CC-C780-9E4FCB3C3230}"/>
                </a:ext>
              </a:extLst>
            </p:cNvPr>
            <p:cNvCxnSpPr>
              <a:cxnSpLocks/>
              <a:stCxn id="886" idx="4"/>
            </p:cNvCxnSpPr>
            <p:nvPr/>
          </p:nvCxnSpPr>
          <p:spPr>
            <a:xfrm>
              <a:off x="10126017" y="5121530"/>
              <a:ext cx="0" cy="379600"/>
            </a:xfrm>
            <a:prstGeom prst="straightConnector1">
              <a:avLst/>
            </a:prstGeom>
            <a:noFill/>
            <a:ln w="19050" cap="flat" cmpd="sng">
              <a:solidFill>
                <a:schemeClr val="dk2"/>
              </a:solidFill>
              <a:prstDash val="solid"/>
              <a:round/>
              <a:headEnd type="none" w="med" len="med"/>
              <a:tailEnd type="none" w="med" len="med"/>
            </a:ln>
          </p:spPr>
        </p:cxnSp>
        <p:sp>
          <p:nvSpPr>
            <p:cNvPr id="887" name="Google Shape;887;p86">
              <a:extLst>
                <a:ext uri="{FF2B5EF4-FFF2-40B4-BE49-F238E27FC236}">
                  <a16:creationId xmlns:a16="http://schemas.microsoft.com/office/drawing/2014/main" id="{24C46F7A-0E0F-A12B-F176-88D2C85C0867}"/>
                </a:ext>
              </a:extLst>
            </p:cNvPr>
            <p:cNvSpPr/>
            <p:nvPr/>
          </p:nvSpPr>
          <p:spPr>
            <a:xfrm rot="10800000" flipH="1">
              <a:off x="9966860" y="5501230"/>
              <a:ext cx="318313" cy="225596"/>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8" name="Google Shape;888;p86">
              <a:extLst>
                <a:ext uri="{FF2B5EF4-FFF2-40B4-BE49-F238E27FC236}">
                  <a16:creationId xmlns:a16="http://schemas.microsoft.com/office/drawing/2014/main" id="{5CCC5F51-D59A-C8B0-544E-0C2F9BC99BE8}"/>
                </a:ext>
              </a:extLst>
            </p:cNvPr>
            <p:cNvSpPr/>
            <p:nvPr/>
          </p:nvSpPr>
          <p:spPr>
            <a:xfrm>
              <a:off x="10048817"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6" name="Google Shape;886;p86">
              <a:extLst>
                <a:ext uri="{FF2B5EF4-FFF2-40B4-BE49-F238E27FC236}">
                  <a16:creationId xmlns:a16="http://schemas.microsoft.com/office/drawing/2014/main" id="{4C9958B5-E4F7-04F3-BD8F-B2CBBA94C7D0}"/>
                </a:ext>
              </a:extLst>
            </p:cNvPr>
            <p:cNvSpPr/>
            <p:nvPr/>
          </p:nvSpPr>
          <p:spPr>
            <a:xfrm>
              <a:off x="10048817" y="4967130"/>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TextBox 2">
              <a:extLst>
                <a:ext uri="{FF2B5EF4-FFF2-40B4-BE49-F238E27FC236}">
                  <a16:creationId xmlns:a16="http://schemas.microsoft.com/office/drawing/2014/main" id="{2C60E58B-91EF-C45A-BAD7-02C831E7D624}"/>
                </a:ext>
              </a:extLst>
            </p:cNvPr>
            <p:cNvSpPr txBox="1"/>
            <p:nvPr/>
          </p:nvSpPr>
          <p:spPr>
            <a:xfrm>
              <a:off x="8451195" y="4883058"/>
              <a:ext cx="1722379" cy="830997"/>
            </a:xfrm>
            <a:prstGeom prst="rect">
              <a:avLst/>
            </a:prstGeom>
            <a:noFill/>
          </p:spPr>
          <p:txBody>
            <a:bodyPr wrap="square" rtlCol="0">
              <a:spAutoFit/>
            </a:bodyPr>
            <a:lstStyle/>
            <a:p>
              <a:r>
                <a:rPr lang="en-US" sz="2400" dirty="0"/>
                <a:t>Backscatter Circuit</a:t>
              </a:r>
            </a:p>
          </p:txBody>
        </p:sp>
      </p:grpSp>
      <p:sp>
        <p:nvSpPr>
          <p:cNvPr id="4" name="TextBox 3">
            <a:extLst>
              <a:ext uri="{FF2B5EF4-FFF2-40B4-BE49-F238E27FC236}">
                <a16:creationId xmlns:a16="http://schemas.microsoft.com/office/drawing/2014/main" id="{58AC2D8B-4A49-CC53-E640-CA422F4F49BE}"/>
              </a:ext>
            </a:extLst>
          </p:cNvPr>
          <p:cNvSpPr txBox="1"/>
          <p:nvPr/>
        </p:nvSpPr>
        <p:spPr>
          <a:xfrm>
            <a:off x="3828443" y="3947610"/>
            <a:ext cx="579005" cy="326710"/>
          </a:xfrm>
          <a:prstGeom prst="rect">
            <a:avLst/>
          </a:prstGeom>
          <a:noFill/>
        </p:spPr>
        <p:txBody>
          <a:bodyPr wrap="none" rtlCol="0">
            <a:spAutoFit/>
          </a:bodyPr>
          <a:lstStyle/>
          <a:p>
            <a:r>
              <a:rPr lang="en-US" sz="2800" dirty="0"/>
              <a:t>AP</a:t>
            </a:r>
          </a:p>
        </p:txBody>
      </p:sp>
      <p:sp>
        <p:nvSpPr>
          <p:cNvPr id="12" name="Title 1">
            <a:extLst>
              <a:ext uri="{FF2B5EF4-FFF2-40B4-BE49-F238E27FC236}">
                <a16:creationId xmlns:a16="http://schemas.microsoft.com/office/drawing/2014/main" id="{47E968FA-128B-4E6A-48F7-C5BB735A9130}"/>
              </a:ext>
            </a:extLst>
          </p:cNvPr>
          <p:cNvSpPr txBox="1">
            <a:spLocks/>
          </p:cNvSpPr>
          <p:nvPr/>
        </p:nvSpPr>
        <p:spPr>
          <a:xfrm>
            <a:off x="531421" y="377628"/>
            <a:ext cx="11360800" cy="763600"/>
          </a:xfrm>
          <a:prstGeom prst="rect">
            <a:avLst/>
          </a:prstGeom>
        </p:spPr>
        <p:txBody>
          <a:bodyPr spcFirstLastPara="1" vert="horz" wrap="square" lIns="91425" tIns="91425" rIns="91425" bIns="91425" rtlCol="0" anchor="t" anchorCtr="0">
            <a:normAutofit fontScale="975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Beam Alignment Protocol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790C96-81E6-FA5F-AF1F-87CC1A233438}"/>
                  </a:ext>
                </a:extLst>
              </p:cNvPr>
              <p:cNvSpPr txBox="1"/>
              <p:nvPr/>
            </p:nvSpPr>
            <p:spPr>
              <a:xfrm>
                <a:off x="9648305" y="4533455"/>
                <a:ext cx="3556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𝑠</m:t>
                          </m:r>
                        </m:sub>
                      </m:sSub>
                    </m:oMath>
                  </m:oMathPara>
                </a14:m>
                <a:endParaRPr lang="en-US" sz="2800" dirty="0"/>
              </a:p>
            </p:txBody>
          </p:sp>
        </mc:Choice>
        <mc:Fallback xmlns="">
          <p:sp>
            <p:nvSpPr>
              <p:cNvPr id="6" name="TextBox 5">
                <a:extLst>
                  <a:ext uri="{FF2B5EF4-FFF2-40B4-BE49-F238E27FC236}">
                    <a16:creationId xmlns:a16="http://schemas.microsoft.com/office/drawing/2014/main" id="{3D790C96-81E6-FA5F-AF1F-87CC1A233438}"/>
                  </a:ext>
                </a:extLst>
              </p:cNvPr>
              <p:cNvSpPr txBox="1">
                <a:spLocks noRot="1" noChangeAspect="1" noMove="1" noResize="1" noEditPoints="1" noAdjustHandles="1" noChangeArrowheads="1" noChangeShapeType="1" noTextEdit="1"/>
              </p:cNvSpPr>
              <p:nvPr/>
            </p:nvSpPr>
            <p:spPr>
              <a:xfrm>
                <a:off x="9648305" y="4533455"/>
                <a:ext cx="355675" cy="430887"/>
              </a:xfrm>
              <a:prstGeom prst="rect">
                <a:avLst/>
              </a:prstGeom>
              <a:blipFill>
                <a:blip r:embed="rId4"/>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CBC550F1-2249-D3E1-AB14-6D51E9715137}"/>
              </a:ext>
            </a:extLst>
          </p:cNvPr>
          <p:cNvCxnSpPr>
            <a:endCxn id="875" idx="2"/>
          </p:cNvCxnSpPr>
          <p:nvPr/>
        </p:nvCxnSpPr>
        <p:spPr>
          <a:xfrm flipV="1">
            <a:off x="10532046" y="4418050"/>
            <a:ext cx="865004" cy="22765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Google Shape;888;p86">
            <a:extLst>
              <a:ext uri="{FF2B5EF4-FFF2-40B4-BE49-F238E27FC236}">
                <a16:creationId xmlns:a16="http://schemas.microsoft.com/office/drawing/2014/main" id="{1BDBD4D0-6AA4-4375-DB77-EE0D1CBD7E29}"/>
              </a:ext>
            </a:extLst>
          </p:cNvPr>
          <p:cNvSpPr/>
          <p:nvPr/>
        </p:nvSpPr>
        <p:spPr>
          <a:xfrm>
            <a:off x="10420084"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894;p86">
            <a:extLst>
              <a:ext uri="{FF2B5EF4-FFF2-40B4-BE49-F238E27FC236}">
                <a16:creationId xmlns:a16="http://schemas.microsoft.com/office/drawing/2014/main" id="{6DB8C98E-0DCA-7DCB-6F7B-84E65F565E9C}"/>
              </a:ext>
            </a:extLst>
          </p:cNvPr>
          <p:cNvSpPr/>
          <p:nvPr/>
        </p:nvSpPr>
        <p:spPr>
          <a:xfrm rot="6363970">
            <a:off x="9922485" y="4406721"/>
            <a:ext cx="506170" cy="492450"/>
          </a:xfrm>
          <a:prstGeom prst="arc">
            <a:avLst>
              <a:gd name="adj1" fmla="val 16468312"/>
              <a:gd name="adj2" fmla="val 21298246"/>
            </a:avLst>
          </a:prstGeom>
          <a:noFill/>
          <a:ln w="28575" cap="flat" cmpd="sng">
            <a:solidFill>
              <a:srgbClr val="000000"/>
            </a:solidFill>
            <a:prstDash val="dash"/>
            <a:round/>
            <a:headEnd type="none" w="med" len="med"/>
            <a:tailEnd type="triangle" w="med" len="med"/>
          </a:ln>
        </p:spPr>
        <p:txBody>
          <a:bodyPr spcFirstLastPara="1" wrap="square" lIns="121900" tIns="121900" rIns="121900" bIns="121900" anchor="ctr" anchorCtr="0">
            <a:noAutofit/>
          </a:bodyPr>
          <a:lstStyle/>
          <a:p>
            <a:endParaRPr sz="2400"/>
          </a:p>
        </p:txBody>
      </p:sp>
      <p:grpSp>
        <p:nvGrpSpPr>
          <p:cNvPr id="56" name="Group 55">
            <a:extLst>
              <a:ext uri="{FF2B5EF4-FFF2-40B4-BE49-F238E27FC236}">
                <a16:creationId xmlns:a16="http://schemas.microsoft.com/office/drawing/2014/main" id="{50E4A69D-C337-B4D6-45D0-12AE1C880E8E}"/>
              </a:ext>
            </a:extLst>
          </p:cNvPr>
          <p:cNvGrpSpPr/>
          <p:nvPr/>
        </p:nvGrpSpPr>
        <p:grpSpPr>
          <a:xfrm>
            <a:off x="895947" y="5385920"/>
            <a:ext cx="2964472" cy="287941"/>
            <a:chOff x="863057" y="5385920"/>
            <a:chExt cx="2964472" cy="287941"/>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BBF4284-CDE0-6FBE-E74F-BF238D55FF9D}"/>
                    </a:ext>
                  </a:extLst>
                </p:cNvPr>
                <p:cNvSpPr txBox="1"/>
                <p:nvPr/>
              </p:nvSpPr>
              <p:spPr>
                <a:xfrm>
                  <a:off x="863057" y="5386393"/>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0"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0BBF4284-CDE0-6FBE-E74F-BF238D55FF9D}"/>
                    </a:ext>
                  </a:extLst>
                </p:cNvPr>
                <p:cNvSpPr txBox="1">
                  <a:spLocks noRot="1" noChangeAspect="1" noMove="1" noResize="1" noEditPoints="1" noAdjustHandles="1" noChangeArrowheads="1" noChangeShapeType="1" noTextEdit="1"/>
                </p:cNvSpPr>
                <p:nvPr/>
              </p:nvSpPr>
              <p:spPr>
                <a:xfrm>
                  <a:off x="863057" y="5386393"/>
                  <a:ext cx="276614" cy="276999"/>
                </a:xfrm>
                <a:prstGeom prst="rect">
                  <a:avLst/>
                </a:prstGeom>
                <a:blipFill>
                  <a:blip r:embed="rId5"/>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086286-76A1-3F4D-5903-26ADB0878440}"/>
                    </a:ext>
                  </a:extLst>
                </p:cNvPr>
                <p:cNvSpPr txBox="1"/>
                <p:nvPr/>
              </p:nvSpPr>
              <p:spPr>
                <a:xfrm>
                  <a:off x="1510054" y="5396862"/>
                  <a:ext cx="281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EF086286-76A1-3F4D-5903-26ADB0878440}"/>
                    </a:ext>
                  </a:extLst>
                </p:cNvPr>
                <p:cNvSpPr txBox="1">
                  <a:spLocks noRot="1" noChangeAspect="1" noMove="1" noResize="1" noEditPoints="1" noAdjustHandles="1" noChangeArrowheads="1" noChangeShapeType="1" noTextEdit="1"/>
                </p:cNvSpPr>
                <p:nvPr/>
              </p:nvSpPr>
              <p:spPr>
                <a:xfrm>
                  <a:off x="1510054" y="5396862"/>
                  <a:ext cx="281937" cy="276999"/>
                </a:xfrm>
                <a:prstGeom prst="rect">
                  <a:avLst/>
                </a:prstGeom>
                <a:blipFill>
                  <a:blip r:embed="rId6"/>
                  <a:stretch>
                    <a:fillRect l="-19565"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EC46DCD-27E9-9280-D175-5CB43D6128EE}"/>
                    </a:ext>
                  </a:extLst>
                </p:cNvPr>
                <p:cNvSpPr txBox="1"/>
                <p:nvPr/>
              </p:nvSpPr>
              <p:spPr>
                <a:xfrm>
                  <a:off x="2150556" y="5386392"/>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US" dirty="0"/>
                </a:p>
              </p:txBody>
            </p:sp>
          </mc:Choice>
          <mc:Fallback xmlns="">
            <p:sp>
              <p:nvSpPr>
                <p:cNvPr id="36" name="TextBox 35">
                  <a:extLst>
                    <a:ext uri="{FF2B5EF4-FFF2-40B4-BE49-F238E27FC236}">
                      <a16:creationId xmlns:a16="http://schemas.microsoft.com/office/drawing/2014/main" id="{2EC46DCD-27E9-9280-D175-5CB43D6128EE}"/>
                    </a:ext>
                  </a:extLst>
                </p:cNvPr>
                <p:cNvSpPr txBox="1">
                  <a:spLocks noRot="1" noChangeAspect="1" noMove="1" noResize="1" noEditPoints="1" noAdjustHandles="1" noChangeArrowheads="1" noChangeShapeType="1" noTextEdit="1"/>
                </p:cNvSpPr>
                <p:nvPr/>
              </p:nvSpPr>
              <p:spPr>
                <a:xfrm>
                  <a:off x="2150556" y="5386392"/>
                  <a:ext cx="281936" cy="276999"/>
                </a:xfrm>
                <a:prstGeom prst="rect">
                  <a:avLst/>
                </a:prstGeom>
                <a:blipFill>
                  <a:blip r:embed="rId7"/>
                  <a:stretch>
                    <a:fillRect l="-19565" r="-869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023AA25-7C2D-6598-6B97-D4C38E74EBE4}"/>
                    </a:ext>
                  </a:extLst>
                </p:cNvPr>
                <p:cNvSpPr txBox="1"/>
                <p:nvPr/>
              </p:nvSpPr>
              <p:spPr>
                <a:xfrm>
                  <a:off x="2843388" y="5385921"/>
                  <a:ext cx="2765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0023AA25-7C2D-6598-6B97-D4C38E74EBE4}"/>
                    </a:ext>
                  </a:extLst>
                </p:cNvPr>
                <p:cNvSpPr txBox="1">
                  <a:spLocks noRot="1" noChangeAspect="1" noMove="1" noResize="1" noEditPoints="1" noAdjustHandles="1" noChangeArrowheads="1" noChangeShapeType="1" noTextEdit="1"/>
                </p:cNvSpPr>
                <p:nvPr/>
              </p:nvSpPr>
              <p:spPr>
                <a:xfrm>
                  <a:off x="2843388" y="5385921"/>
                  <a:ext cx="276550" cy="276999"/>
                </a:xfrm>
                <a:prstGeom prst="rect">
                  <a:avLst/>
                </a:prstGeom>
                <a:blipFill>
                  <a:blip r:embed="rId8"/>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CBD1490-626F-1FE0-9393-DB343E378A1B}"/>
                    </a:ext>
                  </a:extLst>
                </p:cNvPr>
                <p:cNvSpPr txBox="1"/>
                <p:nvPr/>
              </p:nvSpPr>
              <p:spPr>
                <a:xfrm>
                  <a:off x="3545593" y="5385920"/>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5</m:t>
                            </m:r>
                          </m:sub>
                        </m:sSub>
                      </m:oMath>
                    </m:oMathPara>
                  </a14:m>
                  <a:endParaRPr lang="en-US" dirty="0"/>
                </a:p>
              </p:txBody>
            </p:sp>
          </mc:Choice>
          <mc:Fallback xmlns="">
            <p:sp>
              <p:nvSpPr>
                <p:cNvPr id="38" name="TextBox 37">
                  <a:extLst>
                    <a:ext uri="{FF2B5EF4-FFF2-40B4-BE49-F238E27FC236}">
                      <a16:creationId xmlns:a16="http://schemas.microsoft.com/office/drawing/2014/main" id="{ACBD1490-626F-1FE0-9393-DB343E378A1B}"/>
                    </a:ext>
                  </a:extLst>
                </p:cNvPr>
                <p:cNvSpPr txBox="1">
                  <a:spLocks noRot="1" noChangeAspect="1" noMove="1" noResize="1" noEditPoints="1" noAdjustHandles="1" noChangeArrowheads="1" noChangeShapeType="1" noTextEdit="1"/>
                </p:cNvSpPr>
                <p:nvPr/>
              </p:nvSpPr>
              <p:spPr>
                <a:xfrm>
                  <a:off x="3545593" y="5385920"/>
                  <a:ext cx="281936" cy="276999"/>
                </a:xfrm>
                <a:prstGeom prst="rect">
                  <a:avLst/>
                </a:prstGeom>
                <a:blipFill>
                  <a:blip r:embed="rId9"/>
                  <a:stretch>
                    <a:fillRect l="-19565" r="-8696" b="-17778"/>
                  </a:stretch>
                </a:blipFill>
              </p:spPr>
              <p:txBody>
                <a:bodyPr/>
                <a:lstStyle/>
                <a:p>
                  <a:r>
                    <a:rPr lang="en-US">
                      <a:noFill/>
                    </a:rPr>
                    <a:t> </a:t>
                  </a:r>
                </a:p>
              </p:txBody>
            </p:sp>
          </mc:Fallback>
        </mc:AlternateContent>
      </p:grpSp>
      <p:pic>
        <p:nvPicPr>
          <p:cNvPr id="949" name="Picture 2" descr="WiFi signal - Free technology icons">
            <a:extLst>
              <a:ext uri="{FF2B5EF4-FFF2-40B4-BE49-F238E27FC236}">
                <a16:creationId xmlns:a16="http://schemas.microsoft.com/office/drawing/2014/main" id="{01794C91-2C51-C28D-5CB4-CFDAEC2738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7165" y="3119778"/>
            <a:ext cx="846985" cy="84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52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3600000">
                                      <p:cBhvr>
                                        <p:cTn id="6" dur="1000" fill="hold"/>
                                        <p:tgtEl>
                                          <p:spTgt spid="39"/>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500"/>
                                        <p:tgtEl>
                                          <p:spTgt spid="6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0">
          <a:extLst>
            <a:ext uri="{FF2B5EF4-FFF2-40B4-BE49-F238E27FC236}">
              <a16:creationId xmlns:a16="http://schemas.microsoft.com/office/drawing/2014/main" id="{20AA1BFD-1C8D-2024-E709-016B2A19A685}"/>
            </a:ext>
          </a:extLst>
        </p:cNvPr>
        <p:cNvGrpSpPr/>
        <p:nvPr/>
      </p:nvGrpSpPr>
      <p:grpSpPr>
        <a:xfrm>
          <a:off x="0" y="0"/>
          <a:ext cx="0" cy="0"/>
          <a:chOff x="0" y="0"/>
          <a:chExt cx="0" cy="0"/>
        </a:xfrm>
      </p:grpSpPr>
      <p:grpSp>
        <p:nvGrpSpPr>
          <p:cNvPr id="39" name="Group 38">
            <a:extLst>
              <a:ext uri="{FF2B5EF4-FFF2-40B4-BE49-F238E27FC236}">
                <a16:creationId xmlns:a16="http://schemas.microsoft.com/office/drawing/2014/main" id="{B3EDA294-D77A-3292-B6D3-50E99B180D56}"/>
              </a:ext>
            </a:extLst>
          </p:cNvPr>
          <p:cNvGrpSpPr/>
          <p:nvPr/>
        </p:nvGrpSpPr>
        <p:grpSpPr>
          <a:xfrm>
            <a:off x="2669878" y="1562514"/>
            <a:ext cx="3884532" cy="3884532"/>
            <a:chOff x="2669878" y="1562514"/>
            <a:chExt cx="3884532" cy="3884532"/>
          </a:xfrm>
        </p:grpSpPr>
        <p:sp>
          <p:nvSpPr>
            <p:cNvPr id="950" name="Oval 949">
              <a:extLst>
                <a:ext uri="{FF2B5EF4-FFF2-40B4-BE49-F238E27FC236}">
                  <a16:creationId xmlns:a16="http://schemas.microsoft.com/office/drawing/2014/main" id="{FEBC778D-A4CC-C5B4-51B3-4B0C443D18EC}"/>
                </a:ext>
              </a:extLst>
            </p:cNvPr>
            <p:cNvSpPr/>
            <p:nvPr/>
          </p:nvSpPr>
          <p:spPr>
            <a:xfrm>
              <a:off x="2669878" y="1562514"/>
              <a:ext cx="3884532" cy="38845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1" name="Group 950">
              <a:extLst>
                <a:ext uri="{FF2B5EF4-FFF2-40B4-BE49-F238E27FC236}">
                  <a16:creationId xmlns:a16="http://schemas.microsoft.com/office/drawing/2014/main" id="{04C8DD21-D839-10E9-0408-DF4E946218FE}"/>
                </a:ext>
              </a:extLst>
            </p:cNvPr>
            <p:cNvGrpSpPr/>
            <p:nvPr/>
          </p:nvGrpSpPr>
          <p:grpSpPr>
            <a:xfrm>
              <a:off x="3002079" y="2960458"/>
              <a:ext cx="3260862" cy="1107562"/>
              <a:chOff x="3276663" y="2772598"/>
              <a:chExt cx="3260862" cy="1107562"/>
            </a:xfrm>
            <a:solidFill>
              <a:srgbClr val="F4CCCC"/>
            </a:solidFill>
          </p:grpSpPr>
          <p:sp>
            <p:nvSpPr>
              <p:cNvPr id="953" name="Google Shape;881;p86">
                <a:extLst>
                  <a:ext uri="{FF2B5EF4-FFF2-40B4-BE49-F238E27FC236}">
                    <a16:creationId xmlns:a16="http://schemas.microsoft.com/office/drawing/2014/main" id="{6FD054D2-166E-A28A-C3B3-5B722C17A4DB}"/>
                  </a:ext>
                </a:extLst>
              </p:cNvPr>
              <p:cNvSpPr/>
              <p:nvPr/>
            </p:nvSpPr>
            <p:spPr>
              <a:xfrm rot="14599033">
                <a:off x="5512982" y="2080582"/>
                <a:ext cx="332527" cy="1716559"/>
              </a:xfrm>
              <a:prstGeom prst="ellipse">
                <a:avLst/>
              </a:prstGeom>
              <a:solidFill>
                <a:srgbClr val="D9D2E9"/>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54" name="Google Shape;881;p86">
                <a:extLst>
                  <a:ext uri="{FF2B5EF4-FFF2-40B4-BE49-F238E27FC236}">
                    <a16:creationId xmlns:a16="http://schemas.microsoft.com/office/drawing/2014/main" id="{1653E6D7-A863-1A13-76A9-A08F81FA66C6}"/>
                  </a:ext>
                </a:extLst>
              </p:cNvPr>
              <p:cNvSpPr/>
              <p:nvPr/>
            </p:nvSpPr>
            <p:spPr>
              <a:xfrm rot="14599033" flipH="1" flipV="1">
                <a:off x="3968679" y="2855617"/>
                <a:ext cx="332527" cy="1716559"/>
              </a:xfrm>
              <a:prstGeom prst="ellipse">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mc:AlternateContent xmlns:mc="http://schemas.openxmlformats.org/markup-compatibility/2006" xmlns:a14="http://schemas.microsoft.com/office/drawing/2010/main">
          <mc:Choice Requires="a14">
            <p:sp>
              <p:nvSpPr>
                <p:cNvPr id="952" name="TextBox 951">
                  <a:extLst>
                    <a:ext uri="{FF2B5EF4-FFF2-40B4-BE49-F238E27FC236}">
                      <a16:creationId xmlns:a16="http://schemas.microsoft.com/office/drawing/2014/main" id="{2319855B-E8A3-2839-42DA-A9ABF2CB5305}"/>
                    </a:ext>
                  </a:extLst>
                </p:cNvPr>
                <p:cNvSpPr txBox="1"/>
                <p:nvPr/>
              </p:nvSpPr>
              <p:spPr>
                <a:xfrm>
                  <a:off x="5680011" y="2253894"/>
                  <a:ext cx="59723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5</m:t>
                            </m:r>
                          </m:sub>
                        </m:sSub>
                      </m:oMath>
                    </m:oMathPara>
                  </a14:m>
                  <a:endParaRPr lang="en-US" sz="2800" dirty="0"/>
                </a:p>
              </p:txBody>
            </p:sp>
          </mc:Choice>
          <mc:Fallback xmlns="">
            <p:sp>
              <p:nvSpPr>
                <p:cNvPr id="952" name="TextBox 951">
                  <a:extLst>
                    <a:ext uri="{FF2B5EF4-FFF2-40B4-BE49-F238E27FC236}">
                      <a16:creationId xmlns:a16="http://schemas.microsoft.com/office/drawing/2014/main" id="{2319855B-E8A3-2839-42DA-A9ABF2CB5305}"/>
                    </a:ext>
                  </a:extLst>
                </p:cNvPr>
                <p:cNvSpPr txBox="1">
                  <a:spLocks noRot="1" noChangeAspect="1" noMove="1" noResize="1" noEditPoints="1" noAdjustHandles="1" noChangeArrowheads="1" noChangeShapeType="1" noTextEdit="1"/>
                </p:cNvSpPr>
                <p:nvPr/>
              </p:nvSpPr>
              <p:spPr>
                <a:xfrm>
                  <a:off x="5680011" y="2253894"/>
                  <a:ext cx="597239" cy="430887"/>
                </a:xfrm>
                <a:prstGeom prst="rect">
                  <a:avLst/>
                </a:prstGeom>
                <a:blipFill>
                  <a:blip r:embed="rId3"/>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B0612B09-EFB9-8F79-A623-81A4FE89C0DA}"/>
              </a:ext>
            </a:extLst>
          </p:cNvPr>
          <p:cNvGrpSpPr/>
          <p:nvPr/>
        </p:nvGrpSpPr>
        <p:grpSpPr>
          <a:xfrm>
            <a:off x="852102" y="3196252"/>
            <a:ext cx="947515" cy="677068"/>
            <a:chOff x="852102" y="3196252"/>
            <a:chExt cx="947515" cy="677068"/>
          </a:xfrm>
        </p:grpSpPr>
        <p:cxnSp>
          <p:nvCxnSpPr>
            <p:cNvPr id="910" name="Straight Connector 909">
              <a:extLst>
                <a:ext uri="{FF2B5EF4-FFF2-40B4-BE49-F238E27FC236}">
                  <a16:creationId xmlns:a16="http://schemas.microsoft.com/office/drawing/2014/main" id="{0F091C9F-8CE6-1994-CB09-85703A61B731}"/>
                </a:ext>
              </a:extLst>
            </p:cNvPr>
            <p:cNvCxnSpPr/>
            <p:nvPr/>
          </p:nvCxnSpPr>
          <p:spPr>
            <a:xfrm>
              <a:off x="852102" y="3592166"/>
              <a:ext cx="425143" cy="0"/>
            </a:xfrm>
            <a:prstGeom prst="line">
              <a:avLst/>
            </a:prstGeom>
            <a:ln w="76200">
              <a:solidFill>
                <a:srgbClr val="D9D2E9"/>
              </a:solidFill>
            </a:ln>
          </p:spPr>
          <p:style>
            <a:lnRef idx="1">
              <a:schemeClr val="accent1"/>
            </a:lnRef>
            <a:fillRef idx="0">
              <a:schemeClr val="accent1"/>
            </a:fillRef>
            <a:effectRef idx="0">
              <a:schemeClr val="accent1"/>
            </a:effectRef>
            <a:fontRef idx="minor">
              <a:schemeClr val="tx1"/>
            </a:fontRef>
          </p:style>
        </p:cxnSp>
        <p:sp>
          <p:nvSpPr>
            <p:cNvPr id="917" name="Google Shape;1148;p97">
              <a:extLst>
                <a:ext uri="{FF2B5EF4-FFF2-40B4-BE49-F238E27FC236}">
                  <a16:creationId xmlns:a16="http://schemas.microsoft.com/office/drawing/2014/main" id="{E4FB78C1-9DB4-EF83-BB4C-00F270093B8E}"/>
                </a:ext>
              </a:extLst>
            </p:cNvPr>
            <p:cNvSpPr txBox="1"/>
            <p:nvPr/>
          </p:nvSpPr>
          <p:spPr>
            <a:xfrm>
              <a:off x="1266017" y="3196252"/>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5</a:t>
              </a:r>
              <a:endParaRPr lang="en-US" sz="2000" dirty="0"/>
            </a:p>
          </p:txBody>
        </p:sp>
      </p:grpSp>
      <p:grpSp>
        <p:nvGrpSpPr>
          <p:cNvPr id="60" name="Group 59">
            <a:extLst>
              <a:ext uri="{FF2B5EF4-FFF2-40B4-BE49-F238E27FC236}">
                <a16:creationId xmlns:a16="http://schemas.microsoft.com/office/drawing/2014/main" id="{A4E3BC5F-B433-17DE-07FA-1D7E131EDEE4}"/>
              </a:ext>
            </a:extLst>
          </p:cNvPr>
          <p:cNvGrpSpPr/>
          <p:nvPr/>
        </p:nvGrpSpPr>
        <p:grpSpPr>
          <a:xfrm>
            <a:off x="855272" y="2892746"/>
            <a:ext cx="955573" cy="677068"/>
            <a:chOff x="855272" y="2892746"/>
            <a:chExt cx="955573" cy="677068"/>
          </a:xfrm>
        </p:grpSpPr>
        <p:cxnSp>
          <p:nvCxnSpPr>
            <p:cNvPr id="908" name="Straight Connector 907">
              <a:extLst>
                <a:ext uri="{FF2B5EF4-FFF2-40B4-BE49-F238E27FC236}">
                  <a16:creationId xmlns:a16="http://schemas.microsoft.com/office/drawing/2014/main" id="{3113C2B1-4743-57C7-6918-09FFEE981AC1}"/>
                </a:ext>
              </a:extLst>
            </p:cNvPr>
            <p:cNvCxnSpPr/>
            <p:nvPr/>
          </p:nvCxnSpPr>
          <p:spPr>
            <a:xfrm>
              <a:off x="855272" y="3289177"/>
              <a:ext cx="425143" cy="0"/>
            </a:xfrm>
            <a:prstGeom prst="line">
              <a:avLst/>
            </a:prstGeom>
            <a:ln w="76200">
              <a:solidFill>
                <a:srgbClr val="CFE2F3"/>
              </a:solidFill>
            </a:ln>
          </p:spPr>
          <p:style>
            <a:lnRef idx="1">
              <a:schemeClr val="accent1"/>
            </a:lnRef>
            <a:fillRef idx="0">
              <a:schemeClr val="accent1"/>
            </a:fillRef>
            <a:effectRef idx="0">
              <a:schemeClr val="accent1"/>
            </a:effectRef>
            <a:fontRef idx="minor">
              <a:schemeClr val="tx1"/>
            </a:fontRef>
          </p:style>
        </p:cxnSp>
        <p:sp>
          <p:nvSpPr>
            <p:cNvPr id="916" name="Google Shape;1148;p97">
              <a:extLst>
                <a:ext uri="{FF2B5EF4-FFF2-40B4-BE49-F238E27FC236}">
                  <a16:creationId xmlns:a16="http://schemas.microsoft.com/office/drawing/2014/main" id="{124F86F9-C9FC-9AC5-4A30-D65FDDB7DE9D}"/>
                </a:ext>
              </a:extLst>
            </p:cNvPr>
            <p:cNvSpPr txBox="1"/>
            <p:nvPr/>
          </p:nvSpPr>
          <p:spPr>
            <a:xfrm>
              <a:off x="1277245" y="2892746"/>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4</a:t>
              </a:r>
              <a:endParaRPr lang="en-US" sz="2000" dirty="0"/>
            </a:p>
          </p:txBody>
        </p:sp>
      </p:grpSp>
      <p:grpSp>
        <p:nvGrpSpPr>
          <p:cNvPr id="57" name="Group 56">
            <a:extLst>
              <a:ext uri="{FF2B5EF4-FFF2-40B4-BE49-F238E27FC236}">
                <a16:creationId xmlns:a16="http://schemas.microsoft.com/office/drawing/2014/main" id="{2008B2A2-1514-7A15-5627-66CE527A7B8D}"/>
              </a:ext>
            </a:extLst>
          </p:cNvPr>
          <p:cNvGrpSpPr/>
          <p:nvPr/>
        </p:nvGrpSpPr>
        <p:grpSpPr>
          <a:xfrm>
            <a:off x="862631" y="2578979"/>
            <a:ext cx="962834" cy="677068"/>
            <a:chOff x="862631" y="2578979"/>
            <a:chExt cx="962834" cy="677068"/>
          </a:xfrm>
        </p:grpSpPr>
        <p:cxnSp>
          <p:nvCxnSpPr>
            <p:cNvPr id="903" name="Straight Connector 902">
              <a:extLst>
                <a:ext uri="{FF2B5EF4-FFF2-40B4-BE49-F238E27FC236}">
                  <a16:creationId xmlns:a16="http://schemas.microsoft.com/office/drawing/2014/main" id="{94072E7A-D7CA-E1AA-6316-5CD39D50FFCE}"/>
                </a:ext>
              </a:extLst>
            </p:cNvPr>
            <p:cNvCxnSpPr/>
            <p:nvPr/>
          </p:nvCxnSpPr>
          <p:spPr>
            <a:xfrm>
              <a:off x="862631" y="2977882"/>
              <a:ext cx="425143" cy="0"/>
            </a:xfrm>
            <a:prstGeom prst="line">
              <a:avLst/>
            </a:prstGeom>
            <a:ln w="76200">
              <a:solidFill>
                <a:srgbClr val="B6D7A8"/>
              </a:solidFill>
            </a:ln>
          </p:spPr>
          <p:style>
            <a:lnRef idx="1">
              <a:schemeClr val="accent1"/>
            </a:lnRef>
            <a:fillRef idx="0">
              <a:schemeClr val="accent1"/>
            </a:fillRef>
            <a:effectRef idx="0">
              <a:schemeClr val="accent1"/>
            </a:effectRef>
            <a:fontRef idx="minor">
              <a:schemeClr val="tx1"/>
            </a:fontRef>
          </p:style>
        </p:cxnSp>
        <p:sp>
          <p:nvSpPr>
            <p:cNvPr id="918" name="Google Shape;1148;p97">
              <a:extLst>
                <a:ext uri="{FF2B5EF4-FFF2-40B4-BE49-F238E27FC236}">
                  <a16:creationId xmlns:a16="http://schemas.microsoft.com/office/drawing/2014/main" id="{483C11D7-B201-1BFD-5136-9D059DF47760}"/>
                </a:ext>
              </a:extLst>
            </p:cNvPr>
            <p:cNvSpPr txBox="1"/>
            <p:nvPr/>
          </p:nvSpPr>
          <p:spPr>
            <a:xfrm>
              <a:off x="1291865" y="2578979"/>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3</a:t>
              </a:r>
              <a:endParaRPr lang="en-US" sz="2000" dirty="0"/>
            </a:p>
          </p:txBody>
        </p:sp>
      </p:grpSp>
      <p:grpSp>
        <p:nvGrpSpPr>
          <p:cNvPr id="25" name="Group 24">
            <a:extLst>
              <a:ext uri="{FF2B5EF4-FFF2-40B4-BE49-F238E27FC236}">
                <a16:creationId xmlns:a16="http://schemas.microsoft.com/office/drawing/2014/main" id="{E8EEF1D0-A7A5-694E-9C3C-F952870880D8}"/>
              </a:ext>
            </a:extLst>
          </p:cNvPr>
          <p:cNvGrpSpPr/>
          <p:nvPr/>
        </p:nvGrpSpPr>
        <p:grpSpPr>
          <a:xfrm>
            <a:off x="862633" y="2288057"/>
            <a:ext cx="962079" cy="677068"/>
            <a:chOff x="862633" y="2288057"/>
            <a:chExt cx="962079" cy="677068"/>
          </a:xfrm>
        </p:grpSpPr>
        <p:cxnSp>
          <p:nvCxnSpPr>
            <p:cNvPr id="901" name="Straight Connector 900">
              <a:extLst>
                <a:ext uri="{FF2B5EF4-FFF2-40B4-BE49-F238E27FC236}">
                  <a16:creationId xmlns:a16="http://schemas.microsoft.com/office/drawing/2014/main" id="{E9524971-C5FF-1587-E4E6-F0D859649704}"/>
                </a:ext>
              </a:extLst>
            </p:cNvPr>
            <p:cNvCxnSpPr/>
            <p:nvPr/>
          </p:nvCxnSpPr>
          <p:spPr>
            <a:xfrm>
              <a:off x="862633" y="2680602"/>
              <a:ext cx="425143" cy="0"/>
            </a:xfrm>
            <a:prstGeom prst="line">
              <a:avLst/>
            </a:prstGeom>
            <a:ln w="76200">
              <a:solidFill>
                <a:srgbClr val="F4CCCC"/>
              </a:solidFill>
            </a:ln>
          </p:spPr>
          <p:style>
            <a:lnRef idx="1">
              <a:schemeClr val="accent1"/>
            </a:lnRef>
            <a:fillRef idx="0">
              <a:schemeClr val="accent1"/>
            </a:fillRef>
            <a:effectRef idx="0">
              <a:schemeClr val="accent1"/>
            </a:effectRef>
            <a:fontRef idx="minor">
              <a:schemeClr val="tx1"/>
            </a:fontRef>
          </p:style>
        </p:cxnSp>
        <p:sp>
          <p:nvSpPr>
            <p:cNvPr id="915" name="Google Shape;1148;p97">
              <a:extLst>
                <a:ext uri="{FF2B5EF4-FFF2-40B4-BE49-F238E27FC236}">
                  <a16:creationId xmlns:a16="http://schemas.microsoft.com/office/drawing/2014/main" id="{0BF781E7-6E9A-BE78-B79D-B7F4F57AED91}"/>
                </a:ext>
              </a:extLst>
            </p:cNvPr>
            <p:cNvSpPr txBox="1"/>
            <p:nvPr/>
          </p:nvSpPr>
          <p:spPr>
            <a:xfrm>
              <a:off x="1291112" y="2288057"/>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2</a:t>
              </a:r>
              <a:endParaRPr lang="en-US" sz="2000" dirty="0"/>
            </a:p>
          </p:txBody>
        </p:sp>
      </p:grpSp>
      <p:grpSp>
        <p:nvGrpSpPr>
          <p:cNvPr id="947" name="Group 946">
            <a:extLst>
              <a:ext uri="{FF2B5EF4-FFF2-40B4-BE49-F238E27FC236}">
                <a16:creationId xmlns:a16="http://schemas.microsoft.com/office/drawing/2014/main" id="{076BFF9F-D24C-2820-F493-3AF5B7EB636B}"/>
              </a:ext>
            </a:extLst>
          </p:cNvPr>
          <p:cNvGrpSpPr/>
          <p:nvPr/>
        </p:nvGrpSpPr>
        <p:grpSpPr>
          <a:xfrm>
            <a:off x="862631" y="1991378"/>
            <a:ext cx="994395" cy="984845"/>
            <a:chOff x="862631" y="1991378"/>
            <a:chExt cx="994395" cy="984845"/>
          </a:xfrm>
        </p:grpSpPr>
        <p:cxnSp>
          <p:nvCxnSpPr>
            <p:cNvPr id="900" name="Straight Connector 899">
              <a:extLst>
                <a:ext uri="{FF2B5EF4-FFF2-40B4-BE49-F238E27FC236}">
                  <a16:creationId xmlns:a16="http://schemas.microsoft.com/office/drawing/2014/main" id="{F8A75BBA-3F24-9E46-E7F7-8BAE30180782}"/>
                </a:ext>
              </a:extLst>
            </p:cNvPr>
            <p:cNvCxnSpPr/>
            <p:nvPr/>
          </p:nvCxnSpPr>
          <p:spPr>
            <a:xfrm>
              <a:off x="862631" y="2385726"/>
              <a:ext cx="425143" cy="0"/>
            </a:xfrm>
            <a:prstGeom prst="line">
              <a:avLst/>
            </a:prstGeom>
            <a:ln w="76200">
              <a:solidFill>
                <a:srgbClr val="FFE599"/>
              </a:solidFill>
            </a:ln>
          </p:spPr>
          <p:style>
            <a:lnRef idx="1">
              <a:schemeClr val="accent1"/>
            </a:lnRef>
            <a:fillRef idx="0">
              <a:schemeClr val="accent1"/>
            </a:fillRef>
            <a:effectRef idx="0">
              <a:schemeClr val="accent1"/>
            </a:effectRef>
            <a:fontRef idx="minor">
              <a:schemeClr val="tx1"/>
            </a:fontRef>
          </p:style>
        </p:cxnSp>
        <p:sp>
          <p:nvSpPr>
            <p:cNvPr id="911" name="Google Shape;1147;p97">
              <a:extLst>
                <a:ext uri="{FF2B5EF4-FFF2-40B4-BE49-F238E27FC236}">
                  <a16:creationId xmlns:a16="http://schemas.microsoft.com/office/drawing/2014/main" id="{DD74B16D-06F1-A3AE-D953-7AD9E839E071}"/>
                </a:ext>
              </a:extLst>
            </p:cNvPr>
            <p:cNvSpPr txBox="1"/>
            <p:nvPr/>
          </p:nvSpPr>
          <p:spPr>
            <a:xfrm>
              <a:off x="1323426" y="1991378"/>
              <a:ext cx="533600" cy="984845"/>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1</a:t>
              </a:r>
              <a:endParaRPr lang="en-US" sz="2000" dirty="0"/>
            </a:p>
            <a:p>
              <a:endParaRPr lang="en-US" sz="2000" dirty="0"/>
            </a:p>
          </p:txBody>
        </p:sp>
      </p:grpSp>
      <p:grpSp>
        <p:nvGrpSpPr>
          <p:cNvPr id="35" name="Group 34">
            <a:extLst>
              <a:ext uri="{FF2B5EF4-FFF2-40B4-BE49-F238E27FC236}">
                <a16:creationId xmlns:a16="http://schemas.microsoft.com/office/drawing/2014/main" id="{D734FD66-2ED8-583C-AE10-0DEC3786CC49}"/>
              </a:ext>
            </a:extLst>
          </p:cNvPr>
          <p:cNvGrpSpPr/>
          <p:nvPr/>
        </p:nvGrpSpPr>
        <p:grpSpPr>
          <a:xfrm>
            <a:off x="1221131" y="4191513"/>
            <a:ext cx="2698375" cy="1172222"/>
            <a:chOff x="1254238" y="4677267"/>
            <a:chExt cx="1407503" cy="695515"/>
          </a:xfrm>
        </p:grpSpPr>
        <p:cxnSp>
          <p:nvCxnSpPr>
            <p:cNvPr id="40" name="Google Shape;904;p86">
              <a:extLst>
                <a:ext uri="{FF2B5EF4-FFF2-40B4-BE49-F238E27FC236}">
                  <a16:creationId xmlns:a16="http://schemas.microsoft.com/office/drawing/2014/main" id="{8B6CF7DE-4734-6647-5F22-8C6E3271E3A8}"/>
                </a:ext>
              </a:extLst>
            </p:cNvPr>
            <p:cNvCxnSpPr>
              <a:cxnSpLocks/>
            </p:cNvCxnSpPr>
            <p:nvPr/>
          </p:nvCxnSpPr>
          <p:spPr>
            <a:xfrm>
              <a:off x="1601722" y="4964868"/>
              <a:ext cx="0" cy="407914"/>
            </a:xfrm>
            <a:prstGeom prst="straightConnector1">
              <a:avLst/>
            </a:prstGeom>
            <a:noFill/>
            <a:ln w="76200" cap="flat" cmpd="sng">
              <a:solidFill>
                <a:srgbClr val="D9D2E9"/>
              </a:solidFill>
              <a:prstDash val="solid"/>
              <a:round/>
              <a:headEnd type="none" w="med" len="med"/>
              <a:tailEnd type="none" w="med" len="med"/>
            </a:ln>
          </p:spPr>
        </p:cxnSp>
        <p:cxnSp>
          <p:nvCxnSpPr>
            <p:cNvPr id="52" name="Google Shape;905;p86">
              <a:extLst>
                <a:ext uri="{FF2B5EF4-FFF2-40B4-BE49-F238E27FC236}">
                  <a16:creationId xmlns:a16="http://schemas.microsoft.com/office/drawing/2014/main" id="{49A0C18F-A5E0-417C-9B8D-876C3A881621}"/>
                </a:ext>
              </a:extLst>
            </p:cNvPr>
            <p:cNvCxnSpPr>
              <a:cxnSpLocks/>
            </p:cNvCxnSpPr>
            <p:nvPr/>
          </p:nvCxnSpPr>
          <p:spPr>
            <a:xfrm>
              <a:off x="1959223" y="4677267"/>
              <a:ext cx="0" cy="691402"/>
            </a:xfrm>
            <a:prstGeom prst="straightConnector1">
              <a:avLst/>
            </a:prstGeom>
            <a:noFill/>
            <a:ln w="76200" cap="flat" cmpd="sng">
              <a:solidFill>
                <a:srgbClr val="D9D2E9"/>
              </a:solidFill>
              <a:prstDash val="solid"/>
              <a:round/>
              <a:headEnd type="none" w="med" len="med"/>
              <a:tailEnd type="none" w="med" len="med"/>
            </a:ln>
          </p:spPr>
        </p:cxnSp>
        <p:cxnSp>
          <p:nvCxnSpPr>
            <p:cNvPr id="53" name="Google Shape;906;p86">
              <a:extLst>
                <a:ext uri="{FF2B5EF4-FFF2-40B4-BE49-F238E27FC236}">
                  <a16:creationId xmlns:a16="http://schemas.microsoft.com/office/drawing/2014/main" id="{5D2D8E5E-C086-5BDB-2CF6-602AE988B338}"/>
                </a:ext>
              </a:extLst>
            </p:cNvPr>
            <p:cNvCxnSpPr>
              <a:cxnSpLocks/>
            </p:cNvCxnSpPr>
            <p:nvPr/>
          </p:nvCxnSpPr>
          <p:spPr>
            <a:xfrm>
              <a:off x="1254238" y="5036335"/>
              <a:ext cx="0" cy="331227"/>
            </a:xfrm>
            <a:prstGeom prst="straightConnector1">
              <a:avLst/>
            </a:prstGeom>
            <a:noFill/>
            <a:ln w="76200" cap="flat" cmpd="sng">
              <a:solidFill>
                <a:srgbClr val="D9D2E9"/>
              </a:solidFill>
              <a:prstDash val="solid"/>
              <a:round/>
              <a:headEnd type="none" w="med" len="med"/>
              <a:tailEnd type="none" w="med" len="med"/>
            </a:ln>
          </p:spPr>
        </p:cxnSp>
        <p:cxnSp>
          <p:nvCxnSpPr>
            <p:cNvPr id="54" name="Google Shape;912;p86">
              <a:extLst>
                <a:ext uri="{FF2B5EF4-FFF2-40B4-BE49-F238E27FC236}">
                  <a16:creationId xmlns:a16="http://schemas.microsoft.com/office/drawing/2014/main" id="{2A2F0E20-F439-B5D5-6232-4853526F271B}"/>
                </a:ext>
              </a:extLst>
            </p:cNvPr>
            <p:cNvCxnSpPr>
              <a:cxnSpLocks/>
            </p:cNvCxnSpPr>
            <p:nvPr/>
          </p:nvCxnSpPr>
          <p:spPr>
            <a:xfrm>
              <a:off x="2303967" y="5016994"/>
              <a:ext cx="0" cy="351675"/>
            </a:xfrm>
            <a:prstGeom prst="straightConnector1">
              <a:avLst/>
            </a:prstGeom>
            <a:noFill/>
            <a:ln w="76200" cap="flat" cmpd="sng">
              <a:solidFill>
                <a:srgbClr val="D9D2E9"/>
              </a:solidFill>
              <a:prstDash val="solid"/>
              <a:round/>
              <a:headEnd type="none" w="med" len="med"/>
              <a:tailEnd type="none" w="med" len="med"/>
            </a:ln>
          </p:spPr>
        </p:cxnSp>
        <p:cxnSp>
          <p:nvCxnSpPr>
            <p:cNvPr id="55" name="Google Shape;913;p86">
              <a:extLst>
                <a:ext uri="{FF2B5EF4-FFF2-40B4-BE49-F238E27FC236}">
                  <a16:creationId xmlns:a16="http://schemas.microsoft.com/office/drawing/2014/main" id="{29F2B610-CD4F-D769-3E7B-EA6E2AE2FDAC}"/>
                </a:ext>
              </a:extLst>
            </p:cNvPr>
            <p:cNvCxnSpPr>
              <a:cxnSpLocks/>
            </p:cNvCxnSpPr>
            <p:nvPr/>
          </p:nvCxnSpPr>
          <p:spPr>
            <a:xfrm>
              <a:off x="2661741" y="5187913"/>
              <a:ext cx="0" cy="175879"/>
            </a:xfrm>
            <a:prstGeom prst="straightConnector1">
              <a:avLst/>
            </a:prstGeom>
            <a:noFill/>
            <a:ln w="76200" cap="flat" cmpd="sng">
              <a:solidFill>
                <a:srgbClr val="D9D2E9"/>
              </a:solidFill>
              <a:prstDash val="solid"/>
              <a:round/>
              <a:headEnd type="none" w="med" len="med"/>
              <a:tailEnd type="none" w="med" len="med"/>
            </a:ln>
          </p:spPr>
        </p:cxnSp>
      </p:grpSp>
      <p:grpSp>
        <p:nvGrpSpPr>
          <p:cNvPr id="26" name="Group 25">
            <a:extLst>
              <a:ext uri="{FF2B5EF4-FFF2-40B4-BE49-F238E27FC236}">
                <a16:creationId xmlns:a16="http://schemas.microsoft.com/office/drawing/2014/main" id="{5635F401-D31E-DB69-A282-8A4DA820DA60}"/>
              </a:ext>
            </a:extLst>
          </p:cNvPr>
          <p:cNvGrpSpPr/>
          <p:nvPr/>
        </p:nvGrpSpPr>
        <p:grpSpPr>
          <a:xfrm>
            <a:off x="1127461" y="3757527"/>
            <a:ext cx="2698375" cy="1611354"/>
            <a:chOff x="1254238" y="4677267"/>
            <a:chExt cx="1407503" cy="695515"/>
          </a:xfrm>
        </p:grpSpPr>
        <p:cxnSp>
          <p:nvCxnSpPr>
            <p:cNvPr id="27" name="Google Shape;904;p86">
              <a:extLst>
                <a:ext uri="{FF2B5EF4-FFF2-40B4-BE49-F238E27FC236}">
                  <a16:creationId xmlns:a16="http://schemas.microsoft.com/office/drawing/2014/main" id="{2706DC7A-04FE-6C4E-E2CC-07681185A84C}"/>
                </a:ext>
              </a:extLst>
            </p:cNvPr>
            <p:cNvCxnSpPr>
              <a:cxnSpLocks/>
            </p:cNvCxnSpPr>
            <p:nvPr/>
          </p:nvCxnSpPr>
          <p:spPr>
            <a:xfrm>
              <a:off x="1601722" y="4964868"/>
              <a:ext cx="0" cy="407914"/>
            </a:xfrm>
            <a:prstGeom prst="straightConnector1">
              <a:avLst/>
            </a:prstGeom>
            <a:noFill/>
            <a:ln w="76200" cap="flat" cmpd="sng">
              <a:solidFill>
                <a:srgbClr val="CFE2F3"/>
              </a:solidFill>
              <a:prstDash val="solid"/>
              <a:round/>
              <a:headEnd type="none" w="med" len="med"/>
              <a:tailEnd type="none" w="med" len="med"/>
            </a:ln>
          </p:spPr>
        </p:cxnSp>
        <p:cxnSp>
          <p:nvCxnSpPr>
            <p:cNvPr id="28" name="Google Shape;905;p86">
              <a:extLst>
                <a:ext uri="{FF2B5EF4-FFF2-40B4-BE49-F238E27FC236}">
                  <a16:creationId xmlns:a16="http://schemas.microsoft.com/office/drawing/2014/main" id="{7FFCA1FC-AF9B-F153-2D81-62377693A551}"/>
                </a:ext>
              </a:extLst>
            </p:cNvPr>
            <p:cNvCxnSpPr>
              <a:cxnSpLocks/>
            </p:cNvCxnSpPr>
            <p:nvPr/>
          </p:nvCxnSpPr>
          <p:spPr>
            <a:xfrm>
              <a:off x="1959223" y="4677267"/>
              <a:ext cx="0" cy="691402"/>
            </a:xfrm>
            <a:prstGeom prst="straightConnector1">
              <a:avLst/>
            </a:prstGeom>
            <a:noFill/>
            <a:ln w="76200" cap="flat" cmpd="sng">
              <a:solidFill>
                <a:srgbClr val="CFE2F3"/>
              </a:solidFill>
              <a:prstDash val="solid"/>
              <a:round/>
              <a:headEnd type="none" w="med" len="med"/>
              <a:tailEnd type="none" w="med" len="med"/>
            </a:ln>
          </p:spPr>
        </p:cxnSp>
        <p:cxnSp>
          <p:nvCxnSpPr>
            <p:cNvPr id="29" name="Google Shape;906;p86">
              <a:extLst>
                <a:ext uri="{FF2B5EF4-FFF2-40B4-BE49-F238E27FC236}">
                  <a16:creationId xmlns:a16="http://schemas.microsoft.com/office/drawing/2014/main" id="{EC921A1B-D72B-C6FB-430A-582EE61B9376}"/>
                </a:ext>
              </a:extLst>
            </p:cNvPr>
            <p:cNvCxnSpPr>
              <a:cxnSpLocks/>
            </p:cNvCxnSpPr>
            <p:nvPr/>
          </p:nvCxnSpPr>
          <p:spPr>
            <a:xfrm>
              <a:off x="1254238" y="5036335"/>
              <a:ext cx="0" cy="331227"/>
            </a:xfrm>
            <a:prstGeom prst="straightConnector1">
              <a:avLst/>
            </a:prstGeom>
            <a:noFill/>
            <a:ln w="76200" cap="flat" cmpd="sng">
              <a:solidFill>
                <a:srgbClr val="CFE2F3"/>
              </a:solidFill>
              <a:prstDash val="solid"/>
              <a:round/>
              <a:headEnd type="none" w="med" len="med"/>
              <a:tailEnd type="none" w="med" len="med"/>
            </a:ln>
          </p:spPr>
        </p:cxnSp>
        <p:cxnSp>
          <p:nvCxnSpPr>
            <p:cNvPr id="30" name="Google Shape;912;p86">
              <a:extLst>
                <a:ext uri="{FF2B5EF4-FFF2-40B4-BE49-F238E27FC236}">
                  <a16:creationId xmlns:a16="http://schemas.microsoft.com/office/drawing/2014/main" id="{416D62E4-89A2-C6C3-11C4-1AA482E6FEA7}"/>
                </a:ext>
              </a:extLst>
            </p:cNvPr>
            <p:cNvCxnSpPr>
              <a:cxnSpLocks/>
            </p:cNvCxnSpPr>
            <p:nvPr/>
          </p:nvCxnSpPr>
          <p:spPr>
            <a:xfrm>
              <a:off x="2303967" y="5016994"/>
              <a:ext cx="0" cy="351675"/>
            </a:xfrm>
            <a:prstGeom prst="straightConnector1">
              <a:avLst/>
            </a:prstGeom>
            <a:noFill/>
            <a:ln w="76200" cap="flat" cmpd="sng">
              <a:solidFill>
                <a:srgbClr val="CFE2F3"/>
              </a:solidFill>
              <a:prstDash val="solid"/>
              <a:round/>
              <a:headEnd type="none" w="med" len="med"/>
              <a:tailEnd type="none" w="med" len="med"/>
            </a:ln>
          </p:spPr>
        </p:cxnSp>
        <p:cxnSp>
          <p:nvCxnSpPr>
            <p:cNvPr id="31" name="Google Shape;913;p86">
              <a:extLst>
                <a:ext uri="{FF2B5EF4-FFF2-40B4-BE49-F238E27FC236}">
                  <a16:creationId xmlns:a16="http://schemas.microsoft.com/office/drawing/2014/main" id="{134DCF13-F857-DB00-DA31-DE2075D34670}"/>
                </a:ext>
              </a:extLst>
            </p:cNvPr>
            <p:cNvCxnSpPr>
              <a:cxnSpLocks/>
            </p:cNvCxnSpPr>
            <p:nvPr/>
          </p:nvCxnSpPr>
          <p:spPr>
            <a:xfrm>
              <a:off x="2661741" y="5187913"/>
              <a:ext cx="0" cy="175879"/>
            </a:xfrm>
            <a:prstGeom prst="straightConnector1">
              <a:avLst/>
            </a:prstGeom>
            <a:noFill/>
            <a:ln w="76200" cap="flat" cmpd="sng">
              <a:solidFill>
                <a:srgbClr val="CFE2F3"/>
              </a:solidFill>
              <a:prstDash val="solid"/>
              <a:round/>
              <a:headEnd type="none" w="med" len="med"/>
              <a:tailEnd type="none" w="med" len="med"/>
            </a:ln>
          </p:spPr>
        </p:cxnSp>
      </p:grpSp>
      <p:grpSp>
        <p:nvGrpSpPr>
          <p:cNvPr id="11" name="Group 10">
            <a:extLst>
              <a:ext uri="{FF2B5EF4-FFF2-40B4-BE49-F238E27FC236}">
                <a16:creationId xmlns:a16="http://schemas.microsoft.com/office/drawing/2014/main" id="{EE7D802C-9BB6-152A-E013-6D46E8FA435A}"/>
              </a:ext>
            </a:extLst>
          </p:cNvPr>
          <p:cNvGrpSpPr/>
          <p:nvPr/>
        </p:nvGrpSpPr>
        <p:grpSpPr>
          <a:xfrm>
            <a:off x="1040207" y="3476614"/>
            <a:ext cx="2698375" cy="1896158"/>
            <a:chOff x="1254238" y="4677267"/>
            <a:chExt cx="1407503" cy="695515"/>
          </a:xfrm>
        </p:grpSpPr>
        <p:cxnSp>
          <p:nvCxnSpPr>
            <p:cNvPr id="15" name="Google Shape;904;p86">
              <a:extLst>
                <a:ext uri="{FF2B5EF4-FFF2-40B4-BE49-F238E27FC236}">
                  <a16:creationId xmlns:a16="http://schemas.microsoft.com/office/drawing/2014/main" id="{9A7510B0-AC1E-4631-A961-B799098A5701}"/>
                </a:ext>
              </a:extLst>
            </p:cNvPr>
            <p:cNvCxnSpPr>
              <a:cxnSpLocks/>
            </p:cNvCxnSpPr>
            <p:nvPr/>
          </p:nvCxnSpPr>
          <p:spPr>
            <a:xfrm>
              <a:off x="1601722" y="4964868"/>
              <a:ext cx="0" cy="407914"/>
            </a:xfrm>
            <a:prstGeom prst="straightConnector1">
              <a:avLst/>
            </a:prstGeom>
            <a:noFill/>
            <a:ln w="76200" cap="flat" cmpd="sng">
              <a:solidFill>
                <a:srgbClr val="B6D7A8"/>
              </a:solidFill>
              <a:prstDash val="solid"/>
              <a:round/>
              <a:headEnd type="none" w="med" len="med"/>
              <a:tailEnd type="none" w="med" len="med"/>
            </a:ln>
          </p:spPr>
        </p:cxnSp>
        <p:cxnSp>
          <p:nvCxnSpPr>
            <p:cNvPr id="16" name="Google Shape;905;p86">
              <a:extLst>
                <a:ext uri="{FF2B5EF4-FFF2-40B4-BE49-F238E27FC236}">
                  <a16:creationId xmlns:a16="http://schemas.microsoft.com/office/drawing/2014/main" id="{99ABFC49-AFD8-FE42-9002-888254E61CFD}"/>
                </a:ext>
              </a:extLst>
            </p:cNvPr>
            <p:cNvCxnSpPr>
              <a:cxnSpLocks/>
            </p:cNvCxnSpPr>
            <p:nvPr/>
          </p:nvCxnSpPr>
          <p:spPr>
            <a:xfrm>
              <a:off x="1959223" y="4677267"/>
              <a:ext cx="0" cy="691402"/>
            </a:xfrm>
            <a:prstGeom prst="straightConnector1">
              <a:avLst/>
            </a:prstGeom>
            <a:noFill/>
            <a:ln w="76200" cap="flat" cmpd="sng">
              <a:solidFill>
                <a:srgbClr val="B6D7A8"/>
              </a:solidFill>
              <a:prstDash val="solid"/>
              <a:round/>
              <a:headEnd type="none" w="med" len="med"/>
              <a:tailEnd type="none" w="med" len="med"/>
            </a:ln>
          </p:spPr>
        </p:cxnSp>
        <p:cxnSp>
          <p:nvCxnSpPr>
            <p:cNvPr id="18" name="Google Shape;906;p86">
              <a:extLst>
                <a:ext uri="{FF2B5EF4-FFF2-40B4-BE49-F238E27FC236}">
                  <a16:creationId xmlns:a16="http://schemas.microsoft.com/office/drawing/2014/main" id="{E7E14E6D-08EE-FC7F-BA57-6D0DCD108D68}"/>
                </a:ext>
              </a:extLst>
            </p:cNvPr>
            <p:cNvCxnSpPr>
              <a:cxnSpLocks/>
            </p:cNvCxnSpPr>
            <p:nvPr/>
          </p:nvCxnSpPr>
          <p:spPr>
            <a:xfrm>
              <a:off x="1254238" y="5036335"/>
              <a:ext cx="0" cy="331227"/>
            </a:xfrm>
            <a:prstGeom prst="straightConnector1">
              <a:avLst/>
            </a:prstGeom>
            <a:noFill/>
            <a:ln w="76200" cap="flat" cmpd="sng">
              <a:solidFill>
                <a:srgbClr val="B6D7A8"/>
              </a:solidFill>
              <a:prstDash val="solid"/>
              <a:round/>
              <a:headEnd type="none" w="med" len="med"/>
              <a:tailEnd type="none" w="med" len="med"/>
            </a:ln>
          </p:spPr>
        </p:cxnSp>
        <p:cxnSp>
          <p:nvCxnSpPr>
            <p:cNvPr id="19" name="Google Shape;912;p86">
              <a:extLst>
                <a:ext uri="{FF2B5EF4-FFF2-40B4-BE49-F238E27FC236}">
                  <a16:creationId xmlns:a16="http://schemas.microsoft.com/office/drawing/2014/main" id="{027E1578-0C03-E218-27D4-746E699CE208}"/>
                </a:ext>
              </a:extLst>
            </p:cNvPr>
            <p:cNvCxnSpPr>
              <a:cxnSpLocks/>
            </p:cNvCxnSpPr>
            <p:nvPr/>
          </p:nvCxnSpPr>
          <p:spPr>
            <a:xfrm>
              <a:off x="2303967" y="5016994"/>
              <a:ext cx="0" cy="351675"/>
            </a:xfrm>
            <a:prstGeom prst="straightConnector1">
              <a:avLst/>
            </a:prstGeom>
            <a:noFill/>
            <a:ln w="76200" cap="flat" cmpd="sng">
              <a:solidFill>
                <a:srgbClr val="B6D7A8"/>
              </a:solidFill>
              <a:prstDash val="solid"/>
              <a:round/>
              <a:headEnd type="none" w="med" len="med"/>
              <a:tailEnd type="none" w="med" len="med"/>
            </a:ln>
          </p:spPr>
        </p:cxnSp>
        <p:cxnSp>
          <p:nvCxnSpPr>
            <p:cNvPr id="22" name="Google Shape;913;p86">
              <a:extLst>
                <a:ext uri="{FF2B5EF4-FFF2-40B4-BE49-F238E27FC236}">
                  <a16:creationId xmlns:a16="http://schemas.microsoft.com/office/drawing/2014/main" id="{8814DDF8-D329-734D-5811-446C8730DB99}"/>
                </a:ext>
              </a:extLst>
            </p:cNvPr>
            <p:cNvCxnSpPr>
              <a:cxnSpLocks/>
            </p:cNvCxnSpPr>
            <p:nvPr/>
          </p:nvCxnSpPr>
          <p:spPr>
            <a:xfrm>
              <a:off x="2661741" y="5187913"/>
              <a:ext cx="0" cy="175879"/>
            </a:xfrm>
            <a:prstGeom prst="straightConnector1">
              <a:avLst/>
            </a:prstGeom>
            <a:noFill/>
            <a:ln w="76200" cap="flat" cmpd="sng">
              <a:solidFill>
                <a:srgbClr val="B6D7A8"/>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A41EBAEA-00F4-BF0D-88CC-6858CB8EC62E}"/>
              </a:ext>
            </a:extLst>
          </p:cNvPr>
          <p:cNvGrpSpPr/>
          <p:nvPr/>
        </p:nvGrpSpPr>
        <p:grpSpPr>
          <a:xfrm>
            <a:off x="953128" y="3817495"/>
            <a:ext cx="2698375" cy="1563751"/>
            <a:chOff x="1254238" y="4677267"/>
            <a:chExt cx="1407503" cy="704602"/>
          </a:xfrm>
        </p:grpSpPr>
        <p:cxnSp>
          <p:nvCxnSpPr>
            <p:cNvPr id="5" name="Google Shape;904;p86">
              <a:extLst>
                <a:ext uri="{FF2B5EF4-FFF2-40B4-BE49-F238E27FC236}">
                  <a16:creationId xmlns:a16="http://schemas.microsoft.com/office/drawing/2014/main" id="{ADBB1CDB-12D7-17F9-571F-3982D15C431A}"/>
                </a:ext>
              </a:extLst>
            </p:cNvPr>
            <p:cNvCxnSpPr>
              <a:cxnSpLocks/>
            </p:cNvCxnSpPr>
            <p:nvPr/>
          </p:nvCxnSpPr>
          <p:spPr>
            <a:xfrm>
              <a:off x="1601722" y="4964868"/>
              <a:ext cx="0" cy="407914"/>
            </a:xfrm>
            <a:prstGeom prst="straightConnector1">
              <a:avLst/>
            </a:prstGeom>
            <a:noFill/>
            <a:ln w="76200" cap="flat" cmpd="sng">
              <a:solidFill>
                <a:srgbClr val="F4CCCC"/>
              </a:solidFill>
              <a:prstDash val="solid"/>
              <a:round/>
              <a:headEnd type="none" w="med" len="med"/>
              <a:tailEnd type="none" w="med" len="med"/>
            </a:ln>
          </p:spPr>
        </p:cxnSp>
        <p:cxnSp>
          <p:nvCxnSpPr>
            <p:cNvPr id="7" name="Google Shape;905;p86">
              <a:extLst>
                <a:ext uri="{FF2B5EF4-FFF2-40B4-BE49-F238E27FC236}">
                  <a16:creationId xmlns:a16="http://schemas.microsoft.com/office/drawing/2014/main" id="{4CCBE63E-94C4-75FA-3479-2BC59EF09725}"/>
                </a:ext>
              </a:extLst>
            </p:cNvPr>
            <p:cNvCxnSpPr>
              <a:cxnSpLocks/>
            </p:cNvCxnSpPr>
            <p:nvPr/>
          </p:nvCxnSpPr>
          <p:spPr>
            <a:xfrm>
              <a:off x="1959223" y="4677267"/>
              <a:ext cx="0" cy="691402"/>
            </a:xfrm>
            <a:prstGeom prst="straightConnector1">
              <a:avLst/>
            </a:prstGeom>
            <a:noFill/>
            <a:ln w="76200" cap="flat" cmpd="sng">
              <a:solidFill>
                <a:srgbClr val="F4CCCC"/>
              </a:solidFill>
              <a:prstDash val="solid"/>
              <a:round/>
              <a:headEnd type="none" w="med" len="med"/>
              <a:tailEnd type="none" w="med" len="med"/>
            </a:ln>
          </p:spPr>
        </p:cxnSp>
        <p:cxnSp>
          <p:nvCxnSpPr>
            <p:cNvPr id="8" name="Google Shape;906;p86">
              <a:extLst>
                <a:ext uri="{FF2B5EF4-FFF2-40B4-BE49-F238E27FC236}">
                  <a16:creationId xmlns:a16="http://schemas.microsoft.com/office/drawing/2014/main" id="{1AF488D9-13FE-A1E4-3630-885BBE159050}"/>
                </a:ext>
              </a:extLst>
            </p:cNvPr>
            <p:cNvCxnSpPr>
              <a:cxnSpLocks/>
            </p:cNvCxnSpPr>
            <p:nvPr/>
          </p:nvCxnSpPr>
          <p:spPr>
            <a:xfrm>
              <a:off x="1254238" y="5036335"/>
              <a:ext cx="0" cy="345534"/>
            </a:xfrm>
            <a:prstGeom prst="straightConnector1">
              <a:avLst/>
            </a:prstGeom>
            <a:noFill/>
            <a:ln w="76200" cap="flat" cmpd="sng">
              <a:solidFill>
                <a:srgbClr val="F4CCCC"/>
              </a:solidFill>
              <a:prstDash val="solid"/>
              <a:round/>
              <a:headEnd type="none" w="med" len="med"/>
              <a:tailEnd type="none" w="med" len="med"/>
            </a:ln>
          </p:spPr>
        </p:cxnSp>
        <p:cxnSp>
          <p:nvCxnSpPr>
            <p:cNvPr id="9" name="Google Shape;912;p86">
              <a:extLst>
                <a:ext uri="{FF2B5EF4-FFF2-40B4-BE49-F238E27FC236}">
                  <a16:creationId xmlns:a16="http://schemas.microsoft.com/office/drawing/2014/main" id="{43902857-8586-2EB7-207A-347C19F0E621}"/>
                </a:ext>
              </a:extLst>
            </p:cNvPr>
            <p:cNvCxnSpPr>
              <a:cxnSpLocks/>
            </p:cNvCxnSpPr>
            <p:nvPr/>
          </p:nvCxnSpPr>
          <p:spPr>
            <a:xfrm>
              <a:off x="2303967" y="5016994"/>
              <a:ext cx="0" cy="351675"/>
            </a:xfrm>
            <a:prstGeom prst="straightConnector1">
              <a:avLst/>
            </a:prstGeom>
            <a:noFill/>
            <a:ln w="76200" cap="flat" cmpd="sng">
              <a:solidFill>
                <a:srgbClr val="F4CCCC"/>
              </a:solidFill>
              <a:prstDash val="solid"/>
              <a:round/>
              <a:headEnd type="none" w="med" len="med"/>
              <a:tailEnd type="none" w="med" len="med"/>
            </a:ln>
          </p:spPr>
        </p:cxnSp>
        <p:cxnSp>
          <p:nvCxnSpPr>
            <p:cNvPr id="10" name="Google Shape;913;p86">
              <a:extLst>
                <a:ext uri="{FF2B5EF4-FFF2-40B4-BE49-F238E27FC236}">
                  <a16:creationId xmlns:a16="http://schemas.microsoft.com/office/drawing/2014/main" id="{7D670966-EBAB-8C6D-3721-911EBDEC9FFE}"/>
                </a:ext>
              </a:extLst>
            </p:cNvPr>
            <p:cNvCxnSpPr>
              <a:cxnSpLocks/>
            </p:cNvCxnSpPr>
            <p:nvPr/>
          </p:nvCxnSpPr>
          <p:spPr>
            <a:xfrm>
              <a:off x="2661741" y="5187913"/>
              <a:ext cx="0" cy="175879"/>
            </a:xfrm>
            <a:prstGeom prst="straightConnector1">
              <a:avLst/>
            </a:prstGeom>
            <a:noFill/>
            <a:ln w="76200" cap="flat" cmpd="sng">
              <a:solidFill>
                <a:srgbClr val="F4CCCC"/>
              </a:solidFill>
              <a:prstDash val="solid"/>
              <a:round/>
              <a:headEnd type="none" w="med" len="med"/>
              <a:tailEnd type="none" w="med" len="med"/>
            </a:ln>
          </p:spPr>
        </p:cxnSp>
      </p:grpSp>
      <p:grpSp>
        <p:nvGrpSpPr>
          <p:cNvPr id="32" name="Group 31">
            <a:extLst>
              <a:ext uri="{FF2B5EF4-FFF2-40B4-BE49-F238E27FC236}">
                <a16:creationId xmlns:a16="http://schemas.microsoft.com/office/drawing/2014/main" id="{6D588503-BCC7-E04F-C55E-75925C54C26B}"/>
              </a:ext>
            </a:extLst>
          </p:cNvPr>
          <p:cNvGrpSpPr/>
          <p:nvPr/>
        </p:nvGrpSpPr>
        <p:grpSpPr>
          <a:xfrm>
            <a:off x="868672" y="4060407"/>
            <a:ext cx="2698376" cy="1325511"/>
            <a:chOff x="1254238" y="4704745"/>
            <a:chExt cx="1407504" cy="691402"/>
          </a:xfrm>
        </p:grpSpPr>
        <p:cxnSp>
          <p:nvCxnSpPr>
            <p:cNvPr id="904" name="Google Shape;904;p86">
              <a:extLst>
                <a:ext uri="{FF2B5EF4-FFF2-40B4-BE49-F238E27FC236}">
                  <a16:creationId xmlns:a16="http://schemas.microsoft.com/office/drawing/2014/main" id="{3B5C765C-644C-4DF9-C5C2-D57C5F3277AD}"/>
                </a:ext>
              </a:extLst>
            </p:cNvPr>
            <p:cNvCxnSpPr>
              <a:cxnSpLocks/>
            </p:cNvCxnSpPr>
            <p:nvPr/>
          </p:nvCxnSpPr>
          <p:spPr>
            <a:xfrm>
              <a:off x="1601722" y="4964868"/>
              <a:ext cx="0" cy="407914"/>
            </a:xfrm>
            <a:prstGeom prst="straightConnector1">
              <a:avLst/>
            </a:prstGeom>
            <a:noFill/>
            <a:ln w="76200" cap="flat" cmpd="sng">
              <a:solidFill>
                <a:srgbClr val="FFE599"/>
              </a:solidFill>
              <a:prstDash val="solid"/>
              <a:round/>
              <a:headEnd type="none" w="med" len="med"/>
              <a:tailEnd type="none" w="med" len="med"/>
            </a:ln>
          </p:spPr>
        </p:cxnSp>
        <p:cxnSp>
          <p:nvCxnSpPr>
            <p:cNvPr id="905" name="Google Shape;905;p86">
              <a:extLst>
                <a:ext uri="{FF2B5EF4-FFF2-40B4-BE49-F238E27FC236}">
                  <a16:creationId xmlns:a16="http://schemas.microsoft.com/office/drawing/2014/main" id="{F8C8CFF9-256F-89D2-6F37-F6376EF4BF94}"/>
                </a:ext>
              </a:extLst>
            </p:cNvPr>
            <p:cNvCxnSpPr>
              <a:cxnSpLocks/>
            </p:cNvCxnSpPr>
            <p:nvPr/>
          </p:nvCxnSpPr>
          <p:spPr>
            <a:xfrm>
              <a:off x="1956509" y="4704745"/>
              <a:ext cx="0" cy="691402"/>
            </a:xfrm>
            <a:prstGeom prst="straightConnector1">
              <a:avLst/>
            </a:prstGeom>
            <a:noFill/>
            <a:ln w="76200" cap="flat" cmpd="sng">
              <a:solidFill>
                <a:srgbClr val="FFE599"/>
              </a:solidFill>
              <a:prstDash val="solid"/>
              <a:round/>
              <a:headEnd type="none" w="med" len="med"/>
              <a:tailEnd type="none" w="med" len="med"/>
            </a:ln>
          </p:spPr>
        </p:cxnSp>
        <p:cxnSp>
          <p:nvCxnSpPr>
            <p:cNvPr id="906" name="Google Shape;906;p86">
              <a:extLst>
                <a:ext uri="{FF2B5EF4-FFF2-40B4-BE49-F238E27FC236}">
                  <a16:creationId xmlns:a16="http://schemas.microsoft.com/office/drawing/2014/main" id="{29509D2B-4F4D-0C5C-9983-225B3233502D}"/>
                </a:ext>
              </a:extLst>
            </p:cNvPr>
            <p:cNvCxnSpPr>
              <a:cxnSpLocks/>
            </p:cNvCxnSpPr>
            <p:nvPr/>
          </p:nvCxnSpPr>
          <p:spPr>
            <a:xfrm>
              <a:off x="1254238" y="5036335"/>
              <a:ext cx="0" cy="345534"/>
            </a:xfrm>
            <a:prstGeom prst="straightConnector1">
              <a:avLst/>
            </a:prstGeom>
            <a:noFill/>
            <a:ln w="76200" cap="flat" cmpd="sng">
              <a:solidFill>
                <a:srgbClr val="FFE599"/>
              </a:solidFill>
              <a:prstDash val="solid"/>
              <a:round/>
              <a:headEnd type="none" w="med" len="med"/>
              <a:tailEnd type="none" w="med" len="med"/>
            </a:ln>
          </p:spPr>
        </p:cxnSp>
        <p:cxnSp>
          <p:nvCxnSpPr>
            <p:cNvPr id="912" name="Google Shape;912;p86">
              <a:extLst>
                <a:ext uri="{FF2B5EF4-FFF2-40B4-BE49-F238E27FC236}">
                  <a16:creationId xmlns:a16="http://schemas.microsoft.com/office/drawing/2014/main" id="{227117B8-E747-F4FB-6699-A24C87B56A75}"/>
                </a:ext>
              </a:extLst>
            </p:cNvPr>
            <p:cNvCxnSpPr>
              <a:cxnSpLocks/>
            </p:cNvCxnSpPr>
            <p:nvPr/>
          </p:nvCxnSpPr>
          <p:spPr>
            <a:xfrm>
              <a:off x="2303344" y="5036335"/>
              <a:ext cx="0" cy="351675"/>
            </a:xfrm>
            <a:prstGeom prst="straightConnector1">
              <a:avLst/>
            </a:prstGeom>
            <a:noFill/>
            <a:ln w="76200" cap="flat" cmpd="sng">
              <a:solidFill>
                <a:srgbClr val="FFE599"/>
              </a:solidFill>
              <a:prstDash val="solid"/>
              <a:round/>
              <a:headEnd type="none" w="med" len="med"/>
              <a:tailEnd type="none" w="med" len="med"/>
            </a:ln>
          </p:spPr>
        </p:cxnSp>
        <p:cxnSp>
          <p:nvCxnSpPr>
            <p:cNvPr id="913" name="Google Shape;913;p86">
              <a:extLst>
                <a:ext uri="{FF2B5EF4-FFF2-40B4-BE49-F238E27FC236}">
                  <a16:creationId xmlns:a16="http://schemas.microsoft.com/office/drawing/2014/main" id="{A885B5B4-3977-F556-6B5E-FD78343162CD}"/>
                </a:ext>
              </a:extLst>
            </p:cNvPr>
            <p:cNvCxnSpPr>
              <a:cxnSpLocks/>
            </p:cNvCxnSpPr>
            <p:nvPr/>
          </p:nvCxnSpPr>
          <p:spPr>
            <a:xfrm>
              <a:off x="2661742" y="5209197"/>
              <a:ext cx="0" cy="175879"/>
            </a:xfrm>
            <a:prstGeom prst="straightConnector1">
              <a:avLst/>
            </a:prstGeom>
            <a:noFill/>
            <a:ln w="76200" cap="flat" cmpd="sng">
              <a:solidFill>
                <a:srgbClr val="FFE599"/>
              </a:solidFill>
              <a:prstDash val="solid"/>
              <a:round/>
              <a:headEnd type="none" w="med" len="med"/>
              <a:tailEnd type="none" w="med" len="med"/>
            </a:ln>
          </p:spPr>
        </p:cxnSp>
      </p:grpSp>
      <p:cxnSp>
        <p:nvCxnSpPr>
          <p:cNvPr id="21" name="Connector: Elbow 20">
            <a:extLst>
              <a:ext uri="{FF2B5EF4-FFF2-40B4-BE49-F238E27FC236}">
                <a16:creationId xmlns:a16="http://schemas.microsoft.com/office/drawing/2014/main" id="{726D42DA-DED9-2D0A-5C97-5977C072EE35}"/>
              </a:ext>
            </a:extLst>
          </p:cNvPr>
          <p:cNvCxnSpPr>
            <a:cxnSpLocks/>
            <a:endCxn id="41" idx="2"/>
          </p:cNvCxnSpPr>
          <p:nvPr/>
        </p:nvCxnSpPr>
        <p:spPr>
          <a:xfrm rot="16200000" flipV="1">
            <a:off x="9511269" y="4025060"/>
            <a:ext cx="696521" cy="55085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5" name="Google Shape;875;p86">
            <a:extLst>
              <a:ext uri="{FF2B5EF4-FFF2-40B4-BE49-F238E27FC236}">
                <a16:creationId xmlns:a16="http://schemas.microsoft.com/office/drawing/2014/main" id="{8D62AA83-708E-8272-0AFD-D00BCED265FE}"/>
              </a:ext>
            </a:extLst>
          </p:cNvPr>
          <p:cNvSpPr/>
          <p:nvPr/>
        </p:nvSpPr>
        <p:spPr>
          <a:xfrm>
            <a:off x="10621299" y="3622739"/>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Rectifier Circuit</a:t>
            </a:r>
            <a:endParaRPr sz="2400" dirty="0"/>
          </a:p>
        </p:txBody>
      </p:sp>
      <p:cxnSp>
        <p:nvCxnSpPr>
          <p:cNvPr id="898" name="Google Shape;898;p86">
            <a:extLst>
              <a:ext uri="{FF2B5EF4-FFF2-40B4-BE49-F238E27FC236}">
                <a16:creationId xmlns:a16="http://schemas.microsoft.com/office/drawing/2014/main" id="{964983E0-0282-AB0E-661C-3502CE6252DF}"/>
              </a:ext>
            </a:extLst>
          </p:cNvPr>
          <p:cNvCxnSpPr>
            <a:cxnSpLocks/>
          </p:cNvCxnSpPr>
          <p:nvPr/>
        </p:nvCxnSpPr>
        <p:spPr>
          <a:xfrm>
            <a:off x="584601" y="5363735"/>
            <a:ext cx="3507669" cy="0"/>
          </a:xfrm>
          <a:prstGeom prst="straightConnector1">
            <a:avLst/>
          </a:prstGeom>
          <a:noFill/>
          <a:ln w="28575" cap="flat" cmpd="sng">
            <a:solidFill>
              <a:schemeClr val="dk2"/>
            </a:solidFill>
            <a:prstDash val="solid"/>
            <a:round/>
            <a:headEnd type="none" w="med" len="med"/>
            <a:tailEnd type="triangle" w="med" len="med"/>
          </a:ln>
        </p:spPr>
      </p:cxnSp>
      <p:sp>
        <p:nvSpPr>
          <p:cNvPr id="41" name="Google Shape;1132;p97">
            <a:extLst>
              <a:ext uri="{FF2B5EF4-FFF2-40B4-BE49-F238E27FC236}">
                <a16:creationId xmlns:a16="http://schemas.microsoft.com/office/drawing/2014/main" id="{C47F139E-1247-385A-69F3-71A6EB40373D}"/>
              </a:ext>
            </a:extLst>
          </p:cNvPr>
          <p:cNvSpPr/>
          <p:nvPr/>
        </p:nvSpPr>
        <p:spPr>
          <a:xfrm rot="-5400000">
            <a:off x="8758704" y="3685424"/>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42" name="Google Shape;1134;p97">
            <a:extLst>
              <a:ext uri="{FF2B5EF4-FFF2-40B4-BE49-F238E27FC236}">
                <a16:creationId xmlns:a16="http://schemas.microsoft.com/office/drawing/2014/main" id="{31E85EAF-29EF-5E2C-2AEB-402FE7AC3CD8}"/>
              </a:ext>
            </a:extLst>
          </p:cNvPr>
          <p:cNvSpPr/>
          <p:nvPr/>
        </p:nvSpPr>
        <p:spPr>
          <a:xfrm rot="-3601300">
            <a:off x="8321059" y="2913153"/>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1135;p97">
            <a:extLst>
              <a:ext uri="{FF2B5EF4-FFF2-40B4-BE49-F238E27FC236}">
                <a16:creationId xmlns:a16="http://schemas.microsoft.com/office/drawing/2014/main" id="{339D349B-9EB6-44C1-4F7B-2D38616BE080}"/>
              </a:ext>
            </a:extLst>
          </p:cNvPr>
          <p:cNvSpPr/>
          <p:nvPr/>
        </p:nvSpPr>
        <p:spPr>
          <a:xfrm rot="-4521746">
            <a:off x="8246382" y="3060595"/>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1136;p97">
            <a:extLst>
              <a:ext uri="{FF2B5EF4-FFF2-40B4-BE49-F238E27FC236}">
                <a16:creationId xmlns:a16="http://schemas.microsoft.com/office/drawing/2014/main" id="{4D67C90D-ED1C-93DF-34B2-BCF6BA474445}"/>
              </a:ext>
            </a:extLst>
          </p:cNvPr>
          <p:cNvSpPr/>
          <p:nvPr/>
        </p:nvSpPr>
        <p:spPr>
          <a:xfrm rot="-5400000">
            <a:off x="8212111" y="3250996"/>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1137;p97">
            <a:extLst>
              <a:ext uri="{FF2B5EF4-FFF2-40B4-BE49-F238E27FC236}">
                <a16:creationId xmlns:a16="http://schemas.microsoft.com/office/drawing/2014/main" id="{2580E7E7-1F6E-AFC8-39E2-E2DE82F2D4B1}"/>
              </a:ext>
            </a:extLst>
          </p:cNvPr>
          <p:cNvSpPr/>
          <p:nvPr/>
        </p:nvSpPr>
        <p:spPr>
          <a:xfrm rot="-6246499">
            <a:off x="8244237" y="3467447"/>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1138;p97">
            <a:extLst>
              <a:ext uri="{FF2B5EF4-FFF2-40B4-BE49-F238E27FC236}">
                <a16:creationId xmlns:a16="http://schemas.microsoft.com/office/drawing/2014/main" id="{76231892-164C-E2C2-64F8-DBFD4A1D07D0}"/>
              </a:ext>
            </a:extLst>
          </p:cNvPr>
          <p:cNvSpPr/>
          <p:nvPr/>
        </p:nvSpPr>
        <p:spPr>
          <a:xfrm rot="-7238472">
            <a:off x="8320986" y="3642568"/>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1147;p97">
            <a:extLst>
              <a:ext uri="{FF2B5EF4-FFF2-40B4-BE49-F238E27FC236}">
                <a16:creationId xmlns:a16="http://schemas.microsoft.com/office/drawing/2014/main" id="{79AD51C6-8A6B-3E51-6694-805298A39213}"/>
              </a:ext>
            </a:extLst>
          </p:cNvPr>
          <p:cNvSpPr txBox="1"/>
          <p:nvPr/>
        </p:nvSpPr>
        <p:spPr>
          <a:xfrm>
            <a:off x="7503315" y="2651140"/>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48" name="Google Shape;1148;p97">
            <a:extLst>
              <a:ext uri="{FF2B5EF4-FFF2-40B4-BE49-F238E27FC236}">
                <a16:creationId xmlns:a16="http://schemas.microsoft.com/office/drawing/2014/main" id="{808F405F-AABD-E489-38AA-17D7F550267D}"/>
              </a:ext>
            </a:extLst>
          </p:cNvPr>
          <p:cNvSpPr txBox="1"/>
          <p:nvPr/>
        </p:nvSpPr>
        <p:spPr>
          <a:xfrm>
            <a:off x="7235178" y="30289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49" name="Google Shape;1148;p97">
            <a:extLst>
              <a:ext uri="{FF2B5EF4-FFF2-40B4-BE49-F238E27FC236}">
                <a16:creationId xmlns:a16="http://schemas.microsoft.com/office/drawing/2014/main" id="{6E5CBB01-4DDB-924A-3494-534E90FF7EA6}"/>
              </a:ext>
            </a:extLst>
          </p:cNvPr>
          <p:cNvSpPr txBox="1"/>
          <p:nvPr/>
        </p:nvSpPr>
        <p:spPr>
          <a:xfrm>
            <a:off x="7242387" y="3899527"/>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50" name="Google Shape;1148;p97">
            <a:extLst>
              <a:ext uri="{FF2B5EF4-FFF2-40B4-BE49-F238E27FC236}">
                <a16:creationId xmlns:a16="http://schemas.microsoft.com/office/drawing/2014/main" id="{C9B4C405-A9C1-792B-3A4B-39BBABC45D6C}"/>
              </a:ext>
            </a:extLst>
          </p:cNvPr>
          <p:cNvSpPr txBox="1"/>
          <p:nvPr/>
        </p:nvSpPr>
        <p:spPr>
          <a:xfrm>
            <a:off x="7477157" y="43488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51" name="Google Shape;1148;p97">
            <a:extLst>
              <a:ext uri="{FF2B5EF4-FFF2-40B4-BE49-F238E27FC236}">
                <a16:creationId xmlns:a16="http://schemas.microsoft.com/office/drawing/2014/main" id="{B7E23808-B322-1DD6-77D9-D9E613DD4CF8}"/>
              </a:ext>
            </a:extLst>
          </p:cNvPr>
          <p:cNvSpPr txBox="1"/>
          <p:nvPr/>
        </p:nvSpPr>
        <p:spPr>
          <a:xfrm>
            <a:off x="7132879" y="343622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cxnSp>
        <p:nvCxnSpPr>
          <p:cNvPr id="931" name="Google Shape;899;p86">
            <a:extLst>
              <a:ext uri="{FF2B5EF4-FFF2-40B4-BE49-F238E27FC236}">
                <a16:creationId xmlns:a16="http://schemas.microsoft.com/office/drawing/2014/main" id="{39169FB0-EF80-52A4-3A1D-51A5E26E38FF}"/>
              </a:ext>
            </a:extLst>
          </p:cNvPr>
          <p:cNvCxnSpPr>
            <a:cxnSpLocks/>
          </p:cNvCxnSpPr>
          <p:nvPr/>
        </p:nvCxnSpPr>
        <p:spPr>
          <a:xfrm flipV="1">
            <a:off x="593859" y="2677380"/>
            <a:ext cx="0" cy="2686355"/>
          </a:xfrm>
          <a:prstGeom prst="straightConnector1">
            <a:avLst/>
          </a:prstGeom>
          <a:noFill/>
          <a:ln w="28575" cap="flat" cmpd="sng">
            <a:solidFill>
              <a:schemeClr val="dk2"/>
            </a:solidFill>
            <a:prstDash val="solid"/>
            <a:round/>
            <a:headEnd type="none" w="med" len="med"/>
            <a:tailEnd type="triangle" w="med" len="med"/>
          </a:ln>
        </p:spPr>
      </p:cxnSp>
      <p:sp>
        <p:nvSpPr>
          <p:cNvPr id="933" name="TextBox 932">
            <a:extLst>
              <a:ext uri="{FF2B5EF4-FFF2-40B4-BE49-F238E27FC236}">
                <a16:creationId xmlns:a16="http://schemas.microsoft.com/office/drawing/2014/main" id="{BDB23D75-43A6-7FAD-F7D9-12F571DC0B5A}"/>
              </a:ext>
            </a:extLst>
          </p:cNvPr>
          <p:cNvSpPr txBox="1"/>
          <p:nvPr/>
        </p:nvSpPr>
        <p:spPr>
          <a:xfrm rot="16200000">
            <a:off x="-1355561" y="3494065"/>
            <a:ext cx="3405484" cy="400110"/>
          </a:xfrm>
          <a:prstGeom prst="rect">
            <a:avLst/>
          </a:prstGeom>
          <a:noFill/>
        </p:spPr>
        <p:txBody>
          <a:bodyPr wrap="none" rtlCol="0">
            <a:spAutoFit/>
          </a:bodyPr>
          <a:lstStyle/>
          <a:p>
            <a:r>
              <a:rPr lang="en-US" sz="2000" dirty="0"/>
              <a:t>Signal Strength of 1</a:t>
            </a:r>
            <a:r>
              <a:rPr lang="en-US" sz="2000" baseline="30000" dirty="0"/>
              <a:t>st</a:t>
            </a:r>
            <a:r>
              <a:rPr lang="en-US" sz="2000" dirty="0"/>
              <a:t> Harmonic</a:t>
            </a:r>
          </a:p>
        </p:txBody>
      </p:sp>
      <p:sp>
        <p:nvSpPr>
          <p:cNvPr id="935" name="TextBox 934">
            <a:extLst>
              <a:ext uri="{FF2B5EF4-FFF2-40B4-BE49-F238E27FC236}">
                <a16:creationId xmlns:a16="http://schemas.microsoft.com/office/drawing/2014/main" id="{D4A6EFC6-822A-3791-04D1-1EB68B21016C}"/>
              </a:ext>
            </a:extLst>
          </p:cNvPr>
          <p:cNvSpPr txBox="1"/>
          <p:nvPr/>
        </p:nvSpPr>
        <p:spPr>
          <a:xfrm>
            <a:off x="3898852" y="5027509"/>
            <a:ext cx="1117422" cy="707886"/>
          </a:xfrm>
          <a:prstGeom prst="rect">
            <a:avLst/>
          </a:prstGeom>
          <a:noFill/>
        </p:spPr>
        <p:txBody>
          <a:bodyPr wrap="none" rtlCol="0">
            <a:spAutoFit/>
          </a:bodyPr>
          <a:lstStyle/>
          <a:p>
            <a:r>
              <a:rPr lang="en-US" sz="2000" dirty="0"/>
              <a:t>Beam </a:t>
            </a:r>
          </a:p>
          <a:p>
            <a:r>
              <a:rPr lang="en-US" sz="2000" dirty="0"/>
              <a:t>direction</a:t>
            </a:r>
          </a:p>
        </p:txBody>
      </p:sp>
      <p:cxnSp>
        <p:nvCxnSpPr>
          <p:cNvPr id="914" name="Google Shape;914;p86">
            <a:extLst>
              <a:ext uri="{FF2B5EF4-FFF2-40B4-BE49-F238E27FC236}">
                <a16:creationId xmlns:a16="http://schemas.microsoft.com/office/drawing/2014/main" id="{5B346531-C102-8415-136D-7580D5223672}"/>
              </a:ext>
            </a:extLst>
          </p:cNvPr>
          <p:cNvCxnSpPr/>
          <p:nvPr/>
        </p:nvCxnSpPr>
        <p:spPr>
          <a:xfrm>
            <a:off x="4572203" y="2372722"/>
            <a:ext cx="0" cy="2526400"/>
          </a:xfrm>
          <a:prstGeom prst="straightConnector1">
            <a:avLst/>
          </a:prstGeom>
          <a:noFill/>
          <a:ln w="19050" cap="flat" cmpd="sng">
            <a:solidFill>
              <a:schemeClr val="dk2"/>
            </a:solidFill>
            <a:prstDash val="dash"/>
            <a:round/>
            <a:headEnd type="none" w="med" len="med"/>
            <a:tailEnd type="none" w="med" len="med"/>
          </a:ln>
        </p:spPr>
      </p:cxnSp>
      <p:grpSp>
        <p:nvGrpSpPr>
          <p:cNvPr id="17" name="Group 16">
            <a:extLst>
              <a:ext uri="{FF2B5EF4-FFF2-40B4-BE49-F238E27FC236}">
                <a16:creationId xmlns:a16="http://schemas.microsoft.com/office/drawing/2014/main" id="{4396CF9D-A074-6714-7568-C58DA4974D77}"/>
              </a:ext>
            </a:extLst>
          </p:cNvPr>
          <p:cNvGrpSpPr/>
          <p:nvPr/>
        </p:nvGrpSpPr>
        <p:grpSpPr>
          <a:xfrm>
            <a:off x="8451195" y="4559097"/>
            <a:ext cx="1962623" cy="1167729"/>
            <a:chOff x="8451195" y="4559097"/>
            <a:chExt cx="1962623" cy="1167729"/>
          </a:xfrm>
        </p:grpSpPr>
        <p:cxnSp>
          <p:nvCxnSpPr>
            <p:cNvPr id="14" name="Google Shape;884;p86">
              <a:extLst>
                <a:ext uri="{FF2B5EF4-FFF2-40B4-BE49-F238E27FC236}">
                  <a16:creationId xmlns:a16="http://schemas.microsoft.com/office/drawing/2014/main" id="{85B3A25B-BEDF-0D72-07A1-83DEDC079F04}"/>
                </a:ext>
              </a:extLst>
            </p:cNvPr>
            <p:cNvCxnSpPr>
              <a:cxnSpLocks/>
            </p:cNvCxnSpPr>
            <p:nvPr/>
          </p:nvCxnSpPr>
          <p:spPr>
            <a:xfrm>
              <a:off x="10132283" y="4645708"/>
              <a:ext cx="281535" cy="334840"/>
            </a:xfrm>
            <a:prstGeom prst="straightConnector1">
              <a:avLst/>
            </a:prstGeom>
            <a:noFill/>
            <a:ln w="19050" cap="flat" cmpd="sng">
              <a:solidFill>
                <a:schemeClr val="dk2"/>
              </a:solidFill>
              <a:prstDash val="solid"/>
              <a:round/>
              <a:headEnd type="none" w="med" len="med"/>
              <a:tailEnd type="none" w="med" len="med"/>
            </a:ln>
          </p:spPr>
        </p:cxnSp>
        <p:cxnSp>
          <p:nvCxnSpPr>
            <p:cNvPr id="885" name="Google Shape;885;p86">
              <a:extLst>
                <a:ext uri="{FF2B5EF4-FFF2-40B4-BE49-F238E27FC236}">
                  <a16:creationId xmlns:a16="http://schemas.microsoft.com/office/drawing/2014/main" id="{76CB3998-670E-A214-B3D8-77C82DE3D5E5}"/>
                </a:ext>
              </a:extLst>
            </p:cNvPr>
            <p:cNvCxnSpPr>
              <a:cxnSpLocks/>
              <a:stCxn id="886" idx="4"/>
            </p:cNvCxnSpPr>
            <p:nvPr/>
          </p:nvCxnSpPr>
          <p:spPr>
            <a:xfrm>
              <a:off x="10126017" y="5121530"/>
              <a:ext cx="0" cy="379600"/>
            </a:xfrm>
            <a:prstGeom prst="straightConnector1">
              <a:avLst/>
            </a:prstGeom>
            <a:noFill/>
            <a:ln w="19050" cap="flat" cmpd="sng">
              <a:solidFill>
                <a:schemeClr val="dk2"/>
              </a:solidFill>
              <a:prstDash val="solid"/>
              <a:round/>
              <a:headEnd type="none" w="med" len="med"/>
              <a:tailEnd type="none" w="med" len="med"/>
            </a:ln>
          </p:spPr>
        </p:cxnSp>
        <p:sp>
          <p:nvSpPr>
            <p:cNvPr id="887" name="Google Shape;887;p86">
              <a:extLst>
                <a:ext uri="{FF2B5EF4-FFF2-40B4-BE49-F238E27FC236}">
                  <a16:creationId xmlns:a16="http://schemas.microsoft.com/office/drawing/2014/main" id="{1B835BE6-63C6-88C6-EC95-FC643D01985A}"/>
                </a:ext>
              </a:extLst>
            </p:cNvPr>
            <p:cNvSpPr/>
            <p:nvPr/>
          </p:nvSpPr>
          <p:spPr>
            <a:xfrm rot="10800000" flipH="1">
              <a:off x="9966860" y="5501230"/>
              <a:ext cx="318313" cy="225596"/>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8" name="Google Shape;888;p86">
              <a:extLst>
                <a:ext uri="{FF2B5EF4-FFF2-40B4-BE49-F238E27FC236}">
                  <a16:creationId xmlns:a16="http://schemas.microsoft.com/office/drawing/2014/main" id="{18AF8B3A-F0CE-B218-CCCF-54071EED3F84}"/>
                </a:ext>
              </a:extLst>
            </p:cNvPr>
            <p:cNvSpPr/>
            <p:nvPr/>
          </p:nvSpPr>
          <p:spPr>
            <a:xfrm>
              <a:off x="10048817"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6" name="Google Shape;886;p86">
              <a:extLst>
                <a:ext uri="{FF2B5EF4-FFF2-40B4-BE49-F238E27FC236}">
                  <a16:creationId xmlns:a16="http://schemas.microsoft.com/office/drawing/2014/main" id="{5D83C811-C421-BCFF-3162-05D41C1B7A1A}"/>
                </a:ext>
              </a:extLst>
            </p:cNvPr>
            <p:cNvSpPr/>
            <p:nvPr/>
          </p:nvSpPr>
          <p:spPr>
            <a:xfrm>
              <a:off x="10048817" y="4967130"/>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TextBox 2">
              <a:extLst>
                <a:ext uri="{FF2B5EF4-FFF2-40B4-BE49-F238E27FC236}">
                  <a16:creationId xmlns:a16="http://schemas.microsoft.com/office/drawing/2014/main" id="{F6BBBE42-35A3-DA2A-EFE0-F6DBB5B29021}"/>
                </a:ext>
              </a:extLst>
            </p:cNvPr>
            <p:cNvSpPr txBox="1"/>
            <p:nvPr/>
          </p:nvSpPr>
          <p:spPr>
            <a:xfrm>
              <a:off x="8451195" y="4883058"/>
              <a:ext cx="1722379" cy="830997"/>
            </a:xfrm>
            <a:prstGeom prst="rect">
              <a:avLst/>
            </a:prstGeom>
            <a:noFill/>
          </p:spPr>
          <p:txBody>
            <a:bodyPr wrap="square" rtlCol="0">
              <a:spAutoFit/>
            </a:bodyPr>
            <a:lstStyle/>
            <a:p>
              <a:r>
                <a:rPr lang="en-US" sz="2400" dirty="0"/>
                <a:t>Backscatter Circuit</a:t>
              </a:r>
            </a:p>
          </p:txBody>
        </p:sp>
      </p:grpSp>
      <p:sp>
        <p:nvSpPr>
          <p:cNvPr id="4" name="TextBox 3">
            <a:extLst>
              <a:ext uri="{FF2B5EF4-FFF2-40B4-BE49-F238E27FC236}">
                <a16:creationId xmlns:a16="http://schemas.microsoft.com/office/drawing/2014/main" id="{1F7618F0-EA44-8E94-2A08-8D3D42B68EA4}"/>
              </a:ext>
            </a:extLst>
          </p:cNvPr>
          <p:cNvSpPr txBox="1"/>
          <p:nvPr/>
        </p:nvSpPr>
        <p:spPr>
          <a:xfrm>
            <a:off x="3828443" y="3947610"/>
            <a:ext cx="579005" cy="326710"/>
          </a:xfrm>
          <a:prstGeom prst="rect">
            <a:avLst/>
          </a:prstGeom>
          <a:noFill/>
        </p:spPr>
        <p:txBody>
          <a:bodyPr wrap="none" rtlCol="0">
            <a:spAutoFit/>
          </a:bodyPr>
          <a:lstStyle/>
          <a:p>
            <a:r>
              <a:rPr lang="en-US" sz="2800" dirty="0"/>
              <a:t>AP</a:t>
            </a:r>
          </a:p>
        </p:txBody>
      </p:sp>
      <p:sp>
        <p:nvSpPr>
          <p:cNvPr id="12" name="Title 1">
            <a:extLst>
              <a:ext uri="{FF2B5EF4-FFF2-40B4-BE49-F238E27FC236}">
                <a16:creationId xmlns:a16="http://schemas.microsoft.com/office/drawing/2014/main" id="{D15FB268-FBBF-7C39-DE42-D33C3FD5DF74}"/>
              </a:ext>
            </a:extLst>
          </p:cNvPr>
          <p:cNvSpPr txBox="1">
            <a:spLocks/>
          </p:cNvSpPr>
          <p:nvPr/>
        </p:nvSpPr>
        <p:spPr>
          <a:xfrm>
            <a:off x="531421" y="377628"/>
            <a:ext cx="11360800" cy="763600"/>
          </a:xfrm>
          <a:prstGeom prst="rect">
            <a:avLst/>
          </a:prstGeom>
        </p:spPr>
        <p:txBody>
          <a:bodyPr spcFirstLastPara="1" vert="horz" wrap="square" lIns="91425" tIns="91425" rIns="91425" bIns="91425" rtlCol="0" anchor="t" anchorCtr="0">
            <a:normAutofit fontScale="975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Beam Alignment Protocol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8822E3A-FC9B-A35D-6A1C-53AB48C325B9}"/>
                  </a:ext>
                </a:extLst>
              </p:cNvPr>
              <p:cNvSpPr txBox="1"/>
              <p:nvPr/>
            </p:nvSpPr>
            <p:spPr>
              <a:xfrm>
                <a:off x="9648305" y="4533455"/>
                <a:ext cx="3556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𝑠</m:t>
                          </m:r>
                        </m:sub>
                      </m:sSub>
                    </m:oMath>
                  </m:oMathPara>
                </a14:m>
                <a:endParaRPr lang="en-US" sz="2800" dirty="0"/>
              </a:p>
            </p:txBody>
          </p:sp>
        </mc:Choice>
        <mc:Fallback xmlns="">
          <p:sp>
            <p:nvSpPr>
              <p:cNvPr id="6" name="TextBox 5">
                <a:extLst>
                  <a:ext uri="{FF2B5EF4-FFF2-40B4-BE49-F238E27FC236}">
                    <a16:creationId xmlns:a16="http://schemas.microsoft.com/office/drawing/2014/main" id="{68822E3A-FC9B-A35D-6A1C-53AB48C325B9}"/>
                  </a:ext>
                </a:extLst>
              </p:cNvPr>
              <p:cNvSpPr txBox="1">
                <a:spLocks noRot="1" noChangeAspect="1" noMove="1" noResize="1" noEditPoints="1" noAdjustHandles="1" noChangeArrowheads="1" noChangeShapeType="1" noTextEdit="1"/>
              </p:cNvSpPr>
              <p:nvPr/>
            </p:nvSpPr>
            <p:spPr>
              <a:xfrm>
                <a:off x="9648305" y="4533455"/>
                <a:ext cx="355675" cy="430887"/>
              </a:xfrm>
              <a:prstGeom prst="rect">
                <a:avLst/>
              </a:prstGeom>
              <a:blipFill>
                <a:blip r:embed="rId4"/>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6F4B1203-61B2-39B0-56FD-14A2283B9CEF}"/>
              </a:ext>
            </a:extLst>
          </p:cNvPr>
          <p:cNvCxnSpPr>
            <a:endCxn id="875" idx="2"/>
          </p:cNvCxnSpPr>
          <p:nvPr/>
        </p:nvCxnSpPr>
        <p:spPr>
          <a:xfrm flipV="1">
            <a:off x="10532046" y="4418050"/>
            <a:ext cx="865004" cy="22765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Google Shape;888;p86">
            <a:extLst>
              <a:ext uri="{FF2B5EF4-FFF2-40B4-BE49-F238E27FC236}">
                <a16:creationId xmlns:a16="http://schemas.microsoft.com/office/drawing/2014/main" id="{4F678CA4-3212-1F3F-E8DB-62C8CB5F175D}"/>
              </a:ext>
            </a:extLst>
          </p:cNvPr>
          <p:cNvSpPr/>
          <p:nvPr/>
        </p:nvSpPr>
        <p:spPr>
          <a:xfrm>
            <a:off x="10420084"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894;p86">
            <a:extLst>
              <a:ext uri="{FF2B5EF4-FFF2-40B4-BE49-F238E27FC236}">
                <a16:creationId xmlns:a16="http://schemas.microsoft.com/office/drawing/2014/main" id="{16EBB1AD-4F3B-3271-3ECD-D2B3BB3ED595}"/>
              </a:ext>
            </a:extLst>
          </p:cNvPr>
          <p:cNvSpPr/>
          <p:nvPr/>
        </p:nvSpPr>
        <p:spPr>
          <a:xfrm rot="6363970">
            <a:off x="9922485" y="4406721"/>
            <a:ext cx="506170" cy="492450"/>
          </a:xfrm>
          <a:prstGeom prst="arc">
            <a:avLst>
              <a:gd name="adj1" fmla="val 16468312"/>
              <a:gd name="adj2" fmla="val 21298246"/>
            </a:avLst>
          </a:prstGeom>
          <a:noFill/>
          <a:ln w="28575" cap="flat" cmpd="sng">
            <a:solidFill>
              <a:srgbClr val="000000"/>
            </a:solidFill>
            <a:prstDash val="dash"/>
            <a:round/>
            <a:headEnd type="none" w="med" len="med"/>
            <a:tailEnd type="triangle" w="med" len="med"/>
          </a:ln>
        </p:spPr>
        <p:txBody>
          <a:bodyPr spcFirstLastPara="1" wrap="square" lIns="121900" tIns="121900" rIns="121900" bIns="121900" anchor="ctr" anchorCtr="0">
            <a:noAutofit/>
          </a:bodyPr>
          <a:lstStyle/>
          <a:p>
            <a:endParaRPr sz="2400"/>
          </a:p>
        </p:txBody>
      </p:sp>
      <p:grpSp>
        <p:nvGrpSpPr>
          <p:cNvPr id="56" name="Group 55">
            <a:extLst>
              <a:ext uri="{FF2B5EF4-FFF2-40B4-BE49-F238E27FC236}">
                <a16:creationId xmlns:a16="http://schemas.microsoft.com/office/drawing/2014/main" id="{F92FBE95-A92B-77D8-952F-F4702257E6A5}"/>
              </a:ext>
            </a:extLst>
          </p:cNvPr>
          <p:cNvGrpSpPr/>
          <p:nvPr/>
        </p:nvGrpSpPr>
        <p:grpSpPr>
          <a:xfrm>
            <a:off x="895947" y="5385920"/>
            <a:ext cx="2964472" cy="287941"/>
            <a:chOff x="863057" y="5385920"/>
            <a:chExt cx="2964472" cy="287941"/>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CE6948-4AAD-0851-B744-46D9D4D3B70C}"/>
                    </a:ext>
                  </a:extLst>
                </p:cNvPr>
                <p:cNvSpPr txBox="1"/>
                <p:nvPr/>
              </p:nvSpPr>
              <p:spPr>
                <a:xfrm>
                  <a:off x="863057" y="5386393"/>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0"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4DCE6948-4AAD-0851-B744-46D9D4D3B70C}"/>
                    </a:ext>
                  </a:extLst>
                </p:cNvPr>
                <p:cNvSpPr txBox="1">
                  <a:spLocks noRot="1" noChangeAspect="1" noMove="1" noResize="1" noEditPoints="1" noAdjustHandles="1" noChangeArrowheads="1" noChangeShapeType="1" noTextEdit="1"/>
                </p:cNvSpPr>
                <p:nvPr/>
              </p:nvSpPr>
              <p:spPr>
                <a:xfrm>
                  <a:off x="863057" y="5386393"/>
                  <a:ext cx="276614" cy="276999"/>
                </a:xfrm>
                <a:prstGeom prst="rect">
                  <a:avLst/>
                </a:prstGeom>
                <a:blipFill>
                  <a:blip r:embed="rId5"/>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3A18B48-DF03-BE78-DA2B-BE19AA26425B}"/>
                    </a:ext>
                  </a:extLst>
                </p:cNvPr>
                <p:cNvSpPr txBox="1"/>
                <p:nvPr/>
              </p:nvSpPr>
              <p:spPr>
                <a:xfrm>
                  <a:off x="1510054" y="5396862"/>
                  <a:ext cx="281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33A18B48-DF03-BE78-DA2B-BE19AA26425B}"/>
                    </a:ext>
                  </a:extLst>
                </p:cNvPr>
                <p:cNvSpPr txBox="1">
                  <a:spLocks noRot="1" noChangeAspect="1" noMove="1" noResize="1" noEditPoints="1" noAdjustHandles="1" noChangeArrowheads="1" noChangeShapeType="1" noTextEdit="1"/>
                </p:cNvSpPr>
                <p:nvPr/>
              </p:nvSpPr>
              <p:spPr>
                <a:xfrm>
                  <a:off x="1510054" y="5396862"/>
                  <a:ext cx="281937" cy="276999"/>
                </a:xfrm>
                <a:prstGeom prst="rect">
                  <a:avLst/>
                </a:prstGeom>
                <a:blipFill>
                  <a:blip r:embed="rId6"/>
                  <a:stretch>
                    <a:fillRect l="-19565"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22ADBEC-B068-6A06-DC4D-85B3E69E35B3}"/>
                    </a:ext>
                  </a:extLst>
                </p:cNvPr>
                <p:cNvSpPr txBox="1"/>
                <p:nvPr/>
              </p:nvSpPr>
              <p:spPr>
                <a:xfrm>
                  <a:off x="2150556" y="5386392"/>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US" dirty="0"/>
                </a:p>
              </p:txBody>
            </p:sp>
          </mc:Choice>
          <mc:Fallback xmlns="">
            <p:sp>
              <p:nvSpPr>
                <p:cNvPr id="36" name="TextBox 35">
                  <a:extLst>
                    <a:ext uri="{FF2B5EF4-FFF2-40B4-BE49-F238E27FC236}">
                      <a16:creationId xmlns:a16="http://schemas.microsoft.com/office/drawing/2014/main" id="{422ADBEC-B068-6A06-DC4D-85B3E69E35B3}"/>
                    </a:ext>
                  </a:extLst>
                </p:cNvPr>
                <p:cNvSpPr txBox="1">
                  <a:spLocks noRot="1" noChangeAspect="1" noMove="1" noResize="1" noEditPoints="1" noAdjustHandles="1" noChangeArrowheads="1" noChangeShapeType="1" noTextEdit="1"/>
                </p:cNvSpPr>
                <p:nvPr/>
              </p:nvSpPr>
              <p:spPr>
                <a:xfrm>
                  <a:off x="2150556" y="5386392"/>
                  <a:ext cx="281936" cy="276999"/>
                </a:xfrm>
                <a:prstGeom prst="rect">
                  <a:avLst/>
                </a:prstGeom>
                <a:blipFill>
                  <a:blip r:embed="rId7"/>
                  <a:stretch>
                    <a:fillRect l="-19565" r="-869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5B8B0B3-7E76-B173-EF62-98D2FF96260D}"/>
                    </a:ext>
                  </a:extLst>
                </p:cNvPr>
                <p:cNvSpPr txBox="1"/>
                <p:nvPr/>
              </p:nvSpPr>
              <p:spPr>
                <a:xfrm>
                  <a:off x="2843388" y="5385921"/>
                  <a:ext cx="2765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C5B8B0B3-7E76-B173-EF62-98D2FF96260D}"/>
                    </a:ext>
                  </a:extLst>
                </p:cNvPr>
                <p:cNvSpPr txBox="1">
                  <a:spLocks noRot="1" noChangeAspect="1" noMove="1" noResize="1" noEditPoints="1" noAdjustHandles="1" noChangeArrowheads="1" noChangeShapeType="1" noTextEdit="1"/>
                </p:cNvSpPr>
                <p:nvPr/>
              </p:nvSpPr>
              <p:spPr>
                <a:xfrm>
                  <a:off x="2843388" y="5385921"/>
                  <a:ext cx="276550" cy="276999"/>
                </a:xfrm>
                <a:prstGeom prst="rect">
                  <a:avLst/>
                </a:prstGeom>
                <a:blipFill>
                  <a:blip r:embed="rId8"/>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C865357-3EB6-3B32-FB9F-DE4A18B6ED0C}"/>
                    </a:ext>
                  </a:extLst>
                </p:cNvPr>
                <p:cNvSpPr txBox="1"/>
                <p:nvPr/>
              </p:nvSpPr>
              <p:spPr>
                <a:xfrm>
                  <a:off x="3545593" y="5385920"/>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5</m:t>
                            </m:r>
                          </m:sub>
                        </m:sSub>
                      </m:oMath>
                    </m:oMathPara>
                  </a14:m>
                  <a:endParaRPr lang="en-US" dirty="0"/>
                </a:p>
              </p:txBody>
            </p:sp>
          </mc:Choice>
          <mc:Fallback xmlns="">
            <p:sp>
              <p:nvSpPr>
                <p:cNvPr id="38" name="TextBox 37">
                  <a:extLst>
                    <a:ext uri="{FF2B5EF4-FFF2-40B4-BE49-F238E27FC236}">
                      <a16:creationId xmlns:a16="http://schemas.microsoft.com/office/drawing/2014/main" id="{BC865357-3EB6-3B32-FB9F-DE4A18B6ED0C}"/>
                    </a:ext>
                  </a:extLst>
                </p:cNvPr>
                <p:cNvSpPr txBox="1">
                  <a:spLocks noRot="1" noChangeAspect="1" noMove="1" noResize="1" noEditPoints="1" noAdjustHandles="1" noChangeArrowheads="1" noChangeShapeType="1" noTextEdit="1"/>
                </p:cNvSpPr>
                <p:nvPr/>
              </p:nvSpPr>
              <p:spPr>
                <a:xfrm>
                  <a:off x="3545593" y="5385920"/>
                  <a:ext cx="281936" cy="276999"/>
                </a:xfrm>
                <a:prstGeom prst="rect">
                  <a:avLst/>
                </a:prstGeom>
                <a:blipFill>
                  <a:blip r:embed="rId9"/>
                  <a:stretch>
                    <a:fillRect l="-19565" r="-8696" b="-17778"/>
                  </a:stretch>
                </a:blipFill>
              </p:spPr>
              <p:txBody>
                <a:bodyPr/>
                <a:lstStyle/>
                <a:p>
                  <a:r>
                    <a:rPr lang="en-US">
                      <a:noFill/>
                    </a:rPr>
                    <a:t> </a:t>
                  </a:r>
                </a:p>
              </p:txBody>
            </p:sp>
          </mc:Fallback>
        </mc:AlternateContent>
      </p:grpSp>
      <p:pic>
        <p:nvPicPr>
          <p:cNvPr id="949" name="Picture 2" descr="WiFi signal - Free technology icons">
            <a:extLst>
              <a:ext uri="{FF2B5EF4-FFF2-40B4-BE49-F238E27FC236}">
                <a16:creationId xmlns:a16="http://schemas.microsoft.com/office/drawing/2014/main" id="{D687A30C-E1F0-E847-1B00-DBB2366A4A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7165" y="3119778"/>
            <a:ext cx="846985" cy="84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21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3600000">
                                      <p:cBhvr>
                                        <p:cTn id="6" dur="1000" fill="hold"/>
                                        <p:tgtEl>
                                          <p:spTgt spid="39"/>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nodeType="with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0">
          <a:extLst>
            <a:ext uri="{FF2B5EF4-FFF2-40B4-BE49-F238E27FC236}">
              <a16:creationId xmlns:a16="http://schemas.microsoft.com/office/drawing/2014/main" id="{798DBF57-1E80-BAB3-71AA-A93C89CC0CA7}"/>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F54FF6C4-59F1-1D84-4BDC-FA693EC7D095}"/>
              </a:ext>
            </a:extLst>
          </p:cNvPr>
          <p:cNvGrpSpPr/>
          <p:nvPr/>
        </p:nvGrpSpPr>
        <p:grpSpPr>
          <a:xfrm>
            <a:off x="852102" y="3196252"/>
            <a:ext cx="947515" cy="677068"/>
            <a:chOff x="852102" y="3196252"/>
            <a:chExt cx="947515" cy="677068"/>
          </a:xfrm>
        </p:grpSpPr>
        <p:cxnSp>
          <p:nvCxnSpPr>
            <p:cNvPr id="910" name="Straight Connector 909">
              <a:extLst>
                <a:ext uri="{FF2B5EF4-FFF2-40B4-BE49-F238E27FC236}">
                  <a16:creationId xmlns:a16="http://schemas.microsoft.com/office/drawing/2014/main" id="{9517112F-02F8-46F6-E96B-AD012F24EA77}"/>
                </a:ext>
              </a:extLst>
            </p:cNvPr>
            <p:cNvCxnSpPr/>
            <p:nvPr/>
          </p:nvCxnSpPr>
          <p:spPr>
            <a:xfrm>
              <a:off x="852102" y="3592166"/>
              <a:ext cx="425143" cy="0"/>
            </a:xfrm>
            <a:prstGeom prst="line">
              <a:avLst/>
            </a:prstGeom>
            <a:ln w="76200">
              <a:solidFill>
                <a:srgbClr val="D9D2E9"/>
              </a:solidFill>
            </a:ln>
          </p:spPr>
          <p:style>
            <a:lnRef idx="1">
              <a:schemeClr val="accent1"/>
            </a:lnRef>
            <a:fillRef idx="0">
              <a:schemeClr val="accent1"/>
            </a:fillRef>
            <a:effectRef idx="0">
              <a:schemeClr val="accent1"/>
            </a:effectRef>
            <a:fontRef idx="minor">
              <a:schemeClr val="tx1"/>
            </a:fontRef>
          </p:style>
        </p:cxnSp>
        <p:sp>
          <p:nvSpPr>
            <p:cNvPr id="917" name="Google Shape;1148;p97">
              <a:extLst>
                <a:ext uri="{FF2B5EF4-FFF2-40B4-BE49-F238E27FC236}">
                  <a16:creationId xmlns:a16="http://schemas.microsoft.com/office/drawing/2014/main" id="{0F8EABBF-BE21-557A-5895-4C1E339A6140}"/>
                </a:ext>
              </a:extLst>
            </p:cNvPr>
            <p:cNvSpPr txBox="1"/>
            <p:nvPr/>
          </p:nvSpPr>
          <p:spPr>
            <a:xfrm>
              <a:off x="1266017" y="3196252"/>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5</a:t>
              </a:r>
              <a:endParaRPr lang="en-US" sz="2000" dirty="0"/>
            </a:p>
          </p:txBody>
        </p:sp>
      </p:grpSp>
      <p:grpSp>
        <p:nvGrpSpPr>
          <p:cNvPr id="60" name="Group 59">
            <a:extLst>
              <a:ext uri="{FF2B5EF4-FFF2-40B4-BE49-F238E27FC236}">
                <a16:creationId xmlns:a16="http://schemas.microsoft.com/office/drawing/2014/main" id="{782EBCD8-A067-CED9-8E81-725D64029AA4}"/>
              </a:ext>
            </a:extLst>
          </p:cNvPr>
          <p:cNvGrpSpPr/>
          <p:nvPr/>
        </p:nvGrpSpPr>
        <p:grpSpPr>
          <a:xfrm>
            <a:off x="855272" y="2892746"/>
            <a:ext cx="955573" cy="677068"/>
            <a:chOff x="855272" y="2892746"/>
            <a:chExt cx="955573" cy="677068"/>
          </a:xfrm>
        </p:grpSpPr>
        <p:cxnSp>
          <p:nvCxnSpPr>
            <p:cNvPr id="908" name="Straight Connector 907">
              <a:extLst>
                <a:ext uri="{FF2B5EF4-FFF2-40B4-BE49-F238E27FC236}">
                  <a16:creationId xmlns:a16="http://schemas.microsoft.com/office/drawing/2014/main" id="{89C09A29-6799-2E97-3547-BB84196E66F0}"/>
                </a:ext>
              </a:extLst>
            </p:cNvPr>
            <p:cNvCxnSpPr/>
            <p:nvPr/>
          </p:nvCxnSpPr>
          <p:spPr>
            <a:xfrm>
              <a:off x="855272" y="3289177"/>
              <a:ext cx="425143" cy="0"/>
            </a:xfrm>
            <a:prstGeom prst="line">
              <a:avLst/>
            </a:prstGeom>
            <a:ln w="76200">
              <a:solidFill>
                <a:srgbClr val="CFE2F3"/>
              </a:solidFill>
            </a:ln>
          </p:spPr>
          <p:style>
            <a:lnRef idx="1">
              <a:schemeClr val="accent1"/>
            </a:lnRef>
            <a:fillRef idx="0">
              <a:schemeClr val="accent1"/>
            </a:fillRef>
            <a:effectRef idx="0">
              <a:schemeClr val="accent1"/>
            </a:effectRef>
            <a:fontRef idx="minor">
              <a:schemeClr val="tx1"/>
            </a:fontRef>
          </p:style>
        </p:cxnSp>
        <p:sp>
          <p:nvSpPr>
            <p:cNvPr id="916" name="Google Shape;1148;p97">
              <a:extLst>
                <a:ext uri="{FF2B5EF4-FFF2-40B4-BE49-F238E27FC236}">
                  <a16:creationId xmlns:a16="http://schemas.microsoft.com/office/drawing/2014/main" id="{2A8AD326-EF99-53C8-036D-94EDEEF886D8}"/>
                </a:ext>
              </a:extLst>
            </p:cNvPr>
            <p:cNvSpPr txBox="1"/>
            <p:nvPr/>
          </p:nvSpPr>
          <p:spPr>
            <a:xfrm>
              <a:off x="1277245" y="2892746"/>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4</a:t>
              </a:r>
              <a:endParaRPr lang="en-US" sz="2000" dirty="0"/>
            </a:p>
          </p:txBody>
        </p:sp>
      </p:grpSp>
      <p:grpSp>
        <p:nvGrpSpPr>
          <p:cNvPr id="57" name="Group 56">
            <a:extLst>
              <a:ext uri="{FF2B5EF4-FFF2-40B4-BE49-F238E27FC236}">
                <a16:creationId xmlns:a16="http://schemas.microsoft.com/office/drawing/2014/main" id="{7B16B516-4643-C6DC-79F2-66429CE221EB}"/>
              </a:ext>
            </a:extLst>
          </p:cNvPr>
          <p:cNvGrpSpPr/>
          <p:nvPr/>
        </p:nvGrpSpPr>
        <p:grpSpPr>
          <a:xfrm>
            <a:off x="862631" y="2578979"/>
            <a:ext cx="962834" cy="677068"/>
            <a:chOff x="862631" y="2578979"/>
            <a:chExt cx="962834" cy="677068"/>
          </a:xfrm>
        </p:grpSpPr>
        <p:cxnSp>
          <p:nvCxnSpPr>
            <p:cNvPr id="903" name="Straight Connector 902">
              <a:extLst>
                <a:ext uri="{FF2B5EF4-FFF2-40B4-BE49-F238E27FC236}">
                  <a16:creationId xmlns:a16="http://schemas.microsoft.com/office/drawing/2014/main" id="{41B4EED4-DBC6-691C-75D7-BBE5E84FFCC9}"/>
                </a:ext>
              </a:extLst>
            </p:cNvPr>
            <p:cNvCxnSpPr/>
            <p:nvPr/>
          </p:nvCxnSpPr>
          <p:spPr>
            <a:xfrm>
              <a:off x="862631" y="2977882"/>
              <a:ext cx="425143" cy="0"/>
            </a:xfrm>
            <a:prstGeom prst="line">
              <a:avLst/>
            </a:prstGeom>
            <a:ln w="76200">
              <a:solidFill>
                <a:srgbClr val="B6D7A8"/>
              </a:solidFill>
            </a:ln>
          </p:spPr>
          <p:style>
            <a:lnRef idx="1">
              <a:schemeClr val="accent1"/>
            </a:lnRef>
            <a:fillRef idx="0">
              <a:schemeClr val="accent1"/>
            </a:fillRef>
            <a:effectRef idx="0">
              <a:schemeClr val="accent1"/>
            </a:effectRef>
            <a:fontRef idx="minor">
              <a:schemeClr val="tx1"/>
            </a:fontRef>
          </p:style>
        </p:cxnSp>
        <p:sp>
          <p:nvSpPr>
            <p:cNvPr id="918" name="Google Shape;1148;p97">
              <a:extLst>
                <a:ext uri="{FF2B5EF4-FFF2-40B4-BE49-F238E27FC236}">
                  <a16:creationId xmlns:a16="http://schemas.microsoft.com/office/drawing/2014/main" id="{95D5A513-E6BC-6965-3614-5B635EFBBF95}"/>
                </a:ext>
              </a:extLst>
            </p:cNvPr>
            <p:cNvSpPr txBox="1"/>
            <p:nvPr/>
          </p:nvSpPr>
          <p:spPr>
            <a:xfrm>
              <a:off x="1291865" y="2578979"/>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3</a:t>
              </a:r>
              <a:endParaRPr lang="en-US" sz="2000" dirty="0"/>
            </a:p>
          </p:txBody>
        </p:sp>
      </p:grpSp>
      <p:grpSp>
        <p:nvGrpSpPr>
          <p:cNvPr id="25" name="Group 24">
            <a:extLst>
              <a:ext uri="{FF2B5EF4-FFF2-40B4-BE49-F238E27FC236}">
                <a16:creationId xmlns:a16="http://schemas.microsoft.com/office/drawing/2014/main" id="{1EDCF167-93FB-5EF2-DB0C-4A39C2AC553A}"/>
              </a:ext>
            </a:extLst>
          </p:cNvPr>
          <p:cNvGrpSpPr/>
          <p:nvPr/>
        </p:nvGrpSpPr>
        <p:grpSpPr>
          <a:xfrm>
            <a:off x="862633" y="2288057"/>
            <a:ext cx="962079" cy="677068"/>
            <a:chOff x="862633" y="2288057"/>
            <a:chExt cx="962079" cy="677068"/>
          </a:xfrm>
        </p:grpSpPr>
        <p:cxnSp>
          <p:nvCxnSpPr>
            <p:cNvPr id="901" name="Straight Connector 900">
              <a:extLst>
                <a:ext uri="{FF2B5EF4-FFF2-40B4-BE49-F238E27FC236}">
                  <a16:creationId xmlns:a16="http://schemas.microsoft.com/office/drawing/2014/main" id="{7333AD49-7E0A-1F20-651C-F4F85F60EDEE}"/>
                </a:ext>
              </a:extLst>
            </p:cNvPr>
            <p:cNvCxnSpPr/>
            <p:nvPr/>
          </p:nvCxnSpPr>
          <p:spPr>
            <a:xfrm>
              <a:off x="862633" y="2680602"/>
              <a:ext cx="425143" cy="0"/>
            </a:xfrm>
            <a:prstGeom prst="line">
              <a:avLst/>
            </a:prstGeom>
            <a:ln w="76200">
              <a:solidFill>
                <a:srgbClr val="F4CCCC"/>
              </a:solidFill>
            </a:ln>
          </p:spPr>
          <p:style>
            <a:lnRef idx="1">
              <a:schemeClr val="accent1"/>
            </a:lnRef>
            <a:fillRef idx="0">
              <a:schemeClr val="accent1"/>
            </a:fillRef>
            <a:effectRef idx="0">
              <a:schemeClr val="accent1"/>
            </a:effectRef>
            <a:fontRef idx="minor">
              <a:schemeClr val="tx1"/>
            </a:fontRef>
          </p:style>
        </p:cxnSp>
        <p:sp>
          <p:nvSpPr>
            <p:cNvPr id="915" name="Google Shape;1148;p97">
              <a:extLst>
                <a:ext uri="{FF2B5EF4-FFF2-40B4-BE49-F238E27FC236}">
                  <a16:creationId xmlns:a16="http://schemas.microsoft.com/office/drawing/2014/main" id="{14D379B5-C1D7-81CA-BB05-50D61DB93649}"/>
                </a:ext>
              </a:extLst>
            </p:cNvPr>
            <p:cNvSpPr txBox="1"/>
            <p:nvPr/>
          </p:nvSpPr>
          <p:spPr>
            <a:xfrm>
              <a:off x="1291112" y="2288057"/>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2</a:t>
              </a:r>
              <a:endParaRPr lang="en-US" sz="2000" dirty="0"/>
            </a:p>
          </p:txBody>
        </p:sp>
      </p:grpSp>
      <p:grpSp>
        <p:nvGrpSpPr>
          <p:cNvPr id="947" name="Group 946">
            <a:extLst>
              <a:ext uri="{FF2B5EF4-FFF2-40B4-BE49-F238E27FC236}">
                <a16:creationId xmlns:a16="http://schemas.microsoft.com/office/drawing/2014/main" id="{D4C8EB71-FFDB-2C96-0BEC-D1B67BFB8500}"/>
              </a:ext>
            </a:extLst>
          </p:cNvPr>
          <p:cNvGrpSpPr/>
          <p:nvPr/>
        </p:nvGrpSpPr>
        <p:grpSpPr>
          <a:xfrm>
            <a:off x="862631" y="1991378"/>
            <a:ext cx="994395" cy="984845"/>
            <a:chOff x="862631" y="1991378"/>
            <a:chExt cx="994395" cy="984845"/>
          </a:xfrm>
        </p:grpSpPr>
        <p:cxnSp>
          <p:nvCxnSpPr>
            <p:cNvPr id="900" name="Straight Connector 899">
              <a:extLst>
                <a:ext uri="{FF2B5EF4-FFF2-40B4-BE49-F238E27FC236}">
                  <a16:creationId xmlns:a16="http://schemas.microsoft.com/office/drawing/2014/main" id="{1BD51CF9-0000-E5C9-58F6-14970E0102A7}"/>
                </a:ext>
              </a:extLst>
            </p:cNvPr>
            <p:cNvCxnSpPr/>
            <p:nvPr/>
          </p:nvCxnSpPr>
          <p:spPr>
            <a:xfrm>
              <a:off x="862631" y="2385726"/>
              <a:ext cx="425143" cy="0"/>
            </a:xfrm>
            <a:prstGeom prst="line">
              <a:avLst/>
            </a:prstGeom>
            <a:ln w="76200">
              <a:solidFill>
                <a:srgbClr val="FFE599"/>
              </a:solidFill>
            </a:ln>
          </p:spPr>
          <p:style>
            <a:lnRef idx="1">
              <a:schemeClr val="accent1"/>
            </a:lnRef>
            <a:fillRef idx="0">
              <a:schemeClr val="accent1"/>
            </a:fillRef>
            <a:effectRef idx="0">
              <a:schemeClr val="accent1"/>
            </a:effectRef>
            <a:fontRef idx="minor">
              <a:schemeClr val="tx1"/>
            </a:fontRef>
          </p:style>
        </p:cxnSp>
        <p:sp>
          <p:nvSpPr>
            <p:cNvPr id="911" name="Google Shape;1147;p97">
              <a:extLst>
                <a:ext uri="{FF2B5EF4-FFF2-40B4-BE49-F238E27FC236}">
                  <a16:creationId xmlns:a16="http://schemas.microsoft.com/office/drawing/2014/main" id="{D24E27EF-3431-E27D-D4F1-CEA44568E695}"/>
                </a:ext>
              </a:extLst>
            </p:cNvPr>
            <p:cNvSpPr txBox="1"/>
            <p:nvPr/>
          </p:nvSpPr>
          <p:spPr>
            <a:xfrm>
              <a:off x="1323426" y="1991378"/>
              <a:ext cx="533600" cy="984845"/>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1</a:t>
              </a:r>
              <a:endParaRPr lang="en-US" sz="2000" dirty="0"/>
            </a:p>
            <a:p>
              <a:endParaRPr lang="en-US" sz="2000" dirty="0"/>
            </a:p>
          </p:txBody>
        </p:sp>
      </p:grpSp>
      <p:grpSp>
        <p:nvGrpSpPr>
          <p:cNvPr id="35" name="Group 34">
            <a:extLst>
              <a:ext uri="{FF2B5EF4-FFF2-40B4-BE49-F238E27FC236}">
                <a16:creationId xmlns:a16="http://schemas.microsoft.com/office/drawing/2014/main" id="{1AC429B7-1251-428C-06DC-94FFF38089CE}"/>
              </a:ext>
            </a:extLst>
          </p:cNvPr>
          <p:cNvGrpSpPr/>
          <p:nvPr/>
        </p:nvGrpSpPr>
        <p:grpSpPr>
          <a:xfrm>
            <a:off x="1221131" y="4191513"/>
            <a:ext cx="2698375" cy="1172222"/>
            <a:chOff x="1254238" y="4677267"/>
            <a:chExt cx="1407503" cy="695515"/>
          </a:xfrm>
        </p:grpSpPr>
        <p:cxnSp>
          <p:nvCxnSpPr>
            <p:cNvPr id="40" name="Google Shape;904;p86">
              <a:extLst>
                <a:ext uri="{FF2B5EF4-FFF2-40B4-BE49-F238E27FC236}">
                  <a16:creationId xmlns:a16="http://schemas.microsoft.com/office/drawing/2014/main" id="{D4305749-501E-4E90-6B1B-FB528865AFAB}"/>
                </a:ext>
              </a:extLst>
            </p:cNvPr>
            <p:cNvCxnSpPr>
              <a:cxnSpLocks/>
            </p:cNvCxnSpPr>
            <p:nvPr/>
          </p:nvCxnSpPr>
          <p:spPr>
            <a:xfrm>
              <a:off x="1601722" y="4964868"/>
              <a:ext cx="0" cy="407914"/>
            </a:xfrm>
            <a:prstGeom prst="straightConnector1">
              <a:avLst/>
            </a:prstGeom>
            <a:noFill/>
            <a:ln w="76200" cap="flat" cmpd="sng">
              <a:solidFill>
                <a:srgbClr val="D9D2E9"/>
              </a:solidFill>
              <a:prstDash val="solid"/>
              <a:round/>
              <a:headEnd type="none" w="med" len="med"/>
              <a:tailEnd type="none" w="med" len="med"/>
            </a:ln>
          </p:spPr>
        </p:cxnSp>
        <p:cxnSp>
          <p:nvCxnSpPr>
            <p:cNvPr id="52" name="Google Shape;905;p86">
              <a:extLst>
                <a:ext uri="{FF2B5EF4-FFF2-40B4-BE49-F238E27FC236}">
                  <a16:creationId xmlns:a16="http://schemas.microsoft.com/office/drawing/2014/main" id="{2357BF4C-87CA-C77E-0B4A-2E45EFA9187B}"/>
                </a:ext>
              </a:extLst>
            </p:cNvPr>
            <p:cNvCxnSpPr>
              <a:cxnSpLocks/>
            </p:cNvCxnSpPr>
            <p:nvPr/>
          </p:nvCxnSpPr>
          <p:spPr>
            <a:xfrm>
              <a:off x="1959223" y="4677267"/>
              <a:ext cx="0" cy="691402"/>
            </a:xfrm>
            <a:prstGeom prst="straightConnector1">
              <a:avLst/>
            </a:prstGeom>
            <a:noFill/>
            <a:ln w="76200" cap="flat" cmpd="sng">
              <a:solidFill>
                <a:srgbClr val="D9D2E9"/>
              </a:solidFill>
              <a:prstDash val="solid"/>
              <a:round/>
              <a:headEnd type="none" w="med" len="med"/>
              <a:tailEnd type="none" w="med" len="med"/>
            </a:ln>
          </p:spPr>
        </p:cxnSp>
        <p:cxnSp>
          <p:nvCxnSpPr>
            <p:cNvPr id="53" name="Google Shape;906;p86">
              <a:extLst>
                <a:ext uri="{FF2B5EF4-FFF2-40B4-BE49-F238E27FC236}">
                  <a16:creationId xmlns:a16="http://schemas.microsoft.com/office/drawing/2014/main" id="{27F5619B-3AEE-C107-C4D3-BBEFA9584D94}"/>
                </a:ext>
              </a:extLst>
            </p:cNvPr>
            <p:cNvCxnSpPr>
              <a:cxnSpLocks/>
            </p:cNvCxnSpPr>
            <p:nvPr/>
          </p:nvCxnSpPr>
          <p:spPr>
            <a:xfrm>
              <a:off x="1254238" y="5036335"/>
              <a:ext cx="0" cy="331227"/>
            </a:xfrm>
            <a:prstGeom prst="straightConnector1">
              <a:avLst/>
            </a:prstGeom>
            <a:noFill/>
            <a:ln w="76200" cap="flat" cmpd="sng">
              <a:solidFill>
                <a:srgbClr val="D9D2E9"/>
              </a:solidFill>
              <a:prstDash val="solid"/>
              <a:round/>
              <a:headEnd type="none" w="med" len="med"/>
              <a:tailEnd type="none" w="med" len="med"/>
            </a:ln>
          </p:spPr>
        </p:cxnSp>
        <p:cxnSp>
          <p:nvCxnSpPr>
            <p:cNvPr id="54" name="Google Shape;912;p86">
              <a:extLst>
                <a:ext uri="{FF2B5EF4-FFF2-40B4-BE49-F238E27FC236}">
                  <a16:creationId xmlns:a16="http://schemas.microsoft.com/office/drawing/2014/main" id="{0E0DE2F4-8113-AF1E-6B0F-BE22B8466D91}"/>
                </a:ext>
              </a:extLst>
            </p:cNvPr>
            <p:cNvCxnSpPr>
              <a:cxnSpLocks/>
            </p:cNvCxnSpPr>
            <p:nvPr/>
          </p:nvCxnSpPr>
          <p:spPr>
            <a:xfrm>
              <a:off x="2303967" y="5016994"/>
              <a:ext cx="0" cy="351675"/>
            </a:xfrm>
            <a:prstGeom prst="straightConnector1">
              <a:avLst/>
            </a:prstGeom>
            <a:noFill/>
            <a:ln w="76200" cap="flat" cmpd="sng">
              <a:solidFill>
                <a:srgbClr val="D9D2E9"/>
              </a:solidFill>
              <a:prstDash val="solid"/>
              <a:round/>
              <a:headEnd type="none" w="med" len="med"/>
              <a:tailEnd type="none" w="med" len="med"/>
            </a:ln>
          </p:spPr>
        </p:cxnSp>
        <p:cxnSp>
          <p:nvCxnSpPr>
            <p:cNvPr id="55" name="Google Shape;913;p86">
              <a:extLst>
                <a:ext uri="{FF2B5EF4-FFF2-40B4-BE49-F238E27FC236}">
                  <a16:creationId xmlns:a16="http://schemas.microsoft.com/office/drawing/2014/main" id="{A3F075C5-F4EE-9E1D-E60C-15566960490F}"/>
                </a:ext>
              </a:extLst>
            </p:cNvPr>
            <p:cNvCxnSpPr>
              <a:cxnSpLocks/>
            </p:cNvCxnSpPr>
            <p:nvPr/>
          </p:nvCxnSpPr>
          <p:spPr>
            <a:xfrm>
              <a:off x="2661741" y="5187913"/>
              <a:ext cx="0" cy="175879"/>
            </a:xfrm>
            <a:prstGeom prst="straightConnector1">
              <a:avLst/>
            </a:prstGeom>
            <a:noFill/>
            <a:ln w="76200" cap="flat" cmpd="sng">
              <a:solidFill>
                <a:srgbClr val="D9D2E9"/>
              </a:solidFill>
              <a:prstDash val="solid"/>
              <a:round/>
              <a:headEnd type="none" w="med" len="med"/>
              <a:tailEnd type="none" w="med" len="med"/>
            </a:ln>
          </p:spPr>
        </p:cxnSp>
      </p:grpSp>
      <p:grpSp>
        <p:nvGrpSpPr>
          <p:cNvPr id="26" name="Group 25">
            <a:extLst>
              <a:ext uri="{FF2B5EF4-FFF2-40B4-BE49-F238E27FC236}">
                <a16:creationId xmlns:a16="http://schemas.microsoft.com/office/drawing/2014/main" id="{F26D11C0-680E-57BA-ACF9-69A200A72019}"/>
              </a:ext>
            </a:extLst>
          </p:cNvPr>
          <p:cNvGrpSpPr/>
          <p:nvPr/>
        </p:nvGrpSpPr>
        <p:grpSpPr>
          <a:xfrm>
            <a:off x="1127461" y="3757527"/>
            <a:ext cx="2698375" cy="1611354"/>
            <a:chOff x="1254238" y="4677267"/>
            <a:chExt cx="1407503" cy="695515"/>
          </a:xfrm>
        </p:grpSpPr>
        <p:cxnSp>
          <p:nvCxnSpPr>
            <p:cNvPr id="27" name="Google Shape;904;p86">
              <a:extLst>
                <a:ext uri="{FF2B5EF4-FFF2-40B4-BE49-F238E27FC236}">
                  <a16:creationId xmlns:a16="http://schemas.microsoft.com/office/drawing/2014/main" id="{7C3E751F-4154-601D-A615-0C714EE76271}"/>
                </a:ext>
              </a:extLst>
            </p:cNvPr>
            <p:cNvCxnSpPr>
              <a:cxnSpLocks/>
            </p:cNvCxnSpPr>
            <p:nvPr/>
          </p:nvCxnSpPr>
          <p:spPr>
            <a:xfrm>
              <a:off x="1601722" y="4964868"/>
              <a:ext cx="0" cy="407914"/>
            </a:xfrm>
            <a:prstGeom prst="straightConnector1">
              <a:avLst/>
            </a:prstGeom>
            <a:noFill/>
            <a:ln w="76200" cap="flat" cmpd="sng">
              <a:solidFill>
                <a:srgbClr val="CFE2F3"/>
              </a:solidFill>
              <a:prstDash val="solid"/>
              <a:round/>
              <a:headEnd type="none" w="med" len="med"/>
              <a:tailEnd type="none" w="med" len="med"/>
            </a:ln>
          </p:spPr>
        </p:cxnSp>
        <p:cxnSp>
          <p:nvCxnSpPr>
            <p:cNvPr id="28" name="Google Shape;905;p86">
              <a:extLst>
                <a:ext uri="{FF2B5EF4-FFF2-40B4-BE49-F238E27FC236}">
                  <a16:creationId xmlns:a16="http://schemas.microsoft.com/office/drawing/2014/main" id="{FB0AC759-14FA-8B36-3EA9-23934404FD58}"/>
                </a:ext>
              </a:extLst>
            </p:cNvPr>
            <p:cNvCxnSpPr>
              <a:cxnSpLocks/>
            </p:cNvCxnSpPr>
            <p:nvPr/>
          </p:nvCxnSpPr>
          <p:spPr>
            <a:xfrm>
              <a:off x="1959223" y="4677267"/>
              <a:ext cx="0" cy="691402"/>
            </a:xfrm>
            <a:prstGeom prst="straightConnector1">
              <a:avLst/>
            </a:prstGeom>
            <a:noFill/>
            <a:ln w="76200" cap="flat" cmpd="sng">
              <a:solidFill>
                <a:srgbClr val="CFE2F3"/>
              </a:solidFill>
              <a:prstDash val="solid"/>
              <a:round/>
              <a:headEnd type="none" w="med" len="med"/>
              <a:tailEnd type="none" w="med" len="med"/>
            </a:ln>
          </p:spPr>
        </p:cxnSp>
        <p:cxnSp>
          <p:nvCxnSpPr>
            <p:cNvPr id="29" name="Google Shape;906;p86">
              <a:extLst>
                <a:ext uri="{FF2B5EF4-FFF2-40B4-BE49-F238E27FC236}">
                  <a16:creationId xmlns:a16="http://schemas.microsoft.com/office/drawing/2014/main" id="{CB4CF841-CD7D-F41F-F961-7ECAE581767D}"/>
                </a:ext>
              </a:extLst>
            </p:cNvPr>
            <p:cNvCxnSpPr>
              <a:cxnSpLocks/>
            </p:cNvCxnSpPr>
            <p:nvPr/>
          </p:nvCxnSpPr>
          <p:spPr>
            <a:xfrm>
              <a:off x="1254238" y="5036335"/>
              <a:ext cx="0" cy="331227"/>
            </a:xfrm>
            <a:prstGeom prst="straightConnector1">
              <a:avLst/>
            </a:prstGeom>
            <a:noFill/>
            <a:ln w="76200" cap="flat" cmpd="sng">
              <a:solidFill>
                <a:srgbClr val="CFE2F3"/>
              </a:solidFill>
              <a:prstDash val="solid"/>
              <a:round/>
              <a:headEnd type="none" w="med" len="med"/>
              <a:tailEnd type="none" w="med" len="med"/>
            </a:ln>
          </p:spPr>
        </p:cxnSp>
        <p:cxnSp>
          <p:nvCxnSpPr>
            <p:cNvPr id="30" name="Google Shape;912;p86">
              <a:extLst>
                <a:ext uri="{FF2B5EF4-FFF2-40B4-BE49-F238E27FC236}">
                  <a16:creationId xmlns:a16="http://schemas.microsoft.com/office/drawing/2014/main" id="{0F4D61BD-B3E0-3993-16BC-6D25A1F1F757}"/>
                </a:ext>
              </a:extLst>
            </p:cNvPr>
            <p:cNvCxnSpPr>
              <a:cxnSpLocks/>
            </p:cNvCxnSpPr>
            <p:nvPr/>
          </p:nvCxnSpPr>
          <p:spPr>
            <a:xfrm>
              <a:off x="2303967" y="5016994"/>
              <a:ext cx="0" cy="351675"/>
            </a:xfrm>
            <a:prstGeom prst="straightConnector1">
              <a:avLst/>
            </a:prstGeom>
            <a:noFill/>
            <a:ln w="76200" cap="flat" cmpd="sng">
              <a:solidFill>
                <a:srgbClr val="CFE2F3"/>
              </a:solidFill>
              <a:prstDash val="solid"/>
              <a:round/>
              <a:headEnd type="none" w="med" len="med"/>
              <a:tailEnd type="none" w="med" len="med"/>
            </a:ln>
          </p:spPr>
        </p:cxnSp>
        <p:cxnSp>
          <p:nvCxnSpPr>
            <p:cNvPr id="31" name="Google Shape;913;p86">
              <a:extLst>
                <a:ext uri="{FF2B5EF4-FFF2-40B4-BE49-F238E27FC236}">
                  <a16:creationId xmlns:a16="http://schemas.microsoft.com/office/drawing/2014/main" id="{721DB928-E518-0FBB-58E9-45C85A1557E9}"/>
                </a:ext>
              </a:extLst>
            </p:cNvPr>
            <p:cNvCxnSpPr>
              <a:cxnSpLocks/>
            </p:cNvCxnSpPr>
            <p:nvPr/>
          </p:nvCxnSpPr>
          <p:spPr>
            <a:xfrm>
              <a:off x="2661741" y="5187913"/>
              <a:ext cx="0" cy="175879"/>
            </a:xfrm>
            <a:prstGeom prst="straightConnector1">
              <a:avLst/>
            </a:prstGeom>
            <a:noFill/>
            <a:ln w="76200" cap="flat" cmpd="sng">
              <a:solidFill>
                <a:srgbClr val="CFE2F3"/>
              </a:solidFill>
              <a:prstDash val="solid"/>
              <a:round/>
              <a:headEnd type="none" w="med" len="med"/>
              <a:tailEnd type="none" w="med" len="med"/>
            </a:ln>
          </p:spPr>
        </p:cxnSp>
      </p:grpSp>
      <p:grpSp>
        <p:nvGrpSpPr>
          <p:cNvPr id="11" name="Group 10">
            <a:extLst>
              <a:ext uri="{FF2B5EF4-FFF2-40B4-BE49-F238E27FC236}">
                <a16:creationId xmlns:a16="http://schemas.microsoft.com/office/drawing/2014/main" id="{159E4192-2B6A-7CDC-75E7-84381007E604}"/>
              </a:ext>
            </a:extLst>
          </p:cNvPr>
          <p:cNvGrpSpPr/>
          <p:nvPr/>
        </p:nvGrpSpPr>
        <p:grpSpPr>
          <a:xfrm>
            <a:off x="1040207" y="3476614"/>
            <a:ext cx="2698375" cy="1896158"/>
            <a:chOff x="1254238" y="4677267"/>
            <a:chExt cx="1407503" cy="695515"/>
          </a:xfrm>
        </p:grpSpPr>
        <p:cxnSp>
          <p:nvCxnSpPr>
            <p:cNvPr id="15" name="Google Shape;904;p86">
              <a:extLst>
                <a:ext uri="{FF2B5EF4-FFF2-40B4-BE49-F238E27FC236}">
                  <a16:creationId xmlns:a16="http://schemas.microsoft.com/office/drawing/2014/main" id="{D8D2E94B-93AC-0BE8-BAB8-915A86387A95}"/>
                </a:ext>
              </a:extLst>
            </p:cNvPr>
            <p:cNvCxnSpPr>
              <a:cxnSpLocks/>
            </p:cNvCxnSpPr>
            <p:nvPr/>
          </p:nvCxnSpPr>
          <p:spPr>
            <a:xfrm>
              <a:off x="1601722" y="4964868"/>
              <a:ext cx="0" cy="407914"/>
            </a:xfrm>
            <a:prstGeom prst="straightConnector1">
              <a:avLst/>
            </a:prstGeom>
            <a:noFill/>
            <a:ln w="76200" cap="flat" cmpd="sng">
              <a:solidFill>
                <a:srgbClr val="B6D7A8"/>
              </a:solidFill>
              <a:prstDash val="solid"/>
              <a:round/>
              <a:headEnd type="none" w="med" len="med"/>
              <a:tailEnd type="none" w="med" len="med"/>
            </a:ln>
          </p:spPr>
        </p:cxnSp>
        <p:cxnSp>
          <p:nvCxnSpPr>
            <p:cNvPr id="16" name="Google Shape;905;p86">
              <a:extLst>
                <a:ext uri="{FF2B5EF4-FFF2-40B4-BE49-F238E27FC236}">
                  <a16:creationId xmlns:a16="http://schemas.microsoft.com/office/drawing/2014/main" id="{C0A9171B-7C4B-9EF1-6A93-3B346F7953EB}"/>
                </a:ext>
              </a:extLst>
            </p:cNvPr>
            <p:cNvCxnSpPr>
              <a:cxnSpLocks/>
            </p:cNvCxnSpPr>
            <p:nvPr/>
          </p:nvCxnSpPr>
          <p:spPr>
            <a:xfrm>
              <a:off x="1959223" y="4677267"/>
              <a:ext cx="0" cy="691402"/>
            </a:xfrm>
            <a:prstGeom prst="straightConnector1">
              <a:avLst/>
            </a:prstGeom>
            <a:noFill/>
            <a:ln w="76200" cap="flat" cmpd="sng">
              <a:solidFill>
                <a:srgbClr val="B6D7A8"/>
              </a:solidFill>
              <a:prstDash val="solid"/>
              <a:round/>
              <a:headEnd type="none" w="med" len="med"/>
              <a:tailEnd type="none" w="med" len="med"/>
            </a:ln>
          </p:spPr>
        </p:cxnSp>
        <p:cxnSp>
          <p:nvCxnSpPr>
            <p:cNvPr id="18" name="Google Shape;906;p86">
              <a:extLst>
                <a:ext uri="{FF2B5EF4-FFF2-40B4-BE49-F238E27FC236}">
                  <a16:creationId xmlns:a16="http://schemas.microsoft.com/office/drawing/2014/main" id="{67BC54DA-65CA-131A-084E-D1E653893D1C}"/>
                </a:ext>
              </a:extLst>
            </p:cNvPr>
            <p:cNvCxnSpPr>
              <a:cxnSpLocks/>
            </p:cNvCxnSpPr>
            <p:nvPr/>
          </p:nvCxnSpPr>
          <p:spPr>
            <a:xfrm>
              <a:off x="1254238" y="5036335"/>
              <a:ext cx="0" cy="331227"/>
            </a:xfrm>
            <a:prstGeom prst="straightConnector1">
              <a:avLst/>
            </a:prstGeom>
            <a:noFill/>
            <a:ln w="76200" cap="flat" cmpd="sng">
              <a:solidFill>
                <a:srgbClr val="B6D7A8"/>
              </a:solidFill>
              <a:prstDash val="solid"/>
              <a:round/>
              <a:headEnd type="none" w="med" len="med"/>
              <a:tailEnd type="none" w="med" len="med"/>
            </a:ln>
          </p:spPr>
        </p:cxnSp>
        <p:cxnSp>
          <p:nvCxnSpPr>
            <p:cNvPr id="19" name="Google Shape;912;p86">
              <a:extLst>
                <a:ext uri="{FF2B5EF4-FFF2-40B4-BE49-F238E27FC236}">
                  <a16:creationId xmlns:a16="http://schemas.microsoft.com/office/drawing/2014/main" id="{BCF0EF14-EF0B-2ED3-31A5-5744E825521A}"/>
                </a:ext>
              </a:extLst>
            </p:cNvPr>
            <p:cNvCxnSpPr>
              <a:cxnSpLocks/>
            </p:cNvCxnSpPr>
            <p:nvPr/>
          </p:nvCxnSpPr>
          <p:spPr>
            <a:xfrm>
              <a:off x="2303967" y="5016994"/>
              <a:ext cx="0" cy="351675"/>
            </a:xfrm>
            <a:prstGeom prst="straightConnector1">
              <a:avLst/>
            </a:prstGeom>
            <a:noFill/>
            <a:ln w="76200" cap="flat" cmpd="sng">
              <a:solidFill>
                <a:srgbClr val="B6D7A8"/>
              </a:solidFill>
              <a:prstDash val="solid"/>
              <a:round/>
              <a:headEnd type="none" w="med" len="med"/>
              <a:tailEnd type="none" w="med" len="med"/>
            </a:ln>
          </p:spPr>
        </p:cxnSp>
        <p:cxnSp>
          <p:nvCxnSpPr>
            <p:cNvPr id="22" name="Google Shape;913;p86">
              <a:extLst>
                <a:ext uri="{FF2B5EF4-FFF2-40B4-BE49-F238E27FC236}">
                  <a16:creationId xmlns:a16="http://schemas.microsoft.com/office/drawing/2014/main" id="{5311E9C4-41E4-33DB-F973-E444433168C0}"/>
                </a:ext>
              </a:extLst>
            </p:cNvPr>
            <p:cNvCxnSpPr>
              <a:cxnSpLocks/>
            </p:cNvCxnSpPr>
            <p:nvPr/>
          </p:nvCxnSpPr>
          <p:spPr>
            <a:xfrm>
              <a:off x="2661741" y="5187913"/>
              <a:ext cx="0" cy="175879"/>
            </a:xfrm>
            <a:prstGeom prst="straightConnector1">
              <a:avLst/>
            </a:prstGeom>
            <a:noFill/>
            <a:ln w="76200" cap="flat" cmpd="sng">
              <a:solidFill>
                <a:srgbClr val="B6D7A8"/>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0F163FD5-6ABF-6903-688C-AB70A45E5325}"/>
              </a:ext>
            </a:extLst>
          </p:cNvPr>
          <p:cNvGrpSpPr/>
          <p:nvPr/>
        </p:nvGrpSpPr>
        <p:grpSpPr>
          <a:xfrm>
            <a:off x="953128" y="3817495"/>
            <a:ext cx="2698375" cy="1563751"/>
            <a:chOff x="1254238" y="4677267"/>
            <a:chExt cx="1407503" cy="704602"/>
          </a:xfrm>
        </p:grpSpPr>
        <p:cxnSp>
          <p:nvCxnSpPr>
            <p:cNvPr id="5" name="Google Shape;904;p86">
              <a:extLst>
                <a:ext uri="{FF2B5EF4-FFF2-40B4-BE49-F238E27FC236}">
                  <a16:creationId xmlns:a16="http://schemas.microsoft.com/office/drawing/2014/main" id="{AA70F1D7-413E-DEB4-31F9-F72B486109EF}"/>
                </a:ext>
              </a:extLst>
            </p:cNvPr>
            <p:cNvCxnSpPr>
              <a:cxnSpLocks/>
            </p:cNvCxnSpPr>
            <p:nvPr/>
          </p:nvCxnSpPr>
          <p:spPr>
            <a:xfrm>
              <a:off x="1601722" y="4964868"/>
              <a:ext cx="0" cy="407914"/>
            </a:xfrm>
            <a:prstGeom prst="straightConnector1">
              <a:avLst/>
            </a:prstGeom>
            <a:noFill/>
            <a:ln w="76200" cap="flat" cmpd="sng">
              <a:solidFill>
                <a:srgbClr val="F4CCCC"/>
              </a:solidFill>
              <a:prstDash val="solid"/>
              <a:round/>
              <a:headEnd type="none" w="med" len="med"/>
              <a:tailEnd type="none" w="med" len="med"/>
            </a:ln>
          </p:spPr>
        </p:cxnSp>
        <p:cxnSp>
          <p:nvCxnSpPr>
            <p:cNvPr id="7" name="Google Shape;905;p86">
              <a:extLst>
                <a:ext uri="{FF2B5EF4-FFF2-40B4-BE49-F238E27FC236}">
                  <a16:creationId xmlns:a16="http://schemas.microsoft.com/office/drawing/2014/main" id="{A710C779-14AA-5AE0-7940-23D615F26CDB}"/>
                </a:ext>
              </a:extLst>
            </p:cNvPr>
            <p:cNvCxnSpPr>
              <a:cxnSpLocks/>
            </p:cNvCxnSpPr>
            <p:nvPr/>
          </p:nvCxnSpPr>
          <p:spPr>
            <a:xfrm>
              <a:off x="1959223" y="4677267"/>
              <a:ext cx="0" cy="691402"/>
            </a:xfrm>
            <a:prstGeom prst="straightConnector1">
              <a:avLst/>
            </a:prstGeom>
            <a:noFill/>
            <a:ln w="76200" cap="flat" cmpd="sng">
              <a:solidFill>
                <a:srgbClr val="F4CCCC"/>
              </a:solidFill>
              <a:prstDash val="solid"/>
              <a:round/>
              <a:headEnd type="none" w="med" len="med"/>
              <a:tailEnd type="none" w="med" len="med"/>
            </a:ln>
          </p:spPr>
        </p:cxnSp>
        <p:cxnSp>
          <p:nvCxnSpPr>
            <p:cNvPr id="8" name="Google Shape;906;p86">
              <a:extLst>
                <a:ext uri="{FF2B5EF4-FFF2-40B4-BE49-F238E27FC236}">
                  <a16:creationId xmlns:a16="http://schemas.microsoft.com/office/drawing/2014/main" id="{F6345A46-27D5-9273-95E4-25A9EAF3D5A2}"/>
                </a:ext>
              </a:extLst>
            </p:cNvPr>
            <p:cNvCxnSpPr>
              <a:cxnSpLocks/>
            </p:cNvCxnSpPr>
            <p:nvPr/>
          </p:nvCxnSpPr>
          <p:spPr>
            <a:xfrm>
              <a:off x="1254238" y="5036335"/>
              <a:ext cx="0" cy="345534"/>
            </a:xfrm>
            <a:prstGeom prst="straightConnector1">
              <a:avLst/>
            </a:prstGeom>
            <a:noFill/>
            <a:ln w="76200" cap="flat" cmpd="sng">
              <a:solidFill>
                <a:srgbClr val="F4CCCC"/>
              </a:solidFill>
              <a:prstDash val="solid"/>
              <a:round/>
              <a:headEnd type="none" w="med" len="med"/>
              <a:tailEnd type="none" w="med" len="med"/>
            </a:ln>
          </p:spPr>
        </p:cxnSp>
        <p:cxnSp>
          <p:nvCxnSpPr>
            <p:cNvPr id="9" name="Google Shape;912;p86">
              <a:extLst>
                <a:ext uri="{FF2B5EF4-FFF2-40B4-BE49-F238E27FC236}">
                  <a16:creationId xmlns:a16="http://schemas.microsoft.com/office/drawing/2014/main" id="{8BF3ACAD-BF40-29A3-FB03-6F8DE3506163}"/>
                </a:ext>
              </a:extLst>
            </p:cNvPr>
            <p:cNvCxnSpPr>
              <a:cxnSpLocks/>
            </p:cNvCxnSpPr>
            <p:nvPr/>
          </p:nvCxnSpPr>
          <p:spPr>
            <a:xfrm>
              <a:off x="2303967" y="5016994"/>
              <a:ext cx="0" cy="351675"/>
            </a:xfrm>
            <a:prstGeom prst="straightConnector1">
              <a:avLst/>
            </a:prstGeom>
            <a:noFill/>
            <a:ln w="76200" cap="flat" cmpd="sng">
              <a:solidFill>
                <a:srgbClr val="F4CCCC"/>
              </a:solidFill>
              <a:prstDash val="solid"/>
              <a:round/>
              <a:headEnd type="none" w="med" len="med"/>
              <a:tailEnd type="none" w="med" len="med"/>
            </a:ln>
          </p:spPr>
        </p:cxnSp>
        <p:cxnSp>
          <p:nvCxnSpPr>
            <p:cNvPr id="10" name="Google Shape;913;p86">
              <a:extLst>
                <a:ext uri="{FF2B5EF4-FFF2-40B4-BE49-F238E27FC236}">
                  <a16:creationId xmlns:a16="http://schemas.microsoft.com/office/drawing/2014/main" id="{E35A4A7C-CEFF-DE8F-B396-112AB0FD0D8B}"/>
                </a:ext>
              </a:extLst>
            </p:cNvPr>
            <p:cNvCxnSpPr>
              <a:cxnSpLocks/>
            </p:cNvCxnSpPr>
            <p:nvPr/>
          </p:nvCxnSpPr>
          <p:spPr>
            <a:xfrm>
              <a:off x="2661741" y="5187913"/>
              <a:ext cx="0" cy="175879"/>
            </a:xfrm>
            <a:prstGeom prst="straightConnector1">
              <a:avLst/>
            </a:prstGeom>
            <a:noFill/>
            <a:ln w="76200" cap="flat" cmpd="sng">
              <a:solidFill>
                <a:srgbClr val="F4CCCC"/>
              </a:solidFill>
              <a:prstDash val="solid"/>
              <a:round/>
              <a:headEnd type="none" w="med" len="med"/>
              <a:tailEnd type="none" w="med" len="med"/>
            </a:ln>
          </p:spPr>
        </p:cxnSp>
      </p:grpSp>
      <p:grpSp>
        <p:nvGrpSpPr>
          <p:cNvPr id="32" name="Group 31">
            <a:extLst>
              <a:ext uri="{FF2B5EF4-FFF2-40B4-BE49-F238E27FC236}">
                <a16:creationId xmlns:a16="http://schemas.microsoft.com/office/drawing/2014/main" id="{9AD8BD9C-7D95-910A-41A5-07E76177B100}"/>
              </a:ext>
            </a:extLst>
          </p:cNvPr>
          <p:cNvGrpSpPr/>
          <p:nvPr/>
        </p:nvGrpSpPr>
        <p:grpSpPr>
          <a:xfrm>
            <a:off x="868672" y="4060407"/>
            <a:ext cx="2698376" cy="1325511"/>
            <a:chOff x="1254238" y="4704745"/>
            <a:chExt cx="1407504" cy="691402"/>
          </a:xfrm>
        </p:grpSpPr>
        <p:cxnSp>
          <p:nvCxnSpPr>
            <p:cNvPr id="904" name="Google Shape;904;p86">
              <a:extLst>
                <a:ext uri="{FF2B5EF4-FFF2-40B4-BE49-F238E27FC236}">
                  <a16:creationId xmlns:a16="http://schemas.microsoft.com/office/drawing/2014/main" id="{2192EDB0-F94D-B85F-4353-D1D71792BBAD}"/>
                </a:ext>
              </a:extLst>
            </p:cNvPr>
            <p:cNvCxnSpPr>
              <a:cxnSpLocks/>
            </p:cNvCxnSpPr>
            <p:nvPr/>
          </p:nvCxnSpPr>
          <p:spPr>
            <a:xfrm>
              <a:off x="1601722" y="4964868"/>
              <a:ext cx="0" cy="407914"/>
            </a:xfrm>
            <a:prstGeom prst="straightConnector1">
              <a:avLst/>
            </a:prstGeom>
            <a:noFill/>
            <a:ln w="76200" cap="flat" cmpd="sng">
              <a:solidFill>
                <a:srgbClr val="FFE599"/>
              </a:solidFill>
              <a:prstDash val="solid"/>
              <a:round/>
              <a:headEnd type="none" w="med" len="med"/>
              <a:tailEnd type="none" w="med" len="med"/>
            </a:ln>
          </p:spPr>
        </p:cxnSp>
        <p:cxnSp>
          <p:nvCxnSpPr>
            <p:cNvPr id="905" name="Google Shape;905;p86">
              <a:extLst>
                <a:ext uri="{FF2B5EF4-FFF2-40B4-BE49-F238E27FC236}">
                  <a16:creationId xmlns:a16="http://schemas.microsoft.com/office/drawing/2014/main" id="{9B220203-C6FD-790B-6F44-2D30F6B0C671}"/>
                </a:ext>
              </a:extLst>
            </p:cNvPr>
            <p:cNvCxnSpPr>
              <a:cxnSpLocks/>
            </p:cNvCxnSpPr>
            <p:nvPr/>
          </p:nvCxnSpPr>
          <p:spPr>
            <a:xfrm>
              <a:off x="1956509" y="4704745"/>
              <a:ext cx="0" cy="691402"/>
            </a:xfrm>
            <a:prstGeom prst="straightConnector1">
              <a:avLst/>
            </a:prstGeom>
            <a:noFill/>
            <a:ln w="76200" cap="flat" cmpd="sng">
              <a:solidFill>
                <a:srgbClr val="FFE599"/>
              </a:solidFill>
              <a:prstDash val="solid"/>
              <a:round/>
              <a:headEnd type="none" w="med" len="med"/>
              <a:tailEnd type="none" w="med" len="med"/>
            </a:ln>
          </p:spPr>
        </p:cxnSp>
        <p:cxnSp>
          <p:nvCxnSpPr>
            <p:cNvPr id="906" name="Google Shape;906;p86">
              <a:extLst>
                <a:ext uri="{FF2B5EF4-FFF2-40B4-BE49-F238E27FC236}">
                  <a16:creationId xmlns:a16="http://schemas.microsoft.com/office/drawing/2014/main" id="{2D0CB6CE-8B9B-0BF0-039B-32DF9DCFCB4F}"/>
                </a:ext>
              </a:extLst>
            </p:cNvPr>
            <p:cNvCxnSpPr>
              <a:cxnSpLocks/>
            </p:cNvCxnSpPr>
            <p:nvPr/>
          </p:nvCxnSpPr>
          <p:spPr>
            <a:xfrm>
              <a:off x="1254238" y="5036335"/>
              <a:ext cx="0" cy="345534"/>
            </a:xfrm>
            <a:prstGeom prst="straightConnector1">
              <a:avLst/>
            </a:prstGeom>
            <a:noFill/>
            <a:ln w="76200" cap="flat" cmpd="sng">
              <a:solidFill>
                <a:srgbClr val="FFE599"/>
              </a:solidFill>
              <a:prstDash val="solid"/>
              <a:round/>
              <a:headEnd type="none" w="med" len="med"/>
              <a:tailEnd type="none" w="med" len="med"/>
            </a:ln>
          </p:spPr>
        </p:cxnSp>
        <p:cxnSp>
          <p:nvCxnSpPr>
            <p:cNvPr id="912" name="Google Shape;912;p86">
              <a:extLst>
                <a:ext uri="{FF2B5EF4-FFF2-40B4-BE49-F238E27FC236}">
                  <a16:creationId xmlns:a16="http://schemas.microsoft.com/office/drawing/2014/main" id="{DF0D4A23-0137-250D-6128-C07E72865692}"/>
                </a:ext>
              </a:extLst>
            </p:cNvPr>
            <p:cNvCxnSpPr>
              <a:cxnSpLocks/>
            </p:cNvCxnSpPr>
            <p:nvPr/>
          </p:nvCxnSpPr>
          <p:spPr>
            <a:xfrm>
              <a:off x="2303344" y="5036335"/>
              <a:ext cx="0" cy="351675"/>
            </a:xfrm>
            <a:prstGeom prst="straightConnector1">
              <a:avLst/>
            </a:prstGeom>
            <a:noFill/>
            <a:ln w="76200" cap="flat" cmpd="sng">
              <a:solidFill>
                <a:srgbClr val="FFE599"/>
              </a:solidFill>
              <a:prstDash val="solid"/>
              <a:round/>
              <a:headEnd type="none" w="med" len="med"/>
              <a:tailEnd type="none" w="med" len="med"/>
            </a:ln>
          </p:spPr>
        </p:cxnSp>
        <p:cxnSp>
          <p:nvCxnSpPr>
            <p:cNvPr id="913" name="Google Shape;913;p86">
              <a:extLst>
                <a:ext uri="{FF2B5EF4-FFF2-40B4-BE49-F238E27FC236}">
                  <a16:creationId xmlns:a16="http://schemas.microsoft.com/office/drawing/2014/main" id="{CC12222F-60A0-3E0B-CFDF-916AC210B140}"/>
                </a:ext>
              </a:extLst>
            </p:cNvPr>
            <p:cNvCxnSpPr>
              <a:cxnSpLocks/>
            </p:cNvCxnSpPr>
            <p:nvPr/>
          </p:nvCxnSpPr>
          <p:spPr>
            <a:xfrm>
              <a:off x="2661742" y="5209197"/>
              <a:ext cx="0" cy="175879"/>
            </a:xfrm>
            <a:prstGeom prst="straightConnector1">
              <a:avLst/>
            </a:prstGeom>
            <a:noFill/>
            <a:ln w="76200" cap="flat" cmpd="sng">
              <a:solidFill>
                <a:srgbClr val="FFE599"/>
              </a:solidFill>
              <a:prstDash val="solid"/>
              <a:round/>
              <a:headEnd type="none" w="med" len="med"/>
              <a:tailEnd type="none" w="med" len="med"/>
            </a:ln>
          </p:spPr>
        </p:cxnSp>
      </p:grpSp>
      <p:cxnSp>
        <p:nvCxnSpPr>
          <p:cNvPr id="21" name="Connector: Elbow 20">
            <a:extLst>
              <a:ext uri="{FF2B5EF4-FFF2-40B4-BE49-F238E27FC236}">
                <a16:creationId xmlns:a16="http://schemas.microsoft.com/office/drawing/2014/main" id="{A4A0F717-6649-CB4C-C2D4-918E9362B124}"/>
              </a:ext>
            </a:extLst>
          </p:cNvPr>
          <p:cNvCxnSpPr>
            <a:cxnSpLocks/>
            <a:endCxn id="41" idx="2"/>
          </p:cNvCxnSpPr>
          <p:nvPr/>
        </p:nvCxnSpPr>
        <p:spPr>
          <a:xfrm rot="16200000" flipV="1">
            <a:off x="9511269" y="4025060"/>
            <a:ext cx="696521" cy="55085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5" name="Google Shape;875;p86">
            <a:extLst>
              <a:ext uri="{FF2B5EF4-FFF2-40B4-BE49-F238E27FC236}">
                <a16:creationId xmlns:a16="http://schemas.microsoft.com/office/drawing/2014/main" id="{F386F93D-CF2B-ECE1-179E-C96078E90F06}"/>
              </a:ext>
            </a:extLst>
          </p:cNvPr>
          <p:cNvSpPr/>
          <p:nvPr/>
        </p:nvSpPr>
        <p:spPr>
          <a:xfrm>
            <a:off x="10621299" y="3622739"/>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Rectifier Circuit</a:t>
            </a:r>
            <a:endParaRPr sz="2400" dirty="0"/>
          </a:p>
        </p:txBody>
      </p:sp>
      <p:cxnSp>
        <p:nvCxnSpPr>
          <p:cNvPr id="898" name="Google Shape;898;p86">
            <a:extLst>
              <a:ext uri="{FF2B5EF4-FFF2-40B4-BE49-F238E27FC236}">
                <a16:creationId xmlns:a16="http://schemas.microsoft.com/office/drawing/2014/main" id="{48DC23AB-6005-6D54-4DD2-8734E45F4B67}"/>
              </a:ext>
            </a:extLst>
          </p:cNvPr>
          <p:cNvCxnSpPr>
            <a:cxnSpLocks/>
          </p:cNvCxnSpPr>
          <p:nvPr/>
        </p:nvCxnSpPr>
        <p:spPr>
          <a:xfrm>
            <a:off x="584601" y="5363735"/>
            <a:ext cx="3507669" cy="0"/>
          </a:xfrm>
          <a:prstGeom prst="straightConnector1">
            <a:avLst/>
          </a:prstGeom>
          <a:noFill/>
          <a:ln w="28575" cap="flat" cmpd="sng">
            <a:solidFill>
              <a:schemeClr val="dk2"/>
            </a:solidFill>
            <a:prstDash val="solid"/>
            <a:round/>
            <a:headEnd type="none" w="med" len="med"/>
            <a:tailEnd type="triangle" w="med" len="med"/>
          </a:ln>
        </p:spPr>
      </p:cxnSp>
      <p:sp>
        <p:nvSpPr>
          <p:cNvPr id="41" name="Google Shape;1132;p97">
            <a:extLst>
              <a:ext uri="{FF2B5EF4-FFF2-40B4-BE49-F238E27FC236}">
                <a16:creationId xmlns:a16="http://schemas.microsoft.com/office/drawing/2014/main" id="{327C98DF-BAD5-DD78-EB7F-216DA9C13CEC}"/>
              </a:ext>
            </a:extLst>
          </p:cNvPr>
          <p:cNvSpPr/>
          <p:nvPr/>
        </p:nvSpPr>
        <p:spPr>
          <a:xfrm rot="-5400000">
            <a:off x="8758704" y="3685424"/>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42" name="Google Shape;1134;p97">
            <a:extLst>
              <a:ext uri="{FF2B5EF4-FFF2-40B4-BE49-F238E27FC236}">
                <a16:creationId xmlns:a16="http://schemas.microsoft.com/office/drawing/2014/main" id="{DED98A58-BF54-2DBA-195C-A1758B005C60}"/>
              </a:ext>
            </a:extLst>
          </p:cNvPr>
          <p:cNvSpPr/>
          <p:nvPr/>
        </p:nvSpPr>
        <p:spPr>
          <a:xfrm rot="-3601300">
            <a:off x="8321059" y="2913153"/>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1135;p97">
            <a:extLst>
              <a:ext uri="{FF2B5EF4-FFF2-40B4-BE49-F238E27FC236}">
                <a16:creationId xmlns:a16="http://schemas.microsoft.com/office/drawing/2014/main" id="{CC851466-32A1-D3B5-9B20-C2CA18F5F08E}"/>
              </a:ext>
            </a:extLst>
          </p:cNvPr>
          <p:cNvSpPr/>
          <p:nvPr/>
        </p:nvSpPr>
        <p:spPr>
          <a:xfrm rot="-4521746">
            <a:off x="8246382" y="3060595"/>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1136;p97">
            <a:extLst>
              <a:ext uri="{FF2B5EF4-FFF2-40B4-BE49-F238E27FC236}">
                <a16:creationId xmlns:a16="http://schemas.microsoft.com/office/drawing/2014/main" id="{D3C7E741-16D2-4091-ABC9-40B4AA57E6A5}"/>
              </a:ext>
            </a:extLst>
          </p:cNvPr>
          <p:cNvSpPr/>
          <p:nvPr/>
        </p:nvSpPr>
        <p:spPr>
          <a:xfrm rot="-5400000">
            <a:off x="8212111" y="3250996"/>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1137;p97">
            <a:extLst>
              <a:ext uri="{FF2B5EF4-FFF2-40B4-BE49-F238E27FC236}">
                <a16:creationId xmlns:a16="http://schemas.microsoft.com/office/drawing/2014/main" id="{78C3298D-9AAE-E058-FDBB-C3C90794B483}"/>
              </a:ext>
            </a:extLst>
          </p:cNvPr>
          <p:cNvSpPr/>
          <p:nvPr/>
        </p:nvSpPr>
        <p:spPr>
          <a:xfrm rot="-6246499">
            <a:off x="8244237" y="3467447"/>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1138;p97">
            <a:extLst>
              <a:ext uri="{FF2B5EF4-FFF2-40B4-BE49-F238E27FC236}">
                <a16:creationId xmlns:a16="http://schemas.microsoft.com/office/drawing/2014/main" id="{2181E9A8-C8FE-FC76-171D-219E3B8EDDFD}"/>
              </a:ext>
            </a:extLst>
          </p:cNvPr>
          <p:cNvSpPr/>
          <p:nvPr/>
        </p:nvSpPr>
        <p:spPr>
          <a:xfrm rot="-7238472">
            <a:off x="8320986" y="3642568"/>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1147;p97">
            <a:extLst>
              <a:ext uri="{FF2B5EF4-FFF2-40B4-BE49-F238E27FC236}">
                <a16:creationId xmlns:a16="http://schemas.microsoft.com/office/drawing/2014/main" id="{68C7355E-C19F-FF77-0472-7A0C38DACCFF}"/>
              </a:ext>
            </a:extLst>
          </p:cNvPr>
          <p:cNvSpPr txBox="1"/>
          <p:nvPr/>
        </p:nvSpPr>
        <p:spPr>
          <a:xfrm>
            <a:off x="7503315" y="2651140"/>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48" name="Google Shape;1148;p97">
            <a:extLst>
              <a:ext uri="{FF2B5EF4-FFF2-40B4-BE49-F238E27FC236}">
                <a16:creationId xmlns:a16="http://schemas.microsoft.com/office/drawing/2014/main" id="{C640BB3D-FD55-DDD0-C69F-37F0AB54C03E}"/>
              </a:ext>
            </a:extLst>
          </p:cNvPr>
          <p:cNvSpPr txBox="1"/>
          <p:nvPr/>
        </p:nvSpPr>
        <p:spPr>
          <a:xfrm>
            <a:off x="7235178" y="30289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49" name="Google Shape;1148;p97">
            <a:extLst>
              <a:ext uri="{FF2B5EF4-FFF2-40B4-BE49-F238E27FC236}">
                <a16:creationId xmlns:a16="http://schemas.microsoft.com/office/drawing/2014/main" id="{D688BCB0-EF43-52C6-4DDA-04EC10489A9C}"/>
              </a:ext>
            </a:extLst>
          </p:cNvPr>
          <p:cNvSpPr txBox="1"/>
          <p:nvPr/>
        </p:nvSpPr>
        <p:spPr>
          <a:xfrm>
            <a:off x="7242387" y="3899527"/>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50" name="Google Shape;1148;p97">
            <a:extLst>
              <a:ext uri="{FF2B5EF4-FFF2-40B4-BE49-F238E27FC236}">
                <a16:creationId xmlns:a16="http://schemas.microsoft.com/office/drawing/2014/main" id="{8C05397F-BF37-678D-02F4-3B1DE701E3EB}"/>
              </a:ext>
            </a:extLst>
          </p:cNvPr>
          <p:cNvSpPr txBox="1"/>
          <p:nvPr/>
        </p:nvSpPr>
        <p:spPr>
          <a:xfrm>
            <a:off x="7477157" y="43488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51" name="Google Shape;1148;p97">
            <a:extLst>
              <a:ext uri="{FF2B5EF4-FFF2-40B4-BE49-F238E27FC236}">
                <a16:creationId xmlns:a16="http://schemas.microsoft.com/office/drawing/2014/main" id="{82D9CDEC-D3E9-5621-E0F1-14F64D10B071}"/>
              </a:ext>
            </a:extLst>
          </p:cNvPr>
          <p:cNvSpPr txBox="1"/>
          <p:nvPr/>
        </p:nvSpPr>
        <p:spPr>
          <a:xfrm>
            <a:off x="7132879" y="343622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cxnSp>
        <p:nvCxnSpPr>
          <p:cNvPr id="931" name="Google Shape;899;p86">
            <a:extLst>
              <a:ext uri="{FF2B5EF4-FFF2-40B4-BE49-F238E27FC236}">
                <a16:creationId xmlns:a16="http://schemas.microsoft.com/office/drawing/2014/main" id="{530EB5E1-8338-B5F1-8A58-EFE2B6609575}"/>
              </a:ext>
            </a:extLst>
          </p:cNvPr>
          <p:cNvCxnSpPr>
            <a:cxnSpLocks/>
          </p:cNvCxnSpPr>
          <p:nvPr/>
        </p:nvCxnSpPr>
        <p:spPr>
          <a:xfrm flipV="1">
            <a:off x="593859" y="2677380"/>
            <a:ext cx="0" cy="2686355"/>
          </a:xfrm>
          <a:prstGeom prst="straightConnector1">
            <a:avLst/>
          </a:prstGeom>
          <a:noFill/>
          <a:ln w="28575" cap="flat" cmpd="sng">
            <a:solidFill>
              <a:schemeClr val="dk2"/>
            </a:solidFill>
            <a:prstDash val="solid"/>
            <a:round/>
            <a:headEnd type="none" w="med" len="med"/>
            <a:tailEnd type="triangle" w="med" len="med"/>
          </a:ln>
        </p:spPr>
      </p:cxnSp>
      <p:sp>
        <p:nvSpPr>
          <p:cNvPr id="933" name="TextBox 932">
            <a:extLst>
              <a:ext uri="{FF2B5EF4-FFF2-40B4-BE49-F238E27FC236}">
                <a16:creationId xmlns:a16="http://schemas.microsoft.com/office/drawing/2014/main" id="{7A8D1317-297E-6A5D-88E8-0905AFEA4D8A}"/>
              </a:ext>
            </a:extLst>
          </p:cNvPr>
          <p:cNvSpPr txBox="1"/>
          <p:nvPr/>
        </p:nvSpPr>
        <p:spPr>
          <a:xfrm rot="16200000">
            <a:off x="-1355561" y="3494065"/>
            <a:ext cx="3405484" cy="400110"/>
          </a:xfrm>
          <a:prstGeom prst="rect">
            <a:avLst/>
          </a:prstGeom>
          <a:noFill/>
        </p:spPr>
        <p:txBody>
          <a:bodyPr wrap="none" rtlCol="0">
            <a:spAutoFit/>
          </a:bodyPr>
          <a:lstStyle/>
          <a:p>
            <a:r>
              <a:rPr lang="en-US" sz="2000" dirty="0"/>
              <a:t>Signal Strength of 1</a:t>
            </a:r>
            <a:r>
              <a:rPr lang="en-US" sz="2000" baseline="30000" dirty="0"/>
              <a:t>st</a:t>
            </a:r>
            <a:r>
              <a:rPr lang="en-US" sz="2000" dirty="0"/>
              <a:t> Harmonic</a:t>
            </a:r>
          </a:p>
        </p:txBody>
      </p:sp>
      <p:sp>
        <p:nvSpPr>
          <p:cNvPr id="935" name="TextBox 934">
            <a:extLst>
              <a:ext uri="{FF2B5EF4-FFF2-40B4-BE49-F238E27FC236}">
                <a16:creationId xmlns:a16="http://schemas.microsoft.com/office/drawing/2014/main" id="{97B9FF9D-1F3D-68EE-6300-A95220F1142C}"/>
              </a:ext>
            </a:extLst>
          </p:cNvPr>
          <p:cNvSpPr txBox="1"/>
          <p:nvPr/>
        </p:nvSpPr>
        <p:spPr>
          <a:xfrm>
            <a:off x="3898852" y="5027509"/>
            <a:ext cx="1117422" cy="707886"/>
          </a:xfrm>
          <a:prstGeom prst="rect">
            <a:avLst/>
          </a:prstGeom>
          <a:noFill/>
        </p:spPr>
        <p:txBody>
          <a:bodyPr wrap="none" rtlCol="0">
            <a:spAutoFit/>
          </a:bodyPr>
          <a:lstStyle/>
          <a:p>
            <a:r>
              <a:rPr lang="en-US" sz="2000" dirty="0"/>
              <a:t>Beam </a:t>
            </a:r>
          </a:p>
          <a:p>
            <a:r>
              <a:rPr lang="en-US" sz="2000" dirty="0"/>
              <a:t>direction</a:t>
            </a:r>
          </a:p>
        </p:txBody>
      </p:sp>
      <p:cxnSp>
        <p:nvCxnSpPr>
          <p:cNvPr id="914" name="Google Shape;914;p86">
            <a:extLst>
              <a:ext uri="{FF2B5EF4-FFF2-40B4-BE49-F238E27FC236}">
                <a16:creationId xmlns:a16="http://schemas.microsoft.com/office/drawing/2014/main" id="{C8C1C9DF-4B9E-0930-EC21-AC61693D5202}"/>
              </a:ext>
            </a:extLst>
          </p:cNvPr>
          <p:cNvCxnSpPr/>
          <p:nvPr/>
        </p:nvCxnSpPr>
        <p:spPr>
          <a:xfrm>
            <a:off x="4572203" y="2372722"/>
            <a:ext cx="0" cy="2526400"/>
          </a:xfrm>
          <a:prstGeom prst="straightConnector1">
            <a:avLst/>
          </a:prstGeom>
          <a:noFill/>
          <a:ln w="19050" cap="flat" cmpd="sng">
            <a:solidFill>
              <a:schemeClr val="dk2"/>
            </a:solidFill>
            <a:prstDash val="dash"/>
            <a:round/>
            <a:headEnd type="none" w="med" len="med"/>
            <a:tailEnd type="none" w="med" len="med"/>
          </a:ln>
        </p:spPr>
      </p:cxnSp>
      <p:grpSp>
        <p:nvGrpSpPr>
          <p:cNvPr id="17" name="Group 16">
            <a:extLst>
              <a:ext uri="{FF2B5EF4-FFF2-40B4-BE49-F238E27FC236}">
                <a16:creationId xmlns:a16="http://schemas.microsoft.com/office/drawing/2014/main" id="{5773198E-CBD5-D462-16AB-C641D1ADBC81}"/>
              </a:ext>
            </a:extLst>
          </p:cNvPr>
          <p:cNvGrpSpPr/>
          <p:nvPr/>
        </p:nvGrpSpPr>
        <p:grpSpPr>
          <a:xfrm>
            <a:off x="8451195" y="4559097"/>
            <a:ext cx="1962623" cy="1167729"/>
            <a:chOff x="8451195" y="4559097"/>
            <a:chExt cx="1962623" cy="1167729"/>
          </a:xfrm>
        </p:grpSpPr>
        <p:cxnSp>
          <p:nvCxnSpPr>
            <p:cNvPr id="14" name="Google Shape;884;p86">
              <a:extLst>
                <a:ext uri="{FF2B5EF4-FFF2-40B4-BE49-F238E27FC236}">
                  <a16:creationId xmlns:a16="http://schemas.microsoft.com/office/drawing/2014/main" id="{B0740A46-EABE-C53F-D928-5FE4FA2160FA}"/>
                </a:ext>
              </a:extLst>
            </p:cNvPr>
            <p:cNvCxnSpPr>
              <a:cxnSpLocks/>
            </p:cNvCxnSpPr>
            <p:nvPr/>
          </p:nvCxnSpPr>
          <p:spPr>
            <a:xfrm>
              <a:off x="10132283" y="4645708"/>
              <a:ext cx="281535" cy="334840"/>
            </a:xfrm>
            <a:prstGeom prst="straightConnector1">
              <a:avLst/>
            </a:prstGeom>
            <a:noFill/>
            <a:ln w="19050" cap="flat" cmpd="sng">
              <a:solidFill>
                <a:schemeClr val="dk2"/>
              </a:solidFill>
              <a:prstDash val="solid"/>
              <a:round/>
              <a:headEnd type="none" w="med" len="med"/>
              <a:tailEnd type="none" w="med" len="med"/>
            </a:ln>
          </p:spPr>
        </p:cxnSp>
        <p:cxnSp>
          <p:nvCxnSpPr>
            <p:cNvPr id="885" name="Google Shape;885;p86">
              <a:extLst>
                <a:ext uri="{FF2B5EF4-FFF2-40B4-BE49-F238E27FC236}">
                  <a16:creationId xmlns:a16="http://schemas.microsoft.com/office/drawing/2014/main" id="{349AACAF-8C2D-2F77-7F27-E6328DB9DF43}"/>
                </a:ext>
              </a:extLst>
            </p:cNvPr>
            <p:cNvCxnSpPr>
              <a:cxnSpLocks/>
              <a:stCxn id="886" idx="4"/>
            </p:cNvCxnSpPr>
            <p:nvPr/>
          </p:nvCxnSpPr>
          <p:spPr>
            <a:xfrm>
              <a:off x="10126017" y="5121530"/>
              <a:ext cx="0" cy="379600"/>
            </a:xfrm>
            <a:prstGeom prst="straightConnector1">
              <a:avLst/>
            </a:prstGeom>
            <a:noFill/>
            <a:ln w="19050" cap="flat" cmpd="sng">
              <a:solidFill>
                <a:schemeClr val="dk2"/>
              </a:solidFill>
              <a:prstDash val="solid"/>
              <a:round/>
              <a:headEnd type="none" w="med" len="med"/>
              <a:tailEnd type="none" w="med" len="med"/>
            </a:ln>
          </p:spPr>
        </p:cxnSp>
        <p:sp>
          <p:nvSpPr>
            <p:cNvPr id="887" name="Google Shape;887;p86">
              <a:extLst>
                <a:ext uri="{FF2B5EF4-FFF2-40B4-BE49-F238E27FC236}">
                  <a16:creationId xmlns:a16="http://schemas.microsoft.com/office/drawing/2014/main" id="{E3067D83-D086-5EA3-5156-DBBE7CA6F53C}"/>
                </a:ext>
              </a:extLst>
            </p:cNvPr>
            <p:cNvSpPr/>
            <p:nvPr/>
          </p:nvSpPr>
          <p:spPr>
            <a:xfrm rot="10800000" flipH="1">
              <a:off x="9966860" y="5501230"/>
              <a:ext cx="318313" cy="225596"/>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8" name="Google Shape;888;p86">
              <a:extLst>
                <a:ext uri="{FF2B5EF4-FFF2-40B4-BE49-F238E27FC236}">
                  <a16:creationId xmlns:a16="http://schemas.microsoft.com/office/drawing/2014/main" id="{50E64742-C65D-7E2F-38E1-B45C7F20F902}"/>
                </a:ext>
              </a:extLst>
            </p:cNvPr>
            <p:cNvSpPr/>
            <p:nvPr/>
          </p:nvSpPr>
          <p:spPr>
            <a:xfrm>
              <a:off x="10048817"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6" name="Google Shape;886;p86">
              <a:extLst>
                <a:ext uri="{FF2B5EF4-FFF2-40B4-BE49-F238E27FC236}">
                  <a16:creationId xmlns:a16="http://schemas.microsoft.com/office/drawing/2014/main" id="{95619DDD-52DD-8C81-7EA0-E90CE7591050}"/>
                </a:ext>
              </a:extLst>
            </p:cNvPr>
            <p:cNvSpPr/>
            <p:nvPr/>
          </p:nvSpPr>
          <p:spPr>
            <a:xfrm>
              <a:off x="10048817" y="4967130"/>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TextBox 2">
              <a:extLst>
                <a:ext uri="{FF2B5EF4-FFF2-40B4-BE49-F238E27FC236}">
                  <a16:creationId xmlns:a16="http://schemas.microsoft.com/office/drawing/2014/main" id="{E28D93F1-DD25-5244-4532-0CBFD45928B9}"/>
                </a:ext>
              </a:extLst>
            </p:cNvPr>
            <p:cNvSpPr txBox="1"/>
            <p:nvPr/>
          </p:nvSpPr>
          <p:spPr>
            <a:xfrm>
              <a:off x="8451195" y="4883058"/>
              <a:ext cx="1722379" cy="830997"/>
            </a:xfrm>
            <a:prstGeom prst="rect">
              <a:avLst/>
            </a:prstGeom>
            <a:noFill/>
          </p:spPr>
          <p:txBody>
            <a:bodyPr wrap="square" rtlCol="0">
              <a:spAutoFit/>
            </a:bodyPr>
            <a:lstStyle/>
            <a:p>
              <a:r>
                <a:rPr lang="en-US" sz="2400" dirty="0"/>
                <a:t>Backscatter Circuit</a:t>
              </a:r>
            </a:p>
          </p:txBody>
        </p:sp>
      </p:grpSp>
      <p:sp>
        <p:nvSpPr>
          <p:cNvPr id="4" name="TextBox 3">
            <a:extLst>
              <a:ext uri="{FF2B5EF4-FFF2-40B4-BE49-F238E27FC236}">
                <a16:creationId xmlns:a16="http://schemas.microsoft.com/office/drawing/2014/main" id="{AB39D7DA-E4F8-41CB-5A7D-CF1FB4282A92}"/>
              </a:ext>
            </a:extLst>
          </p:cNvPr>
          <p:cNvSpPr txBox="1"/>
          <p:nvPr/>
        </p:nvSpPr>
        <p:spPr>
          <a:xfrm>
            <a:off x="3828443" y="3947610"/>
            <a:ext cx="579005" cy="326710"/>
          </a:xfrm>
          <a:prstGeom prst="rect">
            <a:avLst/>
          </a:prstGeom>
          <a:noFill/>
        </p:spPr>
        <p:txBody>
          <a:bodyPr wrap="none" rtlCol="0">
            <a:spAutoFit/>
          </a:bodyPr>
          <a:lstStyle/>
          <a:p>
            <a:r>
              <a:rPr lang="en-US" sz="2800" dirty="0"/>
              <a:t>AP</a:t>
            </a:r>
          </a:p>
        </p:txBody>
      </p:sp>
      <p:sp>
        <p:nvSpPr>
          <p:cNvPr id="12" name="Title 1">
            <a:extLst>
              <a:ext uri="{FF2B5EF4-FFF2-40B4-BE49-F238E27FC236}">
                <a16:creationId xmlns:a16="http://schemas.microsoft.com/office/drawing/2014/main" id="{C3A75E1E-3268-7E3C-AC8E-BC5E134F0294}"/>
              </a:ext>
            </a:extLst>
          </p:cNvPr>
          <p:cNvSpPr txBox="1">
            <a:spLocks/>
          </p:cNvSpPr>
          <p:nvPr/>
        </p:nvSpPr>
        <p:spPr>
          <a:xfrm>
            <a:off x="531421" y="377628"/>
            <a:ext cx="11360800" cy="763600"/>
          </a:xfrm>
          <a:prstGeom prst="rect">
            <a:avLst/>
          </a:prstGeom>
        </p:spPr>
        <p:txBody>
          <a:bodyPr spcFirstLastPara="1" vert="horz" wrap="square" lIns="91425" tIns="91425" rIns="91425" bIns="91425" rtlCol="0" anchor="t" anchorCtr="0">
            <a:normAutofit fontScale="975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Beam Alignment Protocol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4D5276-1F4A-244F-77E9-942B404AA8B2}"/>
                  </a:ext>
                </a:extLst>
              </p:cNvPr>
              <p:cNvSpPr txBox="1"/>
              <p:nvPr/>
            </p:nvSpPr>
            <p:spPr>
              <a:xfrm>
                <a:off x="9648305" y="4533455"/>
                <a:ext cx="3556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𝑠</m:t>
                          </m:r>
                        </m:sub>
                      </m:sSub>
                    </m:oMath>
                  </m:oMathPara>
                </a14:m>
                <a:endParaRPr lang="en-US" sz="2800" dirty="0"/>
              </a:p>
            </p:txBody>
          </p:sp>
        </mc:Choice>
        <mc:Fallback xmlns="">
          <p:sp>
            <p:nvSpPr>
              <p:cNvPr id="6" name="TextBox 5">
                <a:extLst>
                  <a:ext uri="{FF2B5EF4-FFF2-40B4-BE49-F238E27FC236}">
                    <a16:creationId xmlns:a16="http://schemas.microsoft.com/office/drawing/2014/main" id="{804D5276-1F4A-244F-77E9-942B404AA8B2}"/>
                  </a:ext>
                </a:extLst>
              </p:cNvPr>
              <p:cNvSpPr txBox="1">
                <a:spLocks noRot="1" noChangeAspect="1" noMove="1" noResize="1" noEditPoints="1" noAdjustHandles="1" noChangeArrowheads="1" noChangeShapeType="1" noTextEdit="1"/>
              </p:cNvSpPr>
              <p:nvPr/>
            </p:nvSpPr>
            <p:spPr>
              <a:xfrm>
                <a:off x="9648305" y="4533455"/>
                <a:ext cx="355675" cy="430887"/>
              </a:xfrm>
              <a:prstGeom prst="rect">
                <a:avLst/>
              </a:prstGeom>
              <a:blipFill>
                <a:blip r:embed="rId3"/>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F62D0CA5-FD8D-CE41-9385-3B1882EBDF72}"/>
              </a:ext>
            </a:extLst>
          </p:cNvPr>
          <p:cNvCxnSpPr>
            <a:endCxn id="875" idx="2"/>
          </p:cNvCxnSpPr>
          <p:nvPr/>
        </p:nvCxnSpPr>
        <p:spPr>
          <a:xfrm flipV="1">
            <a:off x="10532046" y="4418050"/>
            <a:ext cx="865004" cy="22765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Google Shape;888;p86">
            <a:extLst>
              <a:ext uri="{FF2B5EF4-FFF2-40B4-BE49-F238E27FC236}">
                <a16:creationId xmlns:a16="http://schemas.microsoft.com/office/drawing/2014/main" id="{B6AC634E-32B9-BEF0-188A-5EDF1177D1A1}"/>
              </a:ext>
            </a:extLst>
          </p:cNvPr>
          <p:cNvSpPr/>
          <p:nvPr/>
        </p:nvSpPr>
        <p:spPr>
          <a:xfrm>
            <a:off x="10420084"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894;p86">
            <a:extLst>
              <a:ext uri="{FF2B5EF4-FFF2-40B4-BE49-F238E27FC236}">
                <a16:creationId xmlns:a16="http://schemas.microsoft.com/office/drawing/2014/main" id="{09AB31C2-EC8E-CC0A-9046-35FDEC069AB5}"/>
              </a:ext>
            </a:extLst>
          </p:cNvPr>
          <p:cNvSpPr/>
          <p:nvPr/>
        </p:nvSpPr>
        <p:spPr>
          <a:xfrm rot="6363970">
            <a:off x="9922485" y="4406721"/>
            <a:ext cx="506170" cy="492450"/>
          </a:xfrm>
          <a:prstGeom prst="arc">
            <a:avLst>
              <a:gd name="adj1" fmla="val 16468312"/>
              <a:gd name="adj2" fmla="val 21298246"/>
            </a:avLst>
          </a:prstGeom>
          <a:noFill/>
          <a:ln w="28575" cap="flat" cmpd="sng">
            <a:solidFill>
              <a:srgbClr val="000000"/>
            </a:solidFill>
            <a:prstDash val="dash"/>
            <a:round/>
            <a:headEnd type="none" w="med" len="med"/>
            <a:tailEnd type="triangle" w="med" len="med"/>
          </a:ln>
        </p:spPr>
        <p:txBody>
          <a:bodyPr spcFirstLastPara="1" wrap="square" lIns="121900" tIns="121900" rIns="121900" bIns="121900" anchor="ctr" anchorCtr="0">
            <a:noAutofit/>
          </a:bodyPr>
          <a:lstStyle/>
          <a:p>
            <a:endParaRPr sz="2400"/>
          </a:p>
        </p:txBody>
      </p:sp>
      <p:grpSp>
        <p:nvGrpSpPr>
          <p:cNvPr id="56" name="Group 55">
            <a:extLst>
              <a:ext uri="{FF2B5EF4-FFF2-40B4-BE49-F238E27FC236}">
                <a16:creationId xmlns:a16="http://schemas.microsoft.com/office/drawing/2014/main" id="{EFF69F33-13C5-204B-8ED9-C2BF28D5B2B6}"/>
              </a:ext>
            </a:extLst>
          </p:cNvPr>
          <p:cNvGrpSpPr/>
          <p:nvPr/>
        </p:nvGrpSpPr>
        <p:grpSpPr>
          <a:xfrm>
            <a:off x="895947" y="5385920"/>
            <a:ext cx="2964472" cy="287941"/>
            <a:chOff x="863057" y="5385920"/>
            <a:chExt cx="2964472" cy="287941"/>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E8654DE-0D38-4BF6-577B-2991FB51C144}"/>
                    </a:ext>
                  </a:extLst>
                </p:cNvPr>
                <p:cNvSpPr txBox="1"/>
                <p:nvPr/>
              </p:nvSpPr>
              <p:spPr>
                <a:xfrm>
                  <a:off x="863057" y="5386393"/>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0"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3E8654DE-0D38-4BF6-577B-2991FB51C144}"/>
                    </a:ext>
                  </a:extLst>
                </p:cNvPr>
                <p:cNvSpPr txBox="1">
                  <a:spLocks noRot="1" noChangeAspect="1" noMove="1" noResize="1" noEditPoints="1" noAdjustHandles="1" noChangeArrowheads="1" noChangeShapeType="1" noTextEdit="1"/>
                </p:cNvSpPr>
                <p:nvPr/>
              </p:nvSpPr>
              <p:spPr>
                <a:xfrm>
                  <a:off x="863057" y="5386393"/>
                  <a:ext cx="276614" cy="276999"/>
                </a:xfrm>
                <a:prstGeom prst="rect">
                  <a:avLst/>
                </a:prstGeom>
                <a:blipFill>
                  <a:blip r:embed="rId4"/>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DC2764D-F959-17D4-B9B9-E83682CA48EF}"/>
                    </a:ext>
                  </a:extLst>
                </p:cNvPr>
                <p:cNvSpPr txBox="1"/>
                <p:nvPr/>
              </p:nvSpPr>
              <p:spPr>
                <a:xfrm>
                  <a:off x="1510054" y="5396862"/>
                  <a:ext cx="281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4DC2764D-F959-17D4-B9B9-E83682CA48EF}"/>
                    </a:ext>
                  </a:extLst>
                </p:cNvPr>
                <p:cNvSpPr txBox="1">
                  <a:spLocks noRot="1" noChangeAspect="1" noMove="1" noResize="1" noEditPoints="1" noAdjustHandles="1" noChangeArrowheads="1" noChangeShapeType="1" noTextEdit="1"/>
                </p:cNvSpPr>
                <p:nvPr/>
              </p:nvSpPr>
              <p:spPr>
                <a:xfrm>
                  <a:off x="1510054" y="5396862"/>
                  <a:ext cx="281937" cy="276999"/>
                </a:xfrm>
                <a:prstGeom prst="rect">
                  <a:avLst/>
                </a:prstGeom>
                <a:blipFill>
                  <a:blip r:embed="rId5"/>
                  <a:stretch>
                    <a:fillRect l="-19565"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6EC2270-EDE3-B47E-4021-BE944BEB3B6C}"/>
                    </a:ext>
                  </a:extLst>
                </p:cNvPr>
                <p:cNvSpPr txBox="1"/>
                <p:nvPr/>
              </p:nvSpPr>
              <p:spPr>
                <a:xfrm>
                  <a:off x="2150556" y="5386392"/>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US" dirty="0"/>
                </a:p>
              </p:txBody>
            </p:sp>
          </mc:Choice>
          <mc:Fallback xmlns="">
            <p:sp>
              <p:nvSpPr>
                <p:cNvPr id="36" name="TextBox 35">
                  <a:extLst>
                    <a:ext uri="{FF2B5EF4-FFF2-40B4-BE49-F238E27FC236}">
                      <a16:creationId xmlns:a16="http://schemas.microsoft.com/office/drawing/2014/main" id="{F6EC2270-EDE3-B47E-4021-BE944BEB3B6C}"/>
                    </a:ext>
                  </a:extLst>
                </p:cNvPr>
                <p:cNvSpPr txBox="1">
                  <a:spLocks noRot="1" noChangeAspect="1" noMove="1" noResize="1" noEditPoints="1" noAdjustHandles="1" noChangeArrowheads="1" noChangeShapeType="1" noTextEdit="1"/>
                </p:cNvSpPr>
                <p:nvPr/>
              </p:nvSpPr>
              <p:spPr>
                <a:xfrm>
                  <a:off x="2150556" y="5386392"/>
                  <a:ext cx="281936" cy="276999"/>
                </a:xfrm>
                <a:prstGeom prst="rect">
                  <a:avLst/>
                </a:prstGeom>
                <a:blipFill>
                  <a:blip r:embed="rId6"/>
                  <a:stretch>
                    <a:fillRect l="-19565" r="-869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CD8EFEB-5D60-0FD4-1401-6E0485B63684}"/>
                    </a:ext>
                  </a:extLst>
                </p:cNvPr>
                <p:cNvSpPr txBox="1"/>
                <p:nvPr/>
              </p:nvSpPr>
              <p:spPr>
                <a:xfrm>
                  <a:off x="2843388" y="5385921"/>
                  <a:ext cx="2765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4CD8EFEB-5D60-0FD4-1401-6E0485B63684}"/>
                    </a:ext>
                  </a:extLst>
                </p:cNvPr>
                <p:cNvSpPr txBox="1">
                  <a:spLocks noRot="1" noChangeAspect="1" noMove="1" noResize="1" noEditPoints="1" noAdjustHandles="1" noChangeArrowheads="1" noChangeShapeType="1" noTextEdit="1"/>
                </p:cNvSpPr>
                <p:nvPr/>
              </p:nvSpPr>
              <p:spPr>
                <a:xfrm>
                  <a:off x="2843388" y="5385921"/>
                  <a:ext cx="276550" cy="276999"/>
                </a:xfrm>
                <a:prstGeom prst="rect">
                  <a:avLst/>
                </a:prstGeom>
                <a:blipFill>
                  <a:blip r:embed="rId7"/>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AA972F-C6A8-9108-6A22-918E5F527D56}"/>
                    </a:ext>
                  </a:extLst>
                </p:cNvPr>
                <p:cNvSpPr txBox="1"/>
                <p:nvPr/>
              </p:nvSpPr>
              <p:spPr>
                <a:xfrm>
                  <a:off x="3545593" y="5385920"/>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5</m:t>
                            </m:r>
                          </m:sub>
                        </m:sSub>
                      </m:oMath>
                    </m:oMathPara>
                  </a14:m>
                  <a:endParaRPr lang="en-US" dirty="0"/>
                </a:p>
              </p:txBody>
            </p:sp>
          </mc:Choice>
          <mc:Fallback xmlns="">
            <p:sp>
              <p:nvSpPr>
                <p:cNvPr id="38" name="TextBox 37">
                  <a:extLst>
                    <a:ext uri="{FF2B5EF4-FFF2-40B4-BE49-F238E27FC236}">
                      <a16:creationId xmlns:a16="http://schemas.microsoft.com/office/drawing/2014/main" id="{5FAA972F-C6A8-9108-6A22-918E5F527D56}"/>
                    </a:ext>
                  </a:extLst>
                </p:cNvPr>
                <p:cNvSpPr txBox="1">
                  <a:spLocks noRot="1" noChangeAspect="1" noMove="1" noResize="1" noEditPoints="1" noAdjustHandles="1" noChangeArrowheads="1" noChangeShapeType="1" noTextEdit="1"/>
                </p:cNvSpPr>
                <p:nvPr/>
              </p:nvSpPr>
              <p:spPr>
                <a:xfrm>
                  <a:off x="3545593" y="5385920"/>
                  <a:ext cx="281936" cy="276999"/>
                </a:xfrm>
                <a:prstGeom prst="rect">
                  <a:avLst/>
                </a:prstGeom>
                <a:blipFill>
                  <a:blip r:embed="rId8"/>
                  <a:stretch>
                    <a:fillRect l="-19565" r="-8696" b="-17778"/>
                  </a:stretch>
                </a:blipFill>
              </p:spPr>
              <p:txBody>
                <a:bodyPr/>
                <a:lstStyle/>
                <a:p>
                  <a:r>
                    <a:rPr lang="en-US">
                      <a:noFill/>
                    </a:rPr>
                    <a:t> </a:t>
                  </a:r>
                </a:p>
              </p:txBody>
            </p:sp>
          </mc:Fallback>
        </mc:AlternateContent>
      </p:grpSp>
      <p:grpSp>
        <p:nvGrpSpPr>
          <p:cNvPr id="946" name="Group 945">
            <a:extLst>
              <a:ext uri="{FF2B5EF4-FFF2-40B4-BE49-F238E27FC236}">
                <a16:creationId xmlns:a16="http://schemas.microsoft.com/office/drawing/2014/main" id="{F96F8FB3-593E-4DBF-13DF-5CF37E7DB777}"/>
              </a:ext>
            </a:extLst>
          </p:cNvPr>
          <p:cNvGrpSpPr/>
          <p:nvPr/>
        </p:nvGrpSpPr>
        <p:grpSpPr>
          <a:xfrm>
            <a:off x="2343969" y="2133472"/>
            <a:ext cx="2234987" cy="2638464"/>
            <a:chOff x="2343969" y="2133472"/>
            <a:chExt cx="2234987" cy="2638464"/>
          </a:xfrm>
        </p:grpSpPr>
        <p:sp>
          <p:nvSpPr>
            <p:cNvPr id="944" name="Arc 943">
              <a:extLst>
                <a:ext uri="{FF2B5EF4-FFF2-40B4-BE49-F238E27FC236}">
                  <a16:creationId xmlns:a16="http://schemas.microsoft.com/office/drawing/2014/main" id="{8E7034B7-9865-9750-D404-674DB34404B3}"/>
                </a:ext>
              </a:extLst>
            </p:cNvPr>
            <p:cNvSpPr/>
            <p:nvPr/>
          </p:nvSpPr>
          <p:spPr>
            <a:xfrm rot="17437286">
              <a:off x="2078806" y="2940748"/>
              <a:ext cx="2096351" cy="1566025"/>
            </a:xfrm>
            <a:prstGeom prst="arc">
              <a:avLst>
                <a:gd name="adj1" fmla="val 16200000"/>
                <a:gd name="adj2" fmla="val 20205511"/>
              </a:avLst>
            </a:prstGeom>
            <a:ln w="28575">
              <a:solidFill>
                <a:srgbClr val="FF0000"/>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5" name="TextBox 944">
              <a:extLst>
                <a:ext uri="{FF2B5EF4-FFF2-40B4-BE49-F238E27FC236}">
                  <a16:creationId xmlns:a16="http://schemas.microsoft.com/office/drawing/2014/main" id="{8EAFF32C-1784-4844-726A-87CA10727674}"/>
                </a:ext>
              </a:extLst>
            </p:cNvPr>
            <p:cNvSpPr txBox="1"/>
            <p:nvPr/>
          </p:nvSpPr>
          <p:spPr>
            <a:xfrm>
              <a:off x="2998781" y="2133472"/>
              <a:ext cx="1580175" cy="923330"/>
            </a:xfrm>
            <a:prstGeom prst="rect">
              <a:avLst/>
            </a:prstGeom>
            <a:noFill/>
          </p:spPr>
          <p:txBody>
            <a:bodyPr wrap="square" rtlCol="0">
              <a:spAutoFit/>
            </a:bodyPr>
            <a:lstStyle/>
            <a:p>
              <a:r>
                <a:rPr lang="en-US" dirty="0"/>
                <a:t>Best Frequency &amp; Direction</a:t>
              </a:r>
            </a:p>
          </p:txBody>
        </p:sp>
      </p:grpSp>
      <p:grpSp>
        <p:nvGrpSpPr>
          <p:cNvPr id="39" name="Group 38">
            <a:extLst>
              <a:ext uri="{FF2B5EF4-FFF2-40B4-BE49-F238E27FC236}">
                <a16:creationId xmlns:a16="http://schemas.microsoft.com/office/drawing/2014/main" id="{D67E86C2-3A41-B5C5-D1B1-747A3F57293F}"/>
              </a:ext>
            </a:extLst>
          </p:cNvPr>
          <p:cNvGrpSpPr/>
          <p:nvPr/>
        </p:nvGrpSpPr>
        <p:grpSpPr>
          <a:xfrm>
            <a:off x="2307202" y="1423480"/>
            <a:ext cx="4600560" cy="4600560"/>
            <a:chOff x="2307202" y="1423480"/>
            <a:chExt cx="4600560" cy="4600560"/>
          </a:xfrm>
        </p:grpSpPr>
        <p:grpSp>
          <p:nvGrpSpPr>
            <p:cNvPr id="63" name="Group 62">
              <a:extLst>
                <a:ext uri="{FF2B5EF4-FFF2-40B4-BE49-F238E27FC236}">
                  <a16:creationId xmlns:a16="http://schemas.microsoft.com/office/drawing/2014/main" id="{202895C2-C74A-D476-81FA-084251BFF8CF}"/>
                </a:ext>
              </a:extLst>
            </p:cNvPr>
            <p:cNvGrpSpPr/>
            <p:nvPr/>
          </p:nvGrpSpPr>
          <p:grpSpPr>
            <a:xfrm>
              <a:off x="2307202" y="1423480"/>
              <a:ext cx="4600560" cy="4600560"/>
              <a:chOff x="2450157" y="695429"/>
              <a:chExt cx="4600560" cy="4600560"/>
            </a:xfrm>
          </p:grpSpPr>
          <p:sp>
            <p:nvSpPr>
              <p:cNvPr id="927" name="Google Shape;881;p86">
                <a:extLst>
                  <a:ext uri="{FF2B5EF4-FFF2-40B4-BE49-F238E27FC236}">
                    <a16:creationId xmlns:a16="http://schemas.microsoft.com/office/drawing/2014/main" id="{ACC4E8C3-80F1-577A-9D82-C3E81591B2D6}"/>
                  </a:ext>
                </a:extLst>
              </p:cNvPr>
              <p:cNvSpPr/>
              <p:nvPr/>
            </p:nvSpPr>
            <p:spPr>
              <a:xfrm rot="14664515">
                <a:off x="5783104" y="1578567"/>
                <a:ext cx="332527" cy="1605853"/>
              </a:xfrm>
              <a:prstGeom prst="ellipse">
                <a:avLst/>
              </a:prstGeom>
              <a:solidFill>
                <a:srgbClr val="D9D2E9"/>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28" name="Google Shape;881;p86">
                <a:extLst>
                  <a:ext uri="{FF2B5EF4-FFF2-40B4-BE49-F238E27FC236}">
                    <a16:creationId xmlns:a16="http://schemas.microsoft.com/office/drawing/2014/main" id="{38D5F2F8-208C-DC0B-8F7A-E74BF62D8FCD}"/>
                  </a:ext>
                </a:extLst>
              </p:cNvPr>
              <p:cNvSpPr/>
              <p:nvPr/>
            </p:nvSpPr>
            <p:spPr>
              <a:xfrm rot="14664515">
                <a:off x="5716105" y="1615389"/>
                <a:ext cx="332527" cy="1605853"/>
              </a:xfrm>
              <a:prstGeom prst="ellipse">
                <a:avLst/>
              </a:prstGeom>
              <a:solidFill>
                <a:schemeClr val="accent6">
                  <a:lumMod val="40000"/>
                  <a:lumOff val="60000"/>
                </a:scheme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29" name="Google Shape;881;p86">
                <a:extLst>
                  <a:ext uri="{FF2B5EF4-FFF2-40B4-BE49-F238E27FC236}">
                    <a16:creationId xmlns:a16="http://schemas.microsoft.com/office/drawing/2014/main" id="{02DD53AF-DC38-F8E5-AD17-1D4F035D5010}"/>
                  </a:ext>
                </a:extLst>
              </p:cNvPr>
              <p:cNvSpPr/>
              <p:nvPr/>
            </p:nvSpPr>
            <p:spPr>
              <a:xfrm rot="14664515">
                <a:off x="5620657" y="1669184"/>
                <a:ext cx="332527" cy="1605853"/>
              </a:xfrm>
              <a:prstGeom prst="ellipse">
                <a:avLst/>
              </a:prstGeom>
              <a:solidFill>
                <a:srgbClr val="FDD5D5"/>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30" name="Google Shape;881;p86">
                <a:extLst>
                  <a:ext uri="{FF2B5EF4-FFF2-40B4-BE49-F238E27FC236}">
                    <a16:creationId xmlns:a16="http://schemas.microsoft.com/office/drawing/2014/main" id="{2BFF5B21-2CC9-A764-40B7-564EB61DAF6F}"/>
                  </a:ext>
                </a:extLst>
              </p:cNvPr>
              <p:cNvSpPr/>
              <p:nvPr/>
            </p:nvSpPr>
            <p:spPr>
              <a:xfrm rot="14664515">
                <a:off x="5510641" y="1723127"/>
                <a:ext cx="332527" cy="1605853"/>
              </a:xfrm>
              <a:prstGeom prst="ellipse">
                <a:avLst/>
              </a:prstGeom>
              <a:solidFill>
                <a:schemeClr val="accent4">
                  <a:lumMod val="40000"/>
                  <a:lumOff val="60000"/>
                </a:scheme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nvGrpSpPr>
              <p:cNvPr id="932" name="Group 931">
                <a:extLst>
                  <a:ext uri="{FF2B5EF4-FFF2-40B4-BE49-F238E27FC236}">
                    <a16:creationId xmlns:a16="http://schemas.microsoft.com/office/drawing/2014/main" id="{9D253964-7E57-F1B1-24F5-2BACCF612B80}"/>
                  </a:ext>
                </a:extLst>
              </p:cNvPr>
              <p:cNvGrpSpPr/>
              <p:nvPr/>
            </p:nvGrpSpPr>
            <p:grpSpPr>
              <a:xfrm>
                <a:off x="2450157" y="695429"/>
                <a:ext cx="4600560" cy="4600560"/>
                <a:chOff x="2531715" y="1619011"/>
                <a:chExt cx="3792348" cy="3792348"/>
              </a:xfrm>
              <a:noFill/>
            </p:grpSpPr>
            <p:sp>
              <p:nvSpPr>
                <p:cNvPr id="941" name="Donut 839">
                  <a:extLst>
                    <a:ext uri="{FF2B5EF4-FFF2-40B4-BE49-F238E27FC236}">
                      <a16:creationId xmlns:a16="http://schemas.microsoft.com/office/drawing/2014/main" id="{CFA0E5E7-A12C-11AF-6642-02918987C0B6}"/>
                    </a:ext>
                  </a:extLst>
                </p:cNvPr>
                <p:cNvSpPr/>
                <p:nvPr/>
              </p:nvSpPr>
              <p:spPr>
                <a:xfrm>
                  <a:off x="2531715" y="1619011"/>
                  <a:ext cx="3792348" cy="3792348"/>
                </a:xfrm>
                <a:prstGeom prst="donu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2" name="Google Shape;881;p86">
                  <a:extLst>
                    <a:ext uri="{FF2B5EF4-FFF2-40B4-BE49-F238E27FC236}">
                      <a16:creationId xmlns:a16="http://schemas.microsoft.com/office/drawing/2014/main" id="{24215D38-715A-895D-6A94-DF2C78D99117}"/>
                    </a:ext>
                  </a:extLst>
                </p:cNvPr>
                <p:cNvSpPr/>
                <p:nvPr/>
              </p:nvSpPr>
              <p:spPr>
                <a:xfrm rot="14664515">
                  <a:off x="4921774" y="2491409"/>
                  <a:ext cx="274110" cy="1414999"/>
                </a:xfrm>
                <a:prstGeom prst="ellipse">
                  <a:avLst/>
                </a:prstGeom>
                <a:solidFill>
                  <a:schemeClr val="accent5">
                    <a:lumMod val="40000"/>
                    <a:lumOff val="60000"/>
                  </a:scheme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cxnSp>
              <p:nvCxnSpPr>
                <p:cNvPr id="943" name="Google Shape;897;p86">
                  <a:extLst>
                    <a:ext uri="{FF2B5EF4-FFF2-40B4-BE49-F238E27FC236}">
                      <a16:creationId xmlns:a16="http://schemas.microsoft.com/office/drawing/2014/main" id="{6364155F-FF45-7499-1A25-BCF551320267}"/>
                    </a:ext>
                  </a:extLst>
                </p:cNvPr>
                <p:cNvCxnSpPr>
                  <a:cxnSpLocks/>
                </p:cNvCxnSpPr>
                <p:nvPr/>
              </p:nvCxnSpPr>
              <p:spPr>
                <a:xfrm flipV="1">
                  <a:off x="4419185" y="2645119"/>
                  <a:ext cx="1715214" cy="859543"/>
                </a:xfrm>
                <a:prstGeom prst="straightConnector1">
                  <a:avLst/>
                </a:prstGeom>
                <a:grpFill/>
                <a:ln w="19050" cap="flat" cmpd="sng">
                  <a:solidFill>
                    <a:schemeClr val="dk2"/>
                  </a:solidFill>
                  <a:prstDash val="solid"/>
                  <a:round/>
                  <a:headEnd type="none" w="med" len="med"/>
                  <a:tailEnd type="triangle" w="med" len="med"/>
                </a:ln>
              </p:spPr>
            </p:cxnSp>
          </p:grpSp>
        </p:grpSp>
        <p:sp>
          <p:nvSpPr>
            <p:cNvPr id="948" name="Google Shape;1148;p97">
              <a:extLst>
                <a:ext uri="{FF2B5EF4-FFF2-40B4-BE49-F238E27FC236}">
                  <a16:creationId xmlns:a16="http://schemas.microsoft.com/office/drawing/2014/main" id="{CE2E29BA-D3F4-B414-FA62-61A60B0F5BFE}"/>
                </a:ext>
              </a:extLst>
            </p:cNvPr>
            <p:cNvSpPr txBox="1"/>
            <p:nvPr/>
          </p:nvSpPr>
          <p:spPr>
            <a:xfrm>
              <a:off x="5463650" y="2012240"/>
              <a:ext cx="1350477" cy="135417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 </a:t>
              </a:r>
              <a:r>
                <a:rPr lang="en-US" sz="2800" i="1" dirty="0">
                  <a:solidFill>
                    <a:schemeClr val="dk1"/>
                  </a:solidFill>
                  <a:latin typeface="Times New Roman"/>
                  <a:ea typeface="Times New Roman"/>
                  <a:cs typeface="Times New Roman"/>
                  <a:sym typeface="Times New Roman"/>
                </a:rPr>
                <a:t>to f</a:t>
              </a:r>
              <a:r>
                <a:rPr lang="en-US" sz="3600" i="1" baseline="-25000" dirty="0">
                  <a:solidFill>
                    <a:schemeClr val="dk1"/>
                  </a:solidFill>
                  <a:latin typeface="Times New Roman"/>
                  <a:ea typeface="Times New Roman"/>
                  <a:cs typeface="Times New Roman"/>
                  <a:sym typeface="Times New Roman"/>
                </a:rPr>
                <a:t>5</a:t>
              </a:r>
              <a:r>
                <a:rPr lang="en-US" sz="3600" i="1" dirty="0">
                  <a:solidFill>
                    <a:schemeClr val="dk1"/>
                  </a:solidFill>
                  <a:latin typeface="Times New Roman"/>
                  <a:ea typeface="Times New Roman"/>
                  <a:cs typeface="Times New Roman"/>
                  <a:sym typeface="Times New Roman"/>
                </a:rPr>
                <a:t> </a:t>
              </a:r>
              <a:endParaRPr lang="en-US" sz="2800" dirty="0"/>
            </a:p>
            <a:p>
              <a:r>
                <a:rPr lang="en-US" sz="3600" i="1" dirty="0">
                  <a:solidFill>
                    <a:schemeClr val="dk1"/>
                  </a:solidFill>
                  <a:latin typeface="Times New Roman"/>
                  <a:ea typeface="Times New Roman"/>
                  <a:cs typeface="Times New Roman"/>
                  <a:sym typeface="Times New Roman"/>
                </a:rPr>
                <a:t> </a:t>
              </a:r>
              <a:endParaRPr lang="en-US" sz="2800" dirty="0"/>
            </a:p>
          </p:txBody>
        </p:sp>
      </p:grpSp>
      <p:pic>
        <p:nvPicPr>
          <p:cNvPr id="949" name="Picture 2" descr="WiFi signal - Free technology icons">
            <a:extLst>
              <a:ext uri="{FF2B5EF4-FFF2-40B4-BE49-F238E27FC236}">
                <a16:creationId xmlns:a16="http://schemas.microsoft.com/office/drawing/2014/main" id="{7D220BD4-B7C2-3A8B-0D37-DCB4E10655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7165" y="3119778"/>
            <a:ext cx="846985" cy="84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0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6"/>
                                        </p:tgtEl>
                                        <p:attrNameLst>
                                          <p:attrName>style.visibility</p:attrName>
                                        </p:attrNameLst>
                                      </p:cBhvr>
                                      <p:to>
                                        <p:strVal val="visible"/>
                                      </p:to>
                                    </p:set>
                                    <p:animEffect transition="in" filter="fade">
                                      <p:cBhvr>
                                        <p:cTn id="7" dur="500"/>
                                        <p:tgtEl>
                                          <p:spTgt spid="9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autoRev="1" fill="hold" nodeType="clickEffect">
                                  <p:stCondLst>
                                    <p:cond delay="0"/>
                                  </p:stCondLst>
                                  <p:childTnLst>
                                    <p:animRot by="3600000">
                                      <p:cBhvr>
                                        <p:cTn id="16" dur="10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F216-014F-DAEE-A093-D4E4EBF00788}"/>
              </a:ext>
            </a:extLst>
          </p:cNvPr>
          <p:cNvSpPr>
            <a:spLocks noGrp="1"/>
          </p:cNvSpPr>
          <p:nvPr>
            <p:ph type="title"/>
          </p:nvPr>
        </p:nvSpPr>
        <p:spPr/>
        <p:txBody>
          <a:bodyPr>
            <a:normAutofit fontScale="90000"/>
          </a:bodyPr>
          <a:lstStyle/>
          <a:p>
            <a:r>
              <a:rPr lang="en-US" dirty="0"/>
              <a:t>Evaluation</a:t>
            </a:r>
          </a:p>
        </p:txBody>
      </p:sp>
      <p:sp>
        <p:nvSpPr>
          <p:cNvPr id="5" name="TextBox 4">
            <a:extLst>
              <a:ext uri="{FF2B5EF4-FFF2-40B4-BE49-F238E27FC236}">
                <a16:creationId xmlns:a16="http://schemas.microsoft.com/office/drawing/2014/main" id="{02D70F25-B2E0-127C-8D42-D400322BC035}"/>
              </a:ext>
            </a:extLst>
          </p:cNvPr>
          <p:cNvSpPr txBox="1"/>
          <p:nvPr/>
        </p:nvSpPr>
        <p:spPr>
          <a:xfrm>
            <a:off x="1770862" y="2689672"/>
            <a:ext cx="3302365" cy="523220"/>
          </a:xfrm>
          <a:prstGeom prst="rect">
            <a:avLst/>
          </a:prstGeom>
          <a:noFill/>
        </p:spPr>
        <p:txBody>
          <a:bodyPr wrap="square" rtlCol="0">
            <a:spAutoFit/>
          </a:bodyPr>
          <a:lstStyle/>
          <a:p>
            <a:pPr algn="ctr"/>
            <a:r>
              <a:rPr lang="en-US" sz="2800" dirty="0"/>
              <a:t>Our FSA Design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4386C1-63F7-D6F3-271B-DE3998670BA2}"/>
                  </a:ext>
                </a:extLst>
              </p:cNvPr>
              <p:cNvSpPr txBox="1"/>
              <p:nvPr/>
            </p:nvSpPr>
            <p:spPr>
              <a:xfrm>
                <a:off x="1619593" y="4493943"/>
                <a:ext cx="335499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110</m:t>
                      </m:r>
                      <m:r>
                        <a:rPr lang="en-US" b="0" i="1" smtClean="0">
                          <a:latin typeface="Cambria Math" panose="02040503050406030204" pitchFamily="18" charset="0"/>
                        </a:rPr>
                        <m:t>×</m:t>
                      </m:r>
                      <m:r>
                        <a:rPr lang="en-US" b="0" i="1" smtClean="0">
                          <a:latin typeface="Cambria Math" panose="02040503050406030204" pitchFamily="18" charset="0"/>
                        </a:rPr>
                        <m:t>7</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𝑚𝑚</m:t>
                      </m:r>
                    </m:oMath>
                  </m:oMathPara>
                </a14:m>
                <a:endParaRPr lang="en-US" dirty="0"/>
              </a:p>
            </p:txBody>
          </p:sp>
        </mc:Choice>
        <mc:Fallback xmlns="">
          <p:sp>
            <p:nvSpPr>
              <p:cNvPr id="6" name="TextBox 5">
                <a:extLst>
                  <a:ext uri="{FF2B5EF4-FFF2-40B4-BE49-F238E27FC236}">
                    <a16:creationId xmlns:a16="http://schemas.microsoft.com/office/drawing/2014/main" id="{4F4386C1-63F7-D6F3-271B-DE3998670BA2}"/>
                  </a:ext>
                </a:extLst>
              </p:cNvPr>
              <p:cNvSpPr txBox="1">
                <a:spLocks noRot="1" noChangeAspect="1" noMove="1" noResize="1" noEditPoints="1" noAdjustHandles="1" noChangeArrowheads="1" noChangeShapeType="1" noTextEdit="1"/>
              </p:cNvSpPr>
              <p:nvPr/>
            </p:nvSpPr>
            <p:spPr>
              <a:xfrm>
                <a:off x="1619593" y="4493943"/>
                <a:ext cx="3354993" cy="369332"/>
              </a:xfrm>
              <a:prstGeom prst="rect">
                <a:avLst/>
              </a:prstGeom>
              <a:blipFill>
                <a:blip r:embed="rId3"/>
                <a:stretch>
                  <a:fillRect/>
                </a:stretch>
              </a:blipFill>
            </p:spPr>
            <p:txBody>
              <a:bodyPr/>
              <a:lstStyle/>
              <a:p>
                <a:r>
                  <a:rPr lang="en-US">
                    <a:noFill/>
                  </a:rPr>
                  <a:t> </a:t>
                </a:r>
              </a:p>
            </p:txBody>
          </p:sp>
        </mc:Fallback>
      </mc:AlternateContent>
      <p:pic>
        <p:nvPicPr>
          <p:cNvPr id="8" name="Picture 7" descr="A graph with lines and numbers&#10;&#10;Description automatically generated">
            <a:extLst>
              <a:ext uri="{FF2B5EF4-FFF2-40B4-BE49-F238E27FC236}">
                <a16:creationId xmlns:a16="http://schemas.microsoft.com/office/drawing/2014/main" id="{CEAF6036-5FBC-7BDA-CAAE-05194AB9E8DE}"/>
              </a:ext>
            </a:extLst>
          </p:cNvPr>
          <p:cNvPicPr>
            <a:picLocks noChangeAspect="1"/>
          </p:cNvPicPr>
          <p:nvPr/>
        </p:nvPicPr>
        <p:blipFill>
          <a:blip r:embed="rId4"/>
          <a:stretch>
            <a:fillRect/>
          </a:stretch>
        </p:blipFill>
        <p:spPr>
          <a:xfrm>
            <a:off x="6280257" y="1206750"/>
            <a:ext cx="5760732" cy="4312929"/>
          </a:xfrm>
          <a:prstGeom prst="rect">
            <a:avLst/>
          </a:prstGeom>
        </p:spPr>
      </p:pic>
      <p:pic>
        <p:nvPicPr>
          <p:cNvPr id="9" name="Picture 8" descr="A graph of a graph&#10;&#10;Description automatically generated">
            <a:extLst>
              <a:ext uri="{FF2B5EF4-FFF2-40B4-BE49-F238E27FC236}">
                <a16:creationId xmlns:a16="http://schemas.microsoft.com/office/drawing/2014/main" id="{91F37163-142A-40E4-B787-1E6862FC7608}"/>
              </a:ext>
            </a:extLst>
          </p:cNvPr>
          <p:cNvPicPr>
            <a:picLocks noChangeAspect="1"/>
          </p:cNvPicPr>
          <p:nvPr/>
        </p:nvPicPr>
        <p:blipFill>
          <a:blip r:embed="rId5"/>
          <a:stretch>
            <a:fillRect/>
          </a:stretch>
        </p:blipFill>
        <p:spPr>
          <a:xfrm>
            <a:off x="6280257" y="1206750"/>
            <a:ext cx="5760732" cy="4312929"/>
          </a:xfrm>
          <a:prstGeom prst="rect">
            <a:avLst/>
          </a:prstGeom>
        </p:spPr>
      </p:pic>
      <p:pic>
        <p:nvPicPr>
          <p:cNvPr id="10" name="Picture 9" descr="A graph of a graph with numbers and lines&#10;&#10;Description automatically generated with medium confidence">
            <a:extLst>
              <a:ext uri="{FF2B5EF4-FFF2-40B4-BE49-F238E27FC236}">
                <a16:creationId xmlns:a16="http://schemas.microsoft.com/office/drawing/2014/main" id="{6F40E9C8-104F-6EDA-62BA-A78B1B0DB198}"/>
              </a:ext>
            </a:extLst>
          </p:cNvPr>
          <p:cNvPicPr>
            <a:picLocks noChangeAspect="1"/>
          </p:cNvPicPr>
          <p:nvPr/>
        </p:nvPicPr>
        <p:blipFill>
          <a:blip r:embed="rId6"/>
          <a:stretch>
            <a:fillRect/>
          </a:stretch>
        </p:blipFill>
        <p:spPr>
          <a:xfrm>
            <a:off x="6280257" y="1206750"/>
            <a:ext cx="5760732" cy="4312929"/>
          </a:xfrm>
          <a:prstGeom prst="rect">
            <a:avLst/>
          </a:prstGeom>
        </p:spPr>
      </p:pic>
      <p:pic>
        <p:nvPicPr>
          <p:cNvPr id="11" name="Picture 10" descr="A graph with numbers and lines&#10;&#10;Description automatically generated">
            <a:extLst>
              <a:ext uri="{FF2B5EF4-FFF2-40B4-BE49-F238E27FC236}">
                <a16:creationId xmlns:a16="http://schemas.microsoft.com/office/drawing/2014/main" id="{8D11BB57-CFE9-4FC1-EEF8-2F0A06690B22}"/>
              </a:ext>
            </a:extLst>
          </p:cNvPr>
          <p:cNvPicPr>
            <a:picLocks noChangeAspect="1"/>
          </p:cNvPicPr>
          <p:nvPr/>
        </p:nvPicPr>
        <p:blipFill>
          <a:blip r:embed="rId7"/>
          <a:stretch>
            <a:fillRect/>
          </a:stretch>
        </p:blipFill>
        <p:spPr>
          <a:xfrm>
            <a:off x="6280257" y="1206750"/>
            <a:ext cx="5760732" cy="4312929"/>
          </a:xfrm>
          <a:prstGeom prst="rect">
            <a:avLst/>
          </a:prstGeom>
        </p:spPr>
      </p:pic>
      <p:pic>
        <p:nvPicPr>
          <p:cNvPr id="13" name="Picture 12" descr="A graph of different colors and numbers&#10;&#10;Description automatically generated">
            <a:extLst>
              <a:ext uri="{FF2B5EF4-FFF2-40B4-BE49-F238E27FC236}">
                <a16:creationId xmlns:a16="http://schemas.microsoft.com/office/drawing/2014/main" id="{C237E249-7ECA-F1A2-F088-E5F2F0981A61}"/>
              </a:ext>
            </a:extLst>
          </p:cNvPr>
          <p:cNvPicPr>
            <a:picLocks noChangeAspect="1"/>
          </p:cNvPicPr>
          <p:nvPr/>
        </p:nvPicPr>
        <p:blipFill>
          <a:blip r:embed="rId8"/>
          <a:stretch>
            <a:fillRect/>
          </a:stretch>
        </p:blipFill>
        <p:spPr>
          <a:xfrm>
            <a:off x="6280257" y="1206750"/>
            <a:ext cx="5760732" cy="4312929"/>
          </a:xfrm>
          <a:prstGeom prst="rect">
            <a:avLst/>
          </a:prstGeom>
        </p:spPr>
      </p:pic>
      <p:sp>
        <p:nvSpPr>
          <p:cNvPr id="12" name="TextBox 11">
            <a:extLst>
              <a:ext uri="{FF2B5EF4-FFF2-40B4-BE49-F238E27FC236}">
                <a16:creationId xmlns:a16="http://schemas.microsoft.com/office/drawing/2014/main" id="{6F932C1B-4EAF-C3C3-1606-4E4A65FD3BBC}"/>
              </a:ext>
            </a:extLst>
          </p:cNvPr>
          <p:cNvSpPr txBox="1"/>
          <p:nvPr/>
        </p:nvSpPr>
        <p:spPr>
          <a:xfrm>
            <a:off x="441334" y="5973303"/>
            <a:ext cx="11309332" cy="523220"/>
          </a:xfrm>
          <a:prstGeom prst="rect">
            <a:avLst/>
          </a:prstGeom>
          <a:noFill/>
        </p:spPr>
        <p:txBody>
          <a:bodyPr wrap="square" rtlCol="0">
            <a:spAutoFit/>
          </a:bodyPr>
          <a:lstStyle/>
          <a:p>
            <a:pPr algn="ctr"/>
            <a:r>
              <a:rPr lang="en-US" sz="2800" dirty="0">
                <a:solidFill>
                  <a:srgbClr val="FF0000"/>
                </a:solidFill>
              </a:rPr>
              <a:t>Our FSA design has high antenna gain and wide coverage angles </a:t>
            </a:r>
          </a:p>
        </p:txBody>
      </p:sp>
      <p:pic>
        <p:nvPicPr>
          <p:cNvPr id="14" name="Picture 13" descr="A yellow and black tape on a white surface&#10;&#10;Description automatically generated">
            <a:extLst>
              <a:ext uri="{FF2B5EF4-FFF2-40B4-BE49-F238E27FC236}">
                <a16:creationId xmlns:a16="http://schemas.microsoft.com/office/drawing/2014/main" id="{815F1C85-5090-FC8E-B425-7E8AB700F13C}"/>
              </a:ext>
            </a:extLst>
          </p:cNvPr>
          <p:cNvPicPr>
            <a:picLocks noChangeAspect="1"/>
          </p:cNvPicPr>
          <p:nvPr/>
        </p:nvPicPr>
        <p:blipFill rotWithShape="1">
          <a:blip r:embed="rId9"/>
          <a:srcRect t="39137" b="36880"/>
          <a:stretch/>
        </p:blipFill>
        <p:spPr>
          <a:xfrm>
            <a:off x="1135874" y="3506296"/>
            <a:ext cx="4572342" cy="822425"/>
          </a:xfrm>
          <a:prstGeom prst="rect">
            <a:avLst/>
          </a:prstGeom>
        </p:spPr>
      </p:pic>
    </p:spTree>
    <p:extLst>
      <p:ext uri="{BB962C8B-B14F-4D97-AF65-F5344CB8AC3E}">
        <p14:creationId xmlns:p14="http://schemas.microsoft.com/office/powerpoint/2010/main" val="420089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6350D-1789-254A-CFA2-FCFF0F0AD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A5340-E602-11D7-1070-D056B360AAB7}"/>
              </a:ext>
            </a:extLst>
          </p:cNvPr>
          <p:cNvSpPr>
            <a:spLocks noGrp="1"/>
          </p:cNvSpPr>
          <p:nvPr>
            <p:ph type="title"/>
          </p:nvPr>
        </p:nvSpPr>
        <p:spPr/>
        <p:txBody>
          <a:bodyPr>
            <a:normAutofit fontScale="90000"/>
          </a:bodyPr>
          <a:lstStyle/>
          <a:p>
            <a:r>
              <a:rPr lang="en-US" dirty="0"/>
              <a:t>Harvest Power vs Distance Measurement</a:t>
            </a:r>
          </a:p>
        </p:txBody>
      </p:sp>
      <p:sp>
        <p:nvSpPr>
          <p:cNvPr id="4" name="Slide Number Placeholder 3">
            <a:extLst>
              <a:ext uri="{FF2B5EF4-FFF2-40B4-BE49-F238E27FC236}">
                <a16:creationId xmlns:a16="http://schemas.microsoft.com/office/drawing/2014/main" id="{713EA9AD-1FA6-2EFA-4885-E6CC1EA970A9}"/>
              </a:ext>
            </a:extLst>
          </p:cNvPr>
          <p:cNvSpPr>
            <a:spLocks noGrp="1"/>
          </p:cNvSpPr>
          <p:nvPr>
            <p:ph type="sldNum" idx="12"/>
          </p:nvPr>
        </p:nvSpPr>
        <p:spPr>
          <a:xfrm>
            <a:off x="11158465" y="191793"/>
            <a:ext cx="731600" cy="524800"/>
          </a:xfrm>
        </p:spPr>
        <p:txBody>
          <a:bodyPr/>
          <a:lstStyle/>
          <a:p>
            <a:fld id="{00000000-1234-1234-1234-123412341234}" type="slidenum">
              <a:rPr lang="en" smtClean="0"/>
              <a:pPr/>
              <a:t>19</a:t>
            </a:fld>
            <a:endParaRPr lang="en" dirty="0"/>
          </a:p>
        </p:txBody>
      </p:sp>
      <p:sp>
        <p:nvSpPr>
          <p:cNvPr id="3" name="Google Shape;153;p24">
            <a:extLst>
              <a:ext uri="{FF2B5EF4-FFF2-40B4-BE49-F238E27FC236}">
                <a16:creationId xmlns:a16="http://schemas.microsoft.com/office/drawing/2014/main" id="{E2059CAC-4008-695C-D0A2-7D5DB3F3B6A4}"/>
              </a:ext>
            </a:extLst>
          </p:cNvPr>
          <p:cNvSpPr/>
          <p:nvPr/>
        </p:nvSpPr>
        <p:spPr>
          <a:xfrm>
            <a:off x="0" y="6117731"/>
            <a:ext cx="12192000" cy="718626"/>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lvl="0" algn="ctr"/>
            <a:r>
              <a:rPr lang="en-US" sz="3200" dirty="0">
                <a:solidFill>
                  <a:srgbClr val="FF0000"/>
                </a:solidFill>
              </a:rPr>
              <a:t>Our system can power up IoT sensor from more than 12 meters</a:t>
            </a:r>
          </a:p>
        </p:txBody>
      </p:sp>
      <p:grpSp>
        <p:nvGrpSpPr>
          <p:cNvPr id="5" name="Group 4">
            <a:extLst>
              <a:ext uri="{FF2B5EF4-FFF2-40B4-BE49-F238E27FC236}">
                <a16:creationId xmlns:a16="http://schemas.microsoft.com/office/drawing/2014/main" id="{484C00F5-5CDC-4832-5369-1DBB49025B29}"/>
              </a:ext>
            </a:extLst>
          </p:cNvPr>
          <p:cNvGrpSpPr/>
          <p:nvPr/>
        </p:nvGrpSpPr>
        <p:grpSpPr>
          <a:xfrm>
            <a:off x="2381021" y="1356967"/>
            <a:ext cx="6901125" cy="4636140"/>
            <a:chOff x="2209983" y="1369714"/>
            <a:chExt cx="7286330" cy="4894919"/>
          </a:xfrm>
        </p:grpSpPr>
        <p:pic>
          <p:nvPicPr>
            <p:cNvPr id="7" name="Picture 6">
              <a:extLst>
                <a:ext uri="{FF2B5EF4-FFF2-40B4-BE49-F238E27FC236}">
                  <a16:creationId xmlns:a16="http://schemas.microsoft.com/office/drawing/2014/main" id="{73024E75-EC1B-D6E6-59C4-86E25FE56018}"/>
                </a:ext>
              </a:extLst>
            </p:cNvPr>
            <p:cNvPicPr>
              <a:picLocks noChangeAspect="1"/>
            </p:cNvPicPr>
            <p:nvPr/>
          </p:nvPicPr>
          <p:blipFill>
            <a:blip r:embed="rId3"/>
            <a:stretch>
              <a:fillRect/>
            </a:stretch>
          </p:blipFill>
          <p:spPr>
            <a:xfrm>
              <a:off x="2209983" y="1369714"/>
              <a:ext cx="7286330" cy="4894919"/>
            </a:xfrm>
            <a:prstGeom prst="rect">
              <a:avLst/>
            </a:prstGeom>
          </p:spPr>
        </p:pic>
        <p:cxnSp>
          <p:nvCxnSpPr>
            <p:cNvPr id="6" name="Straight Connector 5">
              <a:extLst>
                <a:ext uri="{FF2B5EF4-FFF2-40B4-BE49-F238E27FC236}">
                  <a16:creationId xmlns:a16="http://schemas.microsoft.com/office/drawing/2014/main" id="{DBBD12EF-CEC4-818F-90DA-C898466FE37F}"/>
                </a:ext>
              </a:extLst>
            </p:cNvPr>
            <p:cNvCxnSpPr/>
            <p:nvPr/>
          </p:nvCxnSpPr>
          <p:spPr>
            <a:xfrm>
              <a:off x="3183316" y="4531742"/>
              <a:ext cx="6213423"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14E743-C0D4-65E4-1D03-DA7DCFC9BC61}"/>
                </a:ext>
              </a:extLst>
            </p:cNvPr>
            <p:cNvSpPr txBox="1"/>
            <p:nvPr/>
          </p:nvSpPr>
          <p:spPr>
            <a:xfrm>
              <a:off x="4196735" y="4472714"/>
              <a:ext cx="4867084" cy="461665"/>
            </a:xfrm>
            <a:prstGeom prst="rect">
              <a:avLst/>
            </a:prstGeom>
            <a:noFill/>
          </p:spPr>
          <p:txBody>
            <a:bodyPr wrap="square" rtlCol="0">
              <a:spAutoFit/>
            </a:bodyPr>
            <a:lstStyle/>
            <a:p>
              <a:r>
                <a:rPr lang="en-US" sz="2400" dirty="0">
                  <a:solidFill>
                    <a:srgbClr val="C00000"/>
                  </a:solidFill>
                </a:rPr>
                <a:t>IoT Sensor  Power Consumption</a:t>
              </a:r>
            </a:p>
          </p:txBody>
        </p:sp>
      </p:grpSp>
      <p:sp>
        <p:nvSpPr>
          <p:cNvPr id="9" name="Rectangle 8">
            <a:extLst>
              <a:ext uri="{FF2B5EF4-FFF2-40B4-BE49-F238E27FC236}">
                <a16:creationId xmlns:a16="http://schemas.microsoft.com/office/drawing/2014/main" id="{15C233F9-F423-BCBE-5D7F-0E01EE61B170}"/>
              </a:ext>
            </a:extLst>
          </p:cNvPr>
          <p:cNvSpPr/>
          <p:nvPr/>
        </p:nvSpPr>
        <p:spPr>
          <a:xfrm>
            <a:off x="3302897" y="5236321"/>
            <a:ext cx="5979249" cy="8418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C925B1F-7791-975D-279B-33069511C45D}"/>
              </a:ext>
            </a:extLst>
          </p:cNvPr>
          <p:cNvSpPr/>
          <p:nvPr/>
        </p:nvSpPr>
        <p:spPr>
          <a:xfrm rot="16200000">
            <a:off x="740755" y="2978910"/>
            <a:ext cx="4202408" cy="8418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70AB1D-2FD1-3467-127A-07F05CA7C7B9}"/>
              </a:ext>
            </a:extLst>
          </p:cNvPr>
          <p:cNvSpPr/>
          <p:nvPr/>
        </p:nvSpPr>
        <p:spPr>
          <a:xfrm>
            <a:off x="3322906" y="1352998"/>
            <a:ext cx="5979249" cy="38210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29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A618-4FCF-194E-D7E2-26374FC51856}"/>
              </a:ext>
            </a:extLst>
          </p:cNvPr>
          <p:cNvSpPr>
            <a:spLocks noGrp="1"/>
          </p:cNvSpPr>
          <p:nvPr>
            <p:ph type="title"/>
          </p:nvPr>
        </p:nvSpPr>
        <p:spPr/>
        <p:txBody>
          <a:bodyPr/>
          <a:lstStyle/>
          <a:p>
            <a:r>
              <a:rPr lang="en-US" dirty="0"/>
              <a:t>Growth of Internet of Things</a:t>
            </a:r>
          </a:p>
        </p:txBody>
      </p:sp>
      <p:pic>
        <p:nvPicPr>
          <p:cNvPr id="3074" name="Picture 2" descr="How to Build a Smart Home: A Step-by-Step Guide 2024">
            <a:extLst>
              <a:ext uri="{FF2B5EF4-FFF2-40B4-BE49-F238E27FC236}">
                <a16:creationId xmlns:a16="http://schemas.microsoft.com/office/drawing/2014/main" id="{FA5C11F4-2A4F-8930-6AB4-5723A5ABB4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45"/>
          <a:stretch/>
        </p:blipFill>
        <p:spPr bwMode="auto">
          <a:xfrm>
            <a:off x="1573212" y="1438745"/>
            <a:ext cx="9045575" cy="505413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FDA74013-5D7D-E562-E383-9FE4348B4BAA}"/>
              </a:ext>
            </a:extLst>
          </p:cNvPr>
          <p:cNvSpPr/>
          <p:nvPr/>
        </p:nvSpPr>
        <p:spPr>
          <a:xfrm>
            <a:off x="1552506" y="1315683"/>
            <a:ext cx="9315991" cy="4466746"/>
          </a:xfrm>
          <a:custGeom>
            <a:avLst/>
            <a:gdLst>
              <a:gd name="connsiteX0" fmla="*/ 907822 w 9315991"/>
              <a:gd name="connsiteY0" fmla="*/ 3979943 h 4466746"/>
              <a:gd name="connsiteX1" fmla="*/ 907822 w 9315991"/>
              <a:gd name="connsiteY1" fmla="*/ 3979943 h 4466746"/>
              <a:gd name="connsiteX2" fmla="*/ 986763 w 9315991"/>
              <a:gd name="connsiteY2" fmla="*/ 3723385 h 4466746"/>
              <a:gd name="connsiteX3" fmla="*/ 1045969 w 9315991"/>
              <a:gd name="connsiteY3" fmla="*/ 3637865 h 4466746"/>
              <a:gd name="connsiteX4" fmla="*/ 1092018 w 9315991"/>
              <a:gd name="connsiteY4" fmla="*/ 3585238 h 4466746"/>
              <a:gd name="connsiteX5" fmla="*/ 1124910 w 9315991"/>
              <a:gd name="connsiteY5" fmla="*/ 3532611 h 4466746"/>
              <a:gd name="connsiteX6" fmla="*/ 1170959 w 9315991"/>
              <a:gd name="connsiteY6" fmla="*/ 3493140 h 4466746"/>
              <a:gd name="connsiteX7" fmla="*/ 1295949 w 9315991"/>
              <a:gd name="connsiteY7" fmla="*/ 3374729 h 4466746"/>
              <a:gd name="connsiteX8" fmla="*/ 1335419 w 9315991"/>
              <a:gd name="connsiteY8" fmla="*/ 3335258 h 4466746"/>
              <a:gd name="connsiteX9" fmla="*/ 1394625 w 9315991"/>
              <a:gd name="connsiteY9" fmla="*/ 3295788 h 4466746"/>
              <a:gd name="connsiteX10" fmla="*/ 1466988 w 9315991"/>
              <a:gd name="connsiteY10" fmla="*/ 3243160 h 4466746"/>
              <a:gd name="connsiteX11" fmla="*/ 1493301 w 9315991"/>
              <a:gd name="connsiteY11" fmla="*/ 3216846 h 4466746"/>
              <a:gd name="connsiteX12" fmla="*/ 1539350 w 9315991"/>
              <a:gd name="connsiteY12" fmla="*/ 3190533 h 4466746"/>
              <a:gd name="connsiteX13" fmla="*/ 1572242 w 9315991"/>
              <a:gd name="connsiteY13" fmla="*/ 3157641 h 4466746"/>
              <a:gd name="connsiteX14" fmla="*/ 1611713 w 9315991"/>
              <a:gd name="connsiteY14" fmla="*/ 3124749 h 4466746"/>
              <a:gd name="connsiteX15" fmla="*/ 1644605 w 9315991"/>
              <a:gd name="connsiteY15" fmla="*/ 3091857 h 4466746"/>
              <a:gd name="connsiteX16" fmla="*/ 1684075 w 9315991"/>
              <a:gd name="connsiteY16" fmla="*/ 3058964 h 4466746"/>
              <a:gd name="connsiteX17" fmla="*/ 1736703 w 9315991"/>
              <a:gd name="connsiteY17" fmla="*/ 3006337 h 4466746"/>
              <a:gd name="connsiteX18" fmla="*/ 1763016 w 9315991"/>
              <a:gd name="connsiteY18" fmla="*/ 2980023 h 4466746"/>
              <a:gd name="connsiteX19" fmla="*/ 1802487 w 9315991"/>
              <a:gd name="connsiteY19" fmla="*/ 2947131 h 4466746"/>
              <a:gd name="connsiteX20" fmla="*/ 1841957 w 9315991"/>
              <a:gd name="connsiteY20" fmla="*/ 2901082 h 4466746"/>
              <a:gd name="connsiteX21" fmla="*/ 1934055 w 9315991"/>
              <a:gd name="connsiteY21" fmla="*/ 2815563 h 4466746"/>
              <a:gd name="connsiteX22" fmla="*/ 1953790 w 9315991"/>
              <a:gd name="connsiteY22" fmla="*/ 2795828 h 4466746"/>
              <a:gd name="connsiteX23" fmla="*/ 2012996 w 9315991"/>
              <a:gd name="connsiteY23" fmla="*/ 2749779 h 4466746"/>
              <a:gd name="connsiteX24" fmla="*/ 2045888 w 9315991"/>
              <a:gd name="connsiteY24" fmla="*/ 2730044 h 4466746"/>
              <a:gd name="connsiteX25" fmla="*/ 2072202 w 9315991"/>
              <a:gd name="connsiteY25" fmla="*/ 2703730 h 4466746"/>
              <a:gd name="connsiteX26" fmla="*/ 2124829 w 9315991"/>
              <a:gd name="connsiteY26" fmla="*/ 2664259 h 4466746"/>
              <a:gd name="connsiteX27" fmla="*/ 2157721 w 9315991"/>
              <a:gd name="connsiteY27" fmla="*/ 2631367 h 4466746"/>
              <a:gd name="connsiteX28" fmla="*/ 2177457 w 9315991"/>
              <a:gd name="connsiteY28" fmla="*/ 2605054 h 4466746"/>
              <a:gd name="connsiteX29" fmla="*/ 2203770 w 9315991"/>
              <a:gd name="connsiteY29" fmla="*/ 2578740 h 4466746"/>
              <a:gd name="connsiteX30" fmla="*/ 2230084 w 9315991"/>
              <a:gd name="connsiteY30" fmla="*/ 2545848 h 4466746"/>
              <a:gd name="connsiteX31" fmla="*/ 2289290 w 9315991"/>
              <a:gd name="connsiteY31" fmla="*/ 2493221 h 4466746"/>
              <a:gd name="connsiteX32" fmla="*/ 2302447 w 9315991"/>
              <a:gd name="connsiteY32" fmla="*/ 2473485 h 4466746"/>
              <a:gd name="connsiteX33" fmla="*/ 2322182 w 9315991"/>
              <a:gd name="connsiteY33" fmla="*/ 2466907 h 4466746"/>
              <a:gd name="connsiteX34" fmla="*/ 2341917 w 9315991"/>
              <a:gd name="connsiteY34" fmla="*/ 2434015 h 4466746"/>
              <a:gd name="connsiteX35" fmla="*/ 2368231 w 9315991"/>
              <a:gd name="connsiteY35" fmla="*/ 2414280 h 4466746"/>
              <a:gd name="connsiteX36" fmla="*/ 2374809 w 9315991"/>
              <a:gd name="connsiteY36" fmla="*/ 2387966 h 4466746"/>
              <a:gd name="connsiteX37" fmla="*/ 2401123 w 9315991"/>
              <a:gd name="connsiteY37" fmla="*/ 2355074 h 4466746"/>
              <a:gd name="connsiteX38" fmla="*/ 2414280 w 9315991"/>
              <a:gd name="connsiteY38" fmla="*/ 2335339 h 4466746"/>
              <a:gd name="connsiteX39" fmla="*/ 2473485 w 9315991"/>
              <a:gd name="connsiteY39" fmla="*/ 2249819 h 4466746"/>
              <a:gd name="connsiteX40" fmla="*/ 2486642 w 9315991"/>
              <a:gd name="connsiteY40" fmla="*/ 2216927 h 4466746"/>
              <a:gd name="connsiteX41" fmla="*/ 2506377 w 9315991"/>
              <a:gd name="connsiteY41" fmla="*/ 2197192 h 4466746"/>
              <a:gd name="connsiteX42" fmla="*/ 2552426 w 9315991"/>
              <a:gd name="connsiteY42" fmla="*/ 2137986 h 4466746"/>
              <a:gd name="connsiteX43" fmla="*/ 2591897 w 9315991"/>
              <a:gd name="connsiteY43" fmla="*/ 2078780 h 4466746"/>
              <a:gd name="connsiteX44" fmla="*/ 2618211 w 9315991"/>
              <a:gd name="connsiteY44" fmla="*/ 2052467 h 4466746"/>
              <a:gd name="connsiteX45" fmla="*/ 2644524 w 9315991"/>
              <a:gd name="connsiteY45" fmla="*/ 2019575 h 4466746"/>
              <a:gd name="connsiteX46" fmla="*/ 2664259 w 9315991"/>
              <a:gd name="connsiteY46" fmla="*/ 1999839 h 4466746"/>
              <a:gd name="connsiteX47" fmla="*/ 2690573 w 9315991"/>
              <a:gd name="connsiteY47" fmla="*/ 1966947 h 4466746"/>
              <a:gd name="connsiteX48" fmla="*/ 2716887 w 9315991"/>
              <a:gd name="connsiteY48" fmla="*/ 1947212 h 4466746"/>
              <a:gd name="connsiteX49" fmla="*/ 2736622 w 9315991"/>
              <a:gd name="connsiteY49" fmla="*/ 1927477 h 4466746"/>
              <a:gd name="connsiteX50" fmla="*/ 2762936 w 9315991"/>
              <a:gd name="connsiteY50" fmla="*/ 1907741 h 4466746"/>
              <a:gd name="connsiteX51" fmla="*/ 2776093 w 9315991"/>
              <a:gd name="connsiteY51" fmla="*/ 1888006 h 4466746"/>
              <a:gd name="connsiteX52" fmla="*/ 2802406 w 9315991"/>
              <a:gd name="connsiteY52" fmla="*/ 1861693 h 4466746"/>
              <a:gd name="connsiteX53" fmla="*/ 2848455 w 9315991"/>
              <a:gd name="connsiteY53" fmla="*/ 1809065 h 4466746"/>
              <a:gd name="connsiteX54" fmla="*/ 2894504 w 9315991"/>
              <a:gd name="connsiteY54" fmla="*/ 1789330 h 4466746"/>
              <a:gd name="connsiteX55" fmla="*/ 2940553 w 9315991"/>
              <a:gd name="connsiteY55" fmla="*/ 1763016 h 4466746"/>
              <a:gd name="connsiteX56" fmla="*/ 3026072 w 9315991"/>
              <a:gd name="connsiteY56" fmla="*/ 1716967 h 4466746"/>
              <a:gd name="connsiteX57" fmla="*/ 3058965 w 9315991"/>
              <a:gd name="connsiteY57" fmla="*/ 1690654 h 4466746"/>
              <a:gd name="connsiteX58" fmla="*/ 3078700 w 9315991"/>
              <a:gd name="connsiteY58" fmla="*/ 1670918 h 4466746"/>
              <a:gd name="connsiteX59" fmla="*/ 3262895 w 9315991"/>
              <a:gd name="connsiteY59" fmla="*/ 1591977 h 4466746"/>
              <a:gd name="connsiteX60" fmla="*/ 3322101 w 9315991"/>
              <a:gd name="connsiteY60" fmla="*/ 1565664 h 4466746"/>
              <a:gd name="connsiteX61" fmla="*/ 3341836 w 9315991"/>
              <a:gd name="connsiteY61" fmla="*/ 1552507 h 4466746"/>
              <a:gd name="connsiteX62" fmla="*/ 3407621 w 9315991"/>
              <a:gd name="connsiteY62" fmla="*/ 1532772 h 4466746"/>
              <a:gd name="connsiteX63" fmla="*/ 3453670 w 9315991"/>
              <a:gd name="connsiteY63" fmla="*/ 1506458 h 4466746"/>
              <a:gd name="connsiteX64" fmla="*/ 3486562 w 9315991"/>
              <a:gd name="connsiteY64" fmla="*/ 1480144 h 4466746"/>
              <a:gd name="connsiteX65" fmla="*/ 3572081 w 9315991"/>
              <a:gd name="connsiteY65" fmla="*/ 1434095 h 4466746"/>
              <a:gd name="connsiteX66" fmla="*/ 3598395 w 9315991"/>
              <a:gd name="connsiteY66" fmla="*/ 1414360 h 4466746"/>
              <a:gd name="connsiteX67" fmla="*/ 3631287 w 9315991"/>
              <a:gd name="connsiteY67" fmla="*/ 1401203 h 4466746"/>
              <a:gd name="connsiteX68" fmla="*/ 3664179 w 9315991"/>
              <a:gd name="connsiteY68" fmla="*/ 1381468 h 4466746"/>
              <a:gd name="connsiteX69" fmla="*/ 3683914 w 9315991"/>
              <a:gd name="connsiteY69" fmla="*/ 1368311 h 4466746"/>
              <a:gd name="connsiteX70" fmla="*/ 3716806 w 9315991"/>
              <a:gd name="connsiteY70" fmla="*/ 1355154 h 4466746"/>
              <a:gd name="connsiteX71" fmla="*/ 3743120 w 9315991"/>
              <a:gd name="connsiteY71" fmla="*/ 1335419 h 4466746"/>
              <a:gd name="connsiteX72" fmla="*/ 3828639 w 9315991"/>
              <a:gd name="connsiteY72" fmla="*/ 1302527 h 4466746"/>
              <a:gd name="connsiteX73" fmla="*/ 3920737 w 9315991"/>
              <a:gd name="connsiteY73" fmla="*/ 1289370 h 4466746"/>
              <a:gd name="connsiteX74" fmla="*/ 3986521 w 9315991"/>
              <a:gd name="connsiteY74" fmla="*/ 1276213 h 4466746"/>
              <a:gd name="connsiteX75" fmla="*/ 4012835 w 9315991"/>
              <a:gd name="connsiteY75" fmla="*/ 1269635 h 4466746"/>
              <a:gd name="connsiteX76" fmla="*/ 4183874 w 9315991"/>
              <a:gd name="connsiteY76" fmla="*/ 1263057 h 4466746"/>
              <a:gd name="connsiteX77" fmla="*/ 4328599 w 9315991"/>
              <a:gd name="connsiteY77" fmla="*/ 1249900 h 4466746"/>
              <a:gd name="connsiteX78" fmla="*/ 4479903 w 9315991"/>
              <a:gd name="connsiteY78" fmla="*/ 1236743 h 4466746"/>
              <a:gd name="connsiteX79" fmla="*/ 4736461 w 9315991"/>
              <a:gd name="connsiteY79" fmla="*/ 1243321 h 4466746"/>
              <a:gd name="connsiteX80" fmla="*/ 4874608 w 9315991"/>
              <a:gd name="connsiteY80" fmla="*/ 1263057 h 4466746"/>
              <a:gd name="connsiteX81" fmla="*/ 4933813 w 9315991"/>
              <a:gd name="connsiteY81" fmla="*/ 1276213 h 4466746"/>
              <a:gd name="connsiteX82" fmla="*/ 5025911 w 9315991"/>
              <a:gd name="connsiteY82" fmla="*/ 1289370 h 4466746"/>
              <a:gd name="connsiteX83" fmla="*/ 5085117 w 9315991"/>
              <a:gd name="connsiteY83" fmla="*/ 1309105 h 4466746"/>
              <a:gd name="connsiteX84" fmla="*/ 5150901 w 9315991"/>
              <a:gd name="connsiteY84" fmla="*/ 1322262 h 4466746"/>
              <a:gd name="connsiteX85" fmla="*/ 5302205 w 9315991"/>
              <a:gd name="connsiteY85" fmla="*/ 1368311 h 4466746"/>
              <a:gd name="connsiteX86" fmla="*/ 5479822 w 9315991"/>
              <a:gd name="connsiteY86" fmla="*/ 1407782 h 4466746"/>
              <a:gd name="connsiteX87" fmla="*/ 5532449 w 9315991"/>
              <a:gd name="connsiteY87" fmla="*/ 1420939 h 4466746"/>
              <a:gd name="connsiteX88" fmla="*/ 5585077 w 9315991"/>
              <a:gd name="connsiteY88" fmla="*/ 1447252 h 4466746"/>
              <a:gd name="connsiteX89" fmla="*/ 5624547 w 9315991"/>
              <a:gd name="connsiteY89" fmla="*/ 1460409 h 4466746"/>
              <a:gd name="connsiteX90" fmla="*/ 5650861 w 9315991"/>
              <a:gd name="connsiteY90" fmla="*/ 1473566 h 4466746"/>
              <a:gd name="connsiteX91" fmla="*/ 5736380 w 9315991"/>
              <a:gd name="connsiteY91" fmla="*/ 1506458 h 4466746"/>
              <a:gd name="connsiteX92" fmla="*/ 5782429 w 9315991"/>
              <a:gd name="connsiteY92" fmla="*/ 1526193 h 4466746"/>
              <a:gd name="connsiteX93" fmla="*/ 5874527 w 9315991"/>
              <a:gd name="connsiteY93" fmla="*/ 1545929 h 4466746"/>
              <a:gd name="connsiteX94" fmla="*/ 5927154 w 9315991"/>
              <a:gd name="connsiteY94" fmla="*/ 1578821 h 4466746"/>
              <a:gd name="connsiteX95" fmla="*/ 5979782 w 9315991"/>
              <a:gd name="connsiteY95" fmla="*/ 1611713 h 4466746"/>
              <a:gd name="connsiteX96" fmla="*/ 6006095 w 9315991"/>
              <a:gd name="connsiteY96" fmla="*/ 1624870 h 4466746"/>
              <a:gd name="connsiteX97" fmla="*/ 6032409 w 9315991"/>
              <a:gd name="connsiteY97" fmla="*/ 1644605 h 4466746"/>
              <a:gd name="connsiteX98" fmla="*/ 6058723 w 9315991"/>
              <a:gd name="connsiteY98" fmla="*/ 1657762 h 4466746"/>
              <a:gd name="connsiteX99" fmla="*/ 6098193 w 9315991"/>
              <a:gd name="connsiteY99" fmla="*/ 1690654 h 4466746"/>
              <a:gd name="connsiteX100" fmla="*/ 6117929 w 9315991"/>
              <a:gd name="connsiteY100" fmla="*/ 1697232 h 4466746"/>
              <a:gd name="connsiteX101" fmla="*/ 6183713 w 9315991"/>
              <a:gd name="connsiteY101" fmla="*/ 1743281 h 4466746"/>
              <a:gd name="connsiteX102" fmla="*/ 6216605 w 9315991"/>
              <a:gd name="connsiteY102" fmla="*/ 1763016 h 4466746"/>
              <a:gd name="connsiteX103" fmla="*/ 6288967 w 9315991"/>
              <a:gd name="connsiteY103" fmla="*/ 1802487 h 4466746"/>
              <a:gd name="connsiteX104" fmla="*/ 6308703 w 9315991"/>
              <a:gd name="connsiteY104" fmla="*/ 1828800 h 4466746"/>
              <a:gd name="connsiteX105" fmla="*/ 6328438 w 9315991"/>
              <a:gd name="connsiteY105" fmla="*/ 1848536 h 4466746"/>
              <a:gd name="connsiteX106" fmla="*/ 6367908 w 9315991"/>
              <a:gd name="connsiteY106" fmla="*/ 1888006 h 4466746"/>
              <a:gd name="connsiteX107" fmla="*/ 6374487 w 9315991"/>
              <a:gd name="connsiteY107" fmla="*/ 1907741 h 4466746"/>
              <a:gd name="connsiteX108" fmla="*/ 6427114 w 9315991"/>
              <a:gd name="connsiteY108" fmla="*/ 1940634 h 4466746"/>
              <a:gd name="connsiteX109" fmla="*/ 6473163 w 9315991"/>
              <a:gd name="connsiteY109" fmla="*/ 1993261 h 4466746"/>
              <a:gd name="connsiteX110" fmla="*/ 6558682 w 9315991"/>
              <a:gd name="connsiteY110" fmla="*/ 2065623 h 4466746"/>
              <a:gd name="connsiteX111" fmla="*/ 6611310 w 9315991"/>
              <a:gd name="connsiteY111" fmla="*/ 2098516 h 4466746"/>
              <a:gd name="connsiteX112" fmla="*/ 6677094 w 9315991"/>
              <a:gd name="connsiteY112" fmla="*/ 2157721 h 4466746"/>
              <a:gd name="connsiteX113" fmla="*/ 6716565 w 9315991"/>
              <a:gd name="connsiteY113" fmla="*/ 2190613 h 4466746"/>
              <a:gd name="connsiteX114" fmla="*/ 6736300 w 9315991"/>
              <a:gd name="connsiteY114" fmla="*/ 2197192 h 4466746"/>
              <a:gd name="connsiteX115" fmla="*/ 6756035 w 9315991"/>
              <a:gd name="connsiteY115" fmla="*/ 2210349 h 4466746"/>
              <a:gd name="connsiteX116" fmla="*/ 6788927 w 9315991"/>
              <a:gd name="connsiteY116" fmla="*/ 2223505 h 4466746"/>
              <a:gd name="connsiteX117" fmla="*/ 6808662 w 9315991"/>
              <a:gd name="connsiteY117" fmla="*/ 2230084 h 4466746"/>
              <a:gd name="connsiteX118" fmla="*/ 6848133 w 9315991"/>
              <a:gd name="connsiteY118" fmla="*/ 2249819 h 4466746"/>
              <a:gd name="connsiteX119" fmla="*/ 6867868 w 9315991"/>
              <a:gd name="connsiteY119" fmla="*/ 2269554 h 4466746"/>
              <a:gd name="connsiteX120" fmla="*/ 6920495 w 9315991"/>
              <a:gd name="connsiteY120" fmla="*/ 2309025 h 4466746"/>
              <a:gd name="connsiteX121" fmla="*/ 6946809 w 9315991"/>
              <a:gd name="connsiteY121" fmla="*/ 2348495 h 4466746"/>
              <a:gd name="connsiteX122" fmla="*/ 6953388 w 9315991"/>
              <a:gd name="connsiteY122" fmla="*/ 2374809 h 4466746"/>
              <a:gd name="connsiteX123" fmla="*/ 6966544 w 9315991"/>
              <a:gd name="connsiteY123" fmla="*/ 2414280 h 4466746"/>
              <a:gd name="connsiteX124" fmla="*/ 6979701 w 9315991"/>
              <a:gd name="connsiteY124" fmla="*/ 2447172 h 4466746"/>
              <a:gd name="connsiteX125" fmla="*/ 6986280 w 9315991"/>
              <a:gd name="connsiteY125" fmla="*/ 2480064 h 4466746"/>
              <a:gd name="connsiteX126" fmla="*/ 7006015 w 9315991"/>
              <a:gd name="connsiteY126" fmla="*/ 2512956 h 4466746"/>
              <a:gd name="connsiteX127" fmla="*/ 7019172 w 9315991"/>
              <a:gd name="connsiteY127" fmla="*/ 2539270 h 4466746"/>
              <a:gd name="connsiteX128" fmla="*/ 7045485 w 9315991"/>
              <a:gd name="connsiteY128" fmla="*/ 2565583 h 4466746"/>
              <a:gd name="connsiteX129" fmla="*/ 7091534 w 9315991"/>
              <a:gd name="connsiteY129" fmla="*/ 2624789 h 4466746"/>
              <a:gd name="connsiteX130" fmla="*/ 7117848 w 9315991"/>
              <a:gd name="connsiteY130" fmla="*/ 2657681 h 4466746"/>
              <a:gd name="connsiteX131" fmla="*/ 7150740 w 9315991"/>
              <a:gd name="connsiteY131" fmla="*/ 2703730 h 4466746"/>
              <a:gd name="connsiteX132" fmla="*/ 7177054 w 9315991"/>
              <a:gd name="connsiteY132" fmla="*/ 2749779 h 4466746"/>
              <a:gd name="connsiteX133" fmla="*/ 7190211 w 9315991"/>
              <a:gd name="connsiteY133" fmla="*/ 2782671 h 4466746"/>
              <a:gd name="connsiteX134" fmla="*/ 7209946 w 9315991"/>
              <a:gd name="connsiteY134" fmla="*/ 2808985 h 4466746"/>
              <a:gd name="connsiteX135" fmla="*/ 7223103 w 9315991"/>
              <a:gd name="connsiteY135" fmla="*/ 2835298 h 4466746"/>
              <a:gd name="connsiteX136" fmla="*/ 7242838 w 9315991"/>
              <a:gd name="connsiteY136" fmla="*/ 2861612 h 4466746"/>
              <a:gd name="connsiteX137" fmla="*/ 7275730 w 9315991"/>
              <a:gd name="connsiteY137" fmla="*/ 2920818 h 4466746"/>
              <a:gd name="connsiteX138" fmla="*/ 7295465 w 9315991"/>
              <a:gd name="connsiteY138" fmla="*/ 2940553 h 4466746"/>
              <a:gd name="connsiteX139" fmla="*/ 7328357 w 9315991"/>
              <a:gd name="connsiteY139" fmla="*/ 2980023 h 4466746"/>
              <a:gd name="connsiteX140" fmla="*/ 7374406 w 9315991"/>
              <a:gd name="connsiteY140" fmla="*/ 3026072 h 4466746"/>
              <a:gd name="connsiteX141" fmla="*/ 7413877 w 9315991"/>
              <a:gd name="connsiteY141" fmla="*/ 3091857 h 4466746"/>
              <a:gd name="connsiteX142" fmla="*/ 7433612 w 9315991"/>
              <a:gd name="connsiteY142" fmla="*/ 3124749 h 4466746"/>
              <a:gd name="connsiteX143" fmla="*/ 7453347 w 9315991"/>
              <a:gd name="connsiteY143" fmla="*/ 3144484 h 4466746"/>
              <a:gd name="connsiteX144" fmla="*/ 7479661 w 9315991"/>
              <a:gd name="connsiteY144" fmla="*/ 3203690 h 4466746"/>
              <a:gd name="connsiteX145" fmla="*/ 7499396 w 9315991"/>
              <a:gd name="connsiteY145" fmla="*/ 3223425 h 4466746"/>
              <a:gd name="connsiteX146" fmla="*/ 7545445 w 9315991"/>
              <a:gd name="connsiteY146" fmla="*/ 3282631 h 4466746"/>
              <a:gd name="connsiteX147" fmla="*/ 7565180 w 9315991"/>
              <a:gd name="connsiteY147" fmla="*/ 3308944 h 4466746"/>
              <a:gd name="connsiteX148" fmla="*/ 7584916 w 9315991"/>
              <a:gd name="connsiteY148" fmla="*/ 3341836 h 4466746"/>
              <a:gd name="connsiteX149" fmla="*/ 7598072 w 9315991"/>
              <a:gd name="connsiteY149" fmla="*/ 3381307 h 4466746"/>
              <a:gd name="connsiteX150" fmla="*/ 7663857 w 9315991"/>
              <a:gd name="connsiteY150" fmla="*/ 3440513 h 4466746"/>
              <a:gd name="connsiteX151" fmla="*/ 7677013 w 9315991"/>
              <a:gd name="connsiteY151" fmla="*/ 3466826 h 4466746"/>
              <a:gd name="connsiteX152" fmla="*/ 7723062 w 9315991"/>
              <a:gd name="connsiteY152" fmla="*/ 3506297 h 4466746"/>
              <a:gd name="connsiteX153" fmla="*/ 7742798 w 9315991"/>
              <a:gd name="connsiteY153" fmla="*/ 3526032 h 4466746"/>
              <a:gd name="connsiteX154" fmla="*/ 7775690 w 9315991"/>
              <a:gd name="connsiteY154" fmla="*/ 3572081 h 4466746"/>
              <a:gd name="connsiteX155" fmla="*/ 7795425 w 9315991"/>
              <a:gd name="connsiteY155" fmla="*/ 3585238 h 4466746"/>
              <a:gd name="connsiteX156" fmla="*/ 7854631 w 9315991"/>
              <a:gd name="connsiteY156" fmla="*/ 3651022 h 4466746"/>
              <a:gd name="connsiteX157" fmla="*/ 7880944 w 9315991"/>
              <a:gd name="connsiteY157" fmla="*/ 3690493 h 4466746"/>
              <a:gd name="connsiteX158" fmla="*/ 7940150 w 9315991"/>
              <a:gd name="connsiteY158" fmla="*/ 3762855 h 4466746"/>
              <a:gd name="connsiteX159" fmla="*/ 7946729 w 9315991"/>
              <a:gd name="connsiteY159" fmla="*/ 3789169 h 4466746"/>
              <a:gd name="connsiteX160" fmla="*/ 8058562 w 9315991"/>
              <a:gd name="connsiteY160" fmla="*/ 3960208 h 4466746"/>
              <a:gd name="connsiteX161" fmla="*/ 8091454 w 9315991"/>
              <a:gd name="connsiteY161" fmla="*/ 3986521 h 4466746"/>
              <a:gd name="connsiteX162" fmla="*/ 8124346 w 9315991"/>
              <a:gd name="connsiteY162" fmla="*/ 4025992 h 4466746"/>
              <a:gd name="connsiteX163" fmla="*/ 8216444 w 9315991"/>
              <a:gd name="connsiteY163" fmla="*/ 4124668 h 4466746"/>
              <a:gd name="connsiteX164" fmla="*/ 8328277 w 9315991"/>
              <a:gd name="connsiteY164" fmla="*/ 4190452 h 4466746"/>
              <a:gd name="connsiteX165" fmla="*/ 8367747 w 9315991"/>
              <a:gd name="connsiteY165" fmla="*/ 4210188 h 4466746"/>
              <a:gd name="connsiteX166" fmla="*/ 8426953 w 9315991"/>
              <a:gd name="connsiteY166" fmla="*/ 4223344 h 4466746"/>
              <a:gd name="connsiteX167" fmla="*/ 8459845 w 9315991"/>
              <a:gd name="connsiteY167" fmla="*/ 4236501 h 4466746"/>
              <a:gd name="connsiteX168" fmla="*/ 8558521 w 9315991"/>
              <a:gd name="connsiteY168" fmla="*/ 4249658 h 4466746"/>
              <a:gd name="connsiteX169" fmla="*/ 8644041 w 9315991"/>
              <a:gd name="connsiteY169" fmla="*/ 4269393 h 4466746"/>
              <a:gd name="connsiteX170" fmla="*/ 8874285 w 9315991"/>
              <a:gd name="connsiteY170" fmla="*/ 4289129 h 4466746"/>
              <a:gd name="connsiteX171" fmla="*/ 9065059 w 9315991"/>
              <a:gd name="connsiteY171" fmla="*/ 4269393 h 4466746"/>
              <a:gd name="connsiteX172" fmla="*/ 9176893 w 9315991"/>
              <a:gd name="connsiteY172" fmla="*/ 4177295 h 4466746"/>
              <a:gd name="connsiteX173" fmla="*/ 9295304 w 9315991"/>
              <a:gd name="connsiteY173" fmla="*/ 4058884 h 4466746"/>
              <a:gd name="connsiteX174" fmla="*/ 9308461 w 9315991"/>
              <a:gd name="connsiteY174" fmla="*/ 4012835 h 4466746"/>
              <a:gd name="connsiteX175" fmla="*/ 9288726 w 9315991"/>
              <a:gd name="connsiteY175" fmla="*/ 3618130 h 4466746"/>
              <a:gd name="connsiteX176" fmla="*/ 9268990 w 9315991"/>
              <a:gd name="connsiteY176" fmla="*/ 3552346 h 4466746"/>
              <a:gd name="connsiteX177" fmla="*/ 9150579 w 9315991"/>
              <a:gd name="connsiteY177" fmla="*/ 3322101 h 4466746"/>
              <a:gd name="connsiteX178" fmla="*/ 9045324 w 9315991"/>
              <a:gd name="connsiteY178" fmla="*/ 3157641 h 4466746"/>
              <a:gd name="connsiteX179" fmla="*/ 8979540 w 9315991"/>
              <a:gd name="connsiteY179" fmla="*/ 3072121 h 4466746"/>
              <a:gd name="connsiteX180" fmla="*/ 8913756 w 9315991"/>
              <a:gd name="connsiteY180" fmla="*/ 2973445 h 4466746"/>
              <a:gd name="connsiteX181" fmla="*/ 8880864 w 9315991"/>
              <a:gd name="connsiteY181" fmla="*/ 2933975 h 4466746"/>
              <a:gd name="connsiteX182" fmla="*/ 8828236 w 9315991"/>
              <a:gd name="connsiteY182" fmla="*/ 2868190 h 4466746"/>
              <a:gd name="connsiteX183" fmla="*/ 8769031 w 9315991"/>
              <a:gd name="connsiteY183" fmla="*/ 2782671 h 4466746"/>
              <a:gd name="connsiteX184" fmla="*/ 8749295 w 9315991"/>
              <a:gd name="connsiteY184" fmla="*/ 2749779 h 4466746"/>
              <a:gd name="connsiteX185" fmla="*/ 8709825 w 9315991"/>
              <a:gd name="connsiteY185" fmla="*/ 2716887 h 4466746"/>
              <a:gd name="connsiteX186" fmla="*/ 8657198 w 9315991"/>
              <a:gd name="connsiteY186" fmla="*/ 2637946 h 4466746"/>
              <a:gd name="connsiteX187" fmla="*/ 8578257 w 9315991"/>
              <a:gd name="connsiteY187" fmla="*/ 2552426 h 4466746"/>
              <a:gd name="connsiteX188" fmla="*/ 8538786 w 9315991"/>
              <a:gd name="connsiteY188" fmla="*/ 2493221 h 4466746"/>
              <a:gd name="connsiteX189" fmla="*/ 8499316 w 9315991"/>
              <a:gd name="connsiteY189" fmla="*/ 2440593 h 4466746"/>
              <a:gd name="connsiteX190" fmla="*/ 8473002 w 9315991"/>
              <a:gd name="connsiteY190" fmla="*/ 2401123 h 4466746"/>
              <a:gd name="connsiteX191" fmla="*/ 8446688 w 9315991"/>
              <a:gd name="connsiteY191" fmla="*/ 2381388 h 4466746"/>
              <a:gd name="connsiteX192" fmla="*/ 8420375 w 9315991"/>
              <a:gd name="connsiteY192" fmla="*/ 2341917 h 4466746"/>
              <a:gd name="connsiteX193" fmla="*/ 8407218 w 9315991"/>
              <a:gd name="connsiteY193" fmla="*/ 2322182 h 4466746"/>
              <a:gd name="connsiteX194" fmla="*/ 8387482 w 9315991"/>
              <a:gd name="connsiteY194" fmla="*/ 2295868 h 4466746"/>
              <a:gd name="connsiteX195" fmla="*/ 8367747 w 9315991"/>
              <a:gd name="connsiteY195" fmla="*/ 2262976 h 4466746"/>
              <a:gd name="connsiteX196" fmla="*/ 8354590 w 9315991"/>
              <a:gd name="connsiteY196" fmla="*/ 2236662 h 4466746"/>
              <a:gd name="connsiteX197" fmla="*/ 8334855 w 9315991"/>
              <a:gd name="connsiteY197" fmla="*/ 2210349 h 4466746"/>
              <a:gd name="connsiteX198" fmla="*/ 8308541 w 9315991"/>
              <a:gd name="connsiteY198" fmla="*/ 2164300 h 4466746"/>
              <a:gd name="connsiteX199" fmla="*/ 8295385 w 9315991"/>
              <a:gd name="connsiteY199" fmla="*/ 2137986 h 4466746"/>
              <a:gd name="connsiteX200" fmla="*/ 8236179 w 9315991"/>
              <a:gd name="connsiteY200" fmla="*/ 2065623 h 4466746"/>
              <a:gd name="connsiteX201" fmla="*/ 8190130 w 9315991"/>
              <a:gd name="connsiteY201" fmla="*/ 1986682 h 4466746"/>
              <a:gd name="connsiteX202" fmla="*/ 8137503 w 9315991"/>
              <a:gd name="connsiteY202" fmla="*/ 1920898 h 4466746"/>
              <a:gd name="connsiteX203" fmla="*/ 8078297 w 9315991"/>
              <a:gd name="connsiteY203" fmla="*/ 1848536 h 4466746"/>
              <a:gd name="connsiteX204" fmla="*/ 8045405 w 9315991"/>
              <a:gd name="connsiteY204" fmla="*/ 1809065 h 4466746"/>
              <a:gd name="connsiteX205" fmla="*/ 8019091 w 9315991"/>
              <a:gd name="connsiteY205" fmla="*/ 1776173 h 4466746"/>
              <a:gd name="connsiteX206" fmla="*/ 7986199 w 9315991"/>
              <a:gd name="connsiteY206" fmla="*/ 1743281 h 4466746"/>
              <a:gd name="connsiteX207" fmla="*/ 7966464 w 9315991"/>
              <a:gd name="connsiteY207" fmla="*/ 1716967 h 4466746"/>
              <a:gd name="connsiteX208" fmla="*/ 7920415 w 9315991"/>
              <a:gd name="connsiteY208" fmla="*/ 1677497 h 4466746"/>
              <a:gd name="connsiteX209" fmla="*/ 7894101 w 9315991"/>
              <a:gd name="connsiteY209" fmla="*/ 1651183 h 4466746"/>
              <a:gd name="connsiteX210" fmla="*/ 7795425 w 9315991"/>
              <a:gd name="connsiteY210" fmla="*/ 1572242 h 4466746"/>
              <a:gd name="connsiteX211" fmla="*/ 7683592 w 9315991"/>
              <a:gd name="connsiteY211" fmla="*/ 1453831 h 4466746"/>
              <a:gd name="connsiteX212" fmla="*/ 7584916 w 9315991"/>
              <a:gd name="connsiteY212" fmla="*/ 1374890 h 4466746"/>
              <a:gd name="connsiteX213" fmla="*/ 7558602 w 9315991"/>
              <a:gd name="connsiteY213" fmla="*/ 1341998 h 4466746"/>
              <a:gd name="connsiteX214" fmla="*/ 7525710 w 9315991"/>
              <a:gd name="connsiteY214" fmla="*/ 1322262 h 4466746"/>
              <a:gd name="connsiteX215" fmla="*/ 7453347 w 9315991"/>
              <a:gd name="connsiteY215" fmla="*/ 1263057 h 4466746"/>
              <a:gd name="connsiteX216" fmla="*/ 7361249 w 9315991"/>
              <a:gd name="connsiteY216" fmla="*/ 1184116 h 4466746"/>
              <a:gd name="connsiteX217" fmla="*/ 7321779 w 9315991"/>
              <a:gd name="connsiteY217" fmla="*/ 1144645 h 4466746"/>
              <a:gd name="connsiteX218" fmla="*/ 7288887 w 9315991"/>
              <a:gd name="connsiteY218" fmla="*/ 1131488 h 4466746"/>
              <a:gd name="connsiteX219" fmla="*/ 7255995 w 9315991"/>
              <a:gd name="connsiteY219" fmla="*/ 1105175 h 4466746"/>
              <a:gd name="connsiteX220" fmla="*/ 7223103 w 9315991"/>
              <a:gd name="connsiteY220" fmla="*/ 1092018 h 4466746"/>
              <a:gd name="connsiteX221" fmla="*/ 7170475 w 9315991"/>
              <a:gd name="connsiteY221" fmla="*/ 1052547 h 4466746"/>
              <a:gd name="connsiteX222" fmla="*/ 7117848 w 9315991"/>
              <a:gd name="connsiteY222" fmla="*/ 1019655 h 4466746"/>
              <a:gd name="connsiteX223" fmla="*/ 7078377 w 9315991"/>
              <a:gd name="connsiteY223" fmla="*/ 999920 h 4466746"/>
              <a:gd name="connsiteX224" fmla="*/ 6999436 w 9315991"/>
              <a:gd name="connsiteY224" fmla="*/ 947293 h 4466746"/>
              <a:gd name="connsiteX225" fmla="*/ 6959966 w 9315991"/>
              <a:gd name="connsiteY225" fmla="*/ 927557 h 4466746"/>
              <a:gd name="connsiteX226" fmla="*/ 6913917 w 9315991"/>
              <a:gd name="connsiteY226" fmla="*/ 888087 h 4466746"/>
              <a:gd name="connsiteX227" fmla="*/ 6749457 w 9315991"/>
              <a:gd name="connsiteY227" fmla="*/ 782832 h 4466746"/>
              <a:gd name="connsiteX228" fmla="*/ 6690251 w 9315991"/>
              <a:gd name="connsiteY228" fmla="*/ 756518 h 4466746"/>
              <a:gd name="connsiteX229" fmla="*/ 6598153 w 9315991"/>
              <a:gd name="connsiteY229" fmla="*/ 703891 h 4466746"/>
              <a:gd name="connsiteX230" fmla="*/ 6545526 w 9315991"/>
              <a:gd name="connsiteY230" fmla="*/ 657842 h 4466746"/>
              <a:gd name="connsiteX231" fmla="*/ 6499477 w 9315991"/>
              <a:gd name="connsiteY231" fmla="*/ 611793 h 4466746"/>
              <a:gd name="connsiteX232" fmla="*/ 6473163 w 9315991"/>
              <a:gd name="connsiteY232" fmla="*/ 585480 h 4466746"/>
              <a:gd name="connsiteX233" fmla="*/ 6446849 w 9315991"/>
              <a:gd name="connsiteY233" fmla="*/ 572323 h 4466746"/>
              <a:gd name="connsiteX234" fmla="*/ 6420536 w 9315991"/>
              <a:gd name="connsiteY234" fmla="*/ 552588 h 4466746"/>
              <a:gd name="connsiteX235" fmla="*/ 6374487 w 9315991"/>
              <a:gd name="connsiteY235" fmla="*/ 526274 h 4466746"/>
              <a:gd name="connsiteX236" fmla="*/ 6354752 w 9315991"/>
              <a:gd name="connsiteY236" fmla="*/ 513117 h 4466746"/>
              <a:gd name="connsiteX237" fmla="*/ 6321859 w 9315991"/>
              <a:gd name="connsiteY237" fmla="*/ 499960 h 4466746"/>
              <a:gd name="connsiteX238" fmla="*/ 6236340 w 9315991"/>
              <a:gd name="connsiteY238" fmla="*/ 447333 h 4466746"/>
              <a:gd name="connsiteX239" fmla="*/ 6196870 w 9315991"/>
              <a:gd name="connsiteY239" fmla="*/ 421019 h 4466746"/>
              <a:gd name="connsiteX240" fmla="*/ 6078458 w 9315991"/>
              <a:gd name="connsiteY240" fmla="*/ 368392 h 4466746"/>
              <a:gd name="connsiteX241" fmla="*/ 5973203 w 9315991"/>
              <a:gd name="connsiteY241" fmla="*/ 322343 h 4466746"/>
              <a:gd name="connsiteX242" fmla="*/ 5828478 w 9315991"/>
              <a:gd name="connsiteY242" fmla="*/ 282872 h 4466746"/>
              <a:gd name="connsiteX243" fmla="*/ 5723223 w 9315991"/>
              <a:gd name="connsiteY243" fmla="*/ 243402 h 4466746"/>
              <a:gd name="connsiteX244" fmla="*/ 5696910 w 9315991"/>
              <a:gd name="connsiteY244" fmla="*/ 230245 h 4466746"/>
              <a:gd name="connsiteX245" fmla="*/ 5664018 w 9315991"/>
              <a:gd name="connsiteY245" fmla="*/ 210510 h 4466746"/>
              <a:gd name="connsiteX246" fmla="*/ 5532449 w 9315991"/>
              <a:gd name="connsiteY246" fmla="*/ 157882 h 4466746"/>
              <a:gd name="connsiteX247" fmla="*/ 5479822 w 9315991"/>
              <a:gd name="connsiteY247" fmla="*/ 138147 h 4466746"/>
              <a:gd name="connsiteX248" fmla="*/ 5453508 w 9315991"/>
              <a:gd name="connsiteY248" fmla="*/ 131569 h 4466746"/>
              <a:gd name="connsiteX249" fmla="*/ 5414038 w 9315991"/>
              <a:gd name="connsiteY249" fmla="*/ 118412 h 4466746"/>
              <a:gd name="connsiteX250" fmla="*/ 5354832 w 9315991"/>
              <a:gd name="connsiteY250" fmla="*/ 105255 h 4466746"/>
              <a:gd name="connsiteX251" fmla="*/ 5242999 w 9315991"/>
              <a:gd name="connsiteY251" fmla="*/ 72363 h 4466746"/>
              <a:gd name="connsiteX252" fmla="*/ 5025911 w 9315991"/>
              <a:gd name="connsiteY252" fmla="*/ 59206 h 4466746"/>
              <a:gd name="connsiteX253" fmla="*/ 4953549 w 9315991"/>
              <a:gd name="connsiteY253" fmla="*/ 52628 h 4466746"/>
              <a:gd name="connsiteX254" fmla="*/ 4841716 w 9315991"/>
              <a:gd name="connsiteY254" fmla="*/ 46049 h 4466746"/>
              <a:gd name="connsiteX255" fmla="*/ 4762775 w 9315991"/>
              <a:gd name="connsiteY255" fmla="*/ 32893 h 4466746"/>
              <a:gd name="connsiteX256" fmla="*/ 4736461 w 9315991"/>
              <a:gd name="connsiteY256" fmla="*/ 26314 h 4466746"/>
              <a:gd name="connsiteX257" fmla="*/ 4690412 w 9315991"/>
              <a:gd name="connsiteY257" fmla="*/ 19736 h 4466746"/>
              <a:gd name="connsiteX258" fmla="*/ 4664098 w 9315991"/>
              <a:gd name="connsiteY258" fmla="*/ 13157 h 4466746"/>
              <a:gd name="connsiteX259" fmla="*/ 4552265 w 9315991"/>
              <a:gd name="connsiteY259" fmla="*/ 6579 h 4466746"/>
              <a:gd name="connsiteX260" fmla="*/ 4512795 w 9315991"/>
              <a:gd name="connsiteY260" fmla="*/ 0 h 4466746"/>
              <a:gd name="connsiteX261" fmla="*/ 4322021 w 9315991"/>
              <a:gd name="connsiteY261" fmla="*/ 19736 h 4466746"/>
              <a:gd name="connsiteX262" fmla="*/ 4256236 w 9315991"/>
              <a:gd name="connsiteY262" fmla="*/ 39471 h 4466746"/>
              <a:gd name="connsiteX263" fmla="*/ 4190452 w 9315991"/>
              <a:gd name="connsiteY263" fmla="*/ 46049 h 4466746"/>
              <a:gd name="connsiteX264" fmla="*/ 3999678 w 9315991"/>
              <a:gd name="connsiteY264" fmla="*/ 52628 h 4466746"/>
              <a:gd name="connsiteX265" fmla="*/ 3894423 w 9315991"/>
              <a:gd name="connsiteY265" fmla="*/ 72363 h 4466746"/>
              <a:gd name="connsiteX266" fmla="*/ 3861531 w 9315991"/>
              <a:gd name="connsiteY266" fmla="*/ 78941 h 4466746"/>
              <a:gd name="connsiteX267" fmla="*/ 3815482 w 9315991"/>
              <a:gd name="connsiteY267" fmla="*/ 85520 h 4466746"/>
              <a:gd name="connsiteX268" fmla="*/ 3749698 w 9315991"/>
              <a:gd name="connsiteY268" fmla="*/ 98677 h 4466746"/>
              <a:gd name="connsiteX269" fmla="*/ 3710228 w 9315991"/>
              <a:gd name="connsiteY269" fmla="*/ 111834 h 4466746"/>
              <a:gd name="connsiteX270" fmla="*/ 3683914 w 9315991"/>
              <a:gd name="connsiteY270" fmla="*/ 124990 h 4466746"/>
              <a:gd name="connsiteX271" fmla="*/ 3644444 w 9315991"/>
              <a:gd name="connsiteY271" fmla="*/ 131569 h 4466746"/>
              <a:gd name="connsiteX272" fmla="*/ 3565503 w 9315991"/>
              <a:gd name="connsiteY272" fmla="*/ 157882 h 4466746"/>
              <a:gd name="connsiteX273" fmla="*/ 3486562 w 9315991"/>
              <a:gd name="connsiteY273" fmla="*/ 171039 h 4466746"/>
              <a:gd name="connsiteX274" fmla="*/ 3381307 w 9315991"/>
              <a:gd name="connsiteY274" fmla="*/ 210510 h 4466746"/>
              <a:gd name="connsiteX275" fmla="*/ 3354993 w 9315991"/>
              <a:gd name="connsiteY275" fmla="*/ 223667 h 4466746"/>
              <a:gd name="connsiteX276" fmla="*/ 3308944 w 9315991"/>
              <a:gd name="connsiteY276" fmla="*/ 236823 h 4466746"/>
              <a:gd name="connsiteX277" fmla="*/ 3216847 w 9315991"/>
              <a:gd name="connsiteY277" fmla="*/ 263137 h 4466746"/>
              <a:gd name="connsiteX278" fmla="*/ 3164219 w 9315991"/>
              <a:gd name="connsiteY278" fmla="*/ 269716 h 4466746"/>
              <a:gd name="connsiteX279" fmla="*/ 2973445 w 9315991"/>
              <a:gd name="connsiteY279" fmla="*/ 302608 h 4466746"/>
              <a:gd name="connsiteX280" fmla="*/ 2808985 w 9315991"/>
              <a:gd name="connsiteY280" fmla="*/ 355235 h 4466746"/>
              <a:gd name="connsiteX281" fmla="*/ 2631367 w 9315991"/>
              <a:gd name="connsiteY281" fmla="*/ 414441 h 4466746"/>
              <a:gd name="connsiteX282" fmla="*/ 2512956 w 9315991"/>
              <a:gd name="connsiteY282" fmla="*/ 440754 h 4466746"/>
              <a:gd name="connsiteX283" fmla="*/ 2453750 w 9315991"/>
              <a:gd name="connsiteY283" fmla="*/ 460490 h 4466746"/>
              <a:gd name="connsiteX284" fmla="*/ 2414280 w 9315991"/>
              <a:gd name="connsiteY284" fmla="*/ 486803 h 4466746"/>
              <a:gd name="connsiteX285" fmla="*/ 2401123 w 9315991"/>
              <a:gd name="connsiteY285" fmla="*/ 532852 h 4466746"/>
              <a:gd name="connsiteX286" fmla="*/ 2381388 w 9315991"/>
              <a:gd name="connsiteY286" fmla="*/ 638107 h 4466746"/>
              <a:gd name="connsiteX287" fmla="*/ 2355074 w 9315991"/>
              <a:gd name="connsiteY287" fmla="*/ 677577 h 4466746"/>
              <a:gd name="connsiteX288" fmla="*/ 2276133 w 9315991"/>
              <a:gd name="connsiteY288" fmla="*/ 769675 h 4466746"/>
              <a:gd name="connsiteX289" fmla="*/ 2256398 w 9315991"/>
              <a:gd name="connsiteY289" fmla="*/ 802567 h 4466746"/>
              <a:gd name="connsiteX290" fmla="*/ 2197192 w 9315991"/>
              <a:gd name="connsiteY290" fmla="*/ 861773 h 4466746"/>
              <a:gd name="connsiteX291" fmla="*/ 2131408 w 9315991"/>
              <a:gd name="connsiteY291" fmla="*/ 953871 h 4466746"/>
              <a:gd name="connsiteX292" fmla="*/ 2098516 w 9315991"/>
              <a:gd name="connsiteY292" fmla="*/ 999920 h 4466746"/>
              <a:gd name="connsiteX293" fmla="*/ 2045888 w 9315991"/>
              <a:gd name="connsiteY293" fmla="*/ 1052547 h 4466746"/>
              <a:gd name="connsiteX294" fmla="*/ 1940634 w 9315991"/>
              <a:gd name="connsiteY294" fmla="*/ 1164380 h 4466746"/>
              <a:gd name="connsiteX295" fmla="*/ 1888006 w 9315991"/>
              <a:gd name="connsiteY295" fmla="*/ 1217008 h 4466746"/>
              <a:gd name="connsiteX296" fmla="*/ 1809065 w 9315991"/>
              <a:gd name="connsiteY296" fmla="*/ 1309105 h 4466746"/>
              <a:gd name="connsiteX297" fmla="*/ 1749859 w 9315991"/>
              <a:gd name="connsiteY297" fmla="*/ 1348576 h 4466746"/>
              <a:gd name="connsiteX298" fmla="*/ 1677497 w 9315991"/>
              <a:gd name="connsiteY298" fmla="*/ 1401203 h 4466746"/>
              <a:gd name="connsiteX299" fmla="*/ 1572242 w 9315991"/>
              <a:gd name="connsiteY299" fmla="*/ 1466988 h 4466746"/>
              <a:gd name="connsiteX300" fmla="*/ 1328841 w 9315991"/>
              <a:gd name="connsiteY300" fmla="*/ 1664340 h 4466746"/>
              <a:gd name="connsiteX301" fmla="*/ 1276213 w 9315991"/>
              <a:gd name="connsiteY301" fmla="*/ 1710389 h 4466746"/>
              <a:gd name="connsiteX302" fmla="*/ 1157802 w 9315991"/>
              <a:gd name="connsiteY302" fmla="*/ 1828800 h 4466746"/>
              <a:gd name="connsiteX303" fmla="*/ 1092018 w 9315991"/>
              <a:gd name="connsiteY303" fmla="*/ 1888006 h 4466746"/>
              <a:gd name="connsiteX304" fmla="*/ 1045969 w 9315991"/>
              <a:gd name="connsiteY304" fmla="*/ 1940634 h 4466746"/>
              <a:gd name="connsiteX305" fmla="*/ 973606 w 9315991"/>
              <a:gd name="connsiteY305" fmla="*/ 1993261 h 4466746"/>
              <a:gd name="connsiteX306" fmla="*/ 953871 w 9315991"/>
              <a:gd name="connsiteY306" fmla="*/ 2006418 h 4466746"/>
              <a:gd name="connsiteX307" fmla="*/ 927557 w 9315991"/>
              <a:gd name="connsiteY307" fmla="*/ 2026153 h 4466746"/>
              <a:gd name="connsiteX308" fmla="*/ 802567 w 9315991"/>
              <a:gd name="connsiteY308" fmla="*/ 2091937 h 4466746"/>
              <a:gd name="connsiteX309" fmla="*/ 631529 w 9315991"/>
              <a:gd name="connsiteY309" fmla="*/ 2243241 h 4466746"/>
              <a:gd name="connsiteX310" fmla="*/ 572323 w 9315991"/>
              <a:gd name="connsiteY310" fmla="*/ 2302446 h 4466746"/>
              <a:gd name="connsiteX311" fmla="*/ 421019 w 9315991"/>
              <a:gd name="connsiteY311" fmla="*/ 2486642 h 4466746"/>
              <a:gd name="connsiteX312" fmla="*/ 361813 w 9315991"/>
              <a:gd name="connsiteY312" fmla="*/ 2611632 h 4466746"/>
              <a:gd name="connsiteX313" fmla="*/ 328921 w 9315991"/>
              <a:gd name="connsiteY313" fmla="*/ 2677416 h 4466746"/>
              <a:gd name="connsiteX314" fmla="*/ 315765 w 9315991"/>
              <a:gd name="connsiteY314" fmla="*/ 2703730 h 4466746"/>
              <a:gd name="connsiteX315" fmla="*/ 309186 w 9315991"/>
              <a:gd name="connsiteY315" fmla="*/ 2723465 h 4466746"/>
              <a:gd name="connsiteX316" fmla="*/ 269716 w 9315991"/>
              <a:gd name="connsiteY316" fmla="*/ 2795828 h 4466746"/>
              <a:gd name="connsiteX317" fmla="*/ 190775 w 9315991"/>
              <a:gd name="connsiteY317" fmla="*/ 2966867 h 4466746"/>
              <a:gd name="connsiteX318" fmla="*/ 171039 w 9315991"/>
              <a:gd name="connsiteY318" fmla="*/ 3019494 h 4466746"/>
              <a:gd name="connsiteX319" fmla="*/ 124990 w 9315991"/>
              <a:gd name="connsiteY319" fmla="*/ 3183954 h 4466746"/>
              <a:gd name="connsiteX320" fmla="*/ 92098 w 9315991"/>
              <a:gd name="connsiteY320" fmla="*/ 3256317 h 4466746"/>
              <a:gd name="connsiteX321" fmla="*/ 78941 w 9315991"/>
              <a:gd name="connsiteY321" fmla="*/ 3289209 h 4466746"/>
              <a:gd name="connsiteX322" fmla="*/ 65785 w 9315991"/>
              <a:gd name="connsiteY322" fmla="*/ 3328680 h 4466746"/>
              <a:gd name="connsiteX323" fmla="*/ 46049 w 9315991"/>
              <a:gd name="connsiteY323" fmla="*/ 3361572 h 4466746"/>
              <a:gd name="connsiteX324" fmla="*/ 13157 w 9315991"/>
              <a:gd name="connsiteY324" fmla="*/ 3466826 h 4466746"/>
              <a:gd name="connsiteX325" fmla="*/ 0 w 9315991"/>
              <a:gd name="connsiteY325" fmla="*/ 3539189 h 4466746"/>
              <a:gd name="connsiteX326" fmla="*/ 6579 w 9315991"/>
              <a:gd name="connsiteY326" fmla="*/ 3940472 h 4466746"/>
              <a:gd name="connsiteX327" fmla="*/ 32893 w 9315991"/>
              <a:gd name="connsiteY327" fmla="*/ 4091776 h 4466746"/>
              <a:gd name="connsiteX328" fmla="*/ 78941 w 9315991"/>
              <a:gd name="connsiteY328" fmla="*/ 4197031 h 4466746"/>
              <a:gd name="connsiteX329" fmla="*/ 92098 w 9315991"/>
              <a:gd name="connsiteY329" fmla="*/ 4229923 h 4466746"/>
              <a:gd name="connsiteX330" fmla="*/ 118412 w 9315991"/>
              <a:gd name="connsiteY330" fmla="*/ 4256236 h 4466746"/>
              <a:gd name="connsiteX331" fmla="*/ 171039 w 9315991"/>
              <a:gd name="connsiteY331" fmla="*/ 4322021 h 4466746"/>
              <a:gd name="connsiteX332" fmla="*/ 256559 w 9315991"/>
              <a:gd name="connsiteY332" fmla="*/ 4394383 h 4466746"/>
              <a:gd name="connsiteX333" fmla="*/ 342078 w 9315991"/>
              <a:gd name="connsiteY333" fmla="*/ 4453589 h 4466746"/>
              <a:gd name="connsiteX334" fmla="*/ 467068 w 9315991"/>
              <a:gd name="connsiteY334" fmla="*/ 4466746 h 4466746"/>
              <a:gd name="connsiteX335" fmla="*/ 664421 w 9315991"/>
              <a:gd name="connsiteY335" fmla="*/ 4453589 h 4466746"/>
              <a:gd name="connsiteX336" fmla="*/ 730205 w 9315991"/>
              <a:gd name="connsiteY336" fmla="*/ 4427275 h 4466746"/>
              <a:gd name="connsiteX337" fmla="*/ 769675 w 9315991"/>
              <a:gd name="connsiteY337" fmla="*/ 4414118 h 4466746"/>
              <a:gd name="connsiteX338" fmla="*/ 795989 w 9315991"/>
              <a:gd name="connsiteY338" fmla="*/ 4400962 h 4466746"/>
              <a:gd name="connsiteX339" fmla="*/ 874930 w 9315991"/>
              <a:gd name="connsiteY339" fmla="*/ 4328599 h 4466746"/>
              <a:gd name="connsiteX340" fmla="*/ 927557 w 9315991"/>
              <a:gd name="connsiteY340" fmla="*/ 4269393 h 4466746"/>
              <a:gd name="connsiteX341" fmla="*/ 947293 w 9315991"/>
              <a:gd name="connsiteY341" fmla="*/ 4203609 h 4466746"/>
              <a:gd name="connsiteX342" fmla="*/ 960449 w 9315991"/>
              <a:gd name="connsiteY342" fmla="*/ 4177295 h 4466746"/>
              <a:gd name="connsiteX343" fmla="*/ 953871 w 9315991"/>
              <a:gd name="connsiteY343" fmla="*/ 4032570 h 4466746"/>
              <a:gd name="connsiteX344" fmla="*/ 934136 w 9315991"/>
              <a:gd name="connsiteY344" fmla="*/ 4012835 h 4466746"/>
              <a:gd name="connsiteX345" fmla="*/ 907822 w 9315991"/>
              <a:gd name="connsiteY345" fmla="*/ 3979943 h 446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Lst>
            <a:rect l="l" t="t" r="r" b="b"/>
            <a:pathLst>
              <a:path w="9315991" h="4466746">
                <a:moveTo>
                  <a:pt x="907822" y="3979943"/>
                </a:moveTo>
                <a:lnTo>
                  <a:pt x="907822" y="3979943"/>
                </a:lnTo>
                <a:cubicBezTo>
                  <a:pt x="924018" y="3898962"/>
                  <a:pt x="940179" y="3790673"/>
                  <a:pt x="986763" y="3723385"/>
                </a:cubicBezTo>
                <a:cubicBezTo>
                  <a:pt x="1006498" y="3694878"/>
                  <a:pt x="1024957" y="3665444"/>
                  <a:pt x="1045969" y="3637865"/>
                </a:cubicBezTo>
                <a:cubicBezTo>
                  <a:pt x="1060096" y="3619324"/>
                  <a:pt x="1078032" y="3603886"/>
                  <a:pt x="1092018" y="3585238"/>
                </a:cubicBezTo>
                <a:cubicBezTo>
                  <a:pt x="1104430" y="3568689"/>
                  <a:pt x="1111447" y="3548318"/>
                  <a:pt x="1124910" y="3532611"/>
                </a:cubicBezTo>
                <a:cubicBezTo>
                  <a:pt x="1138067" y="3517261"/>
                  <a:pt x="1156104" y="3506853"/>
                  <a:pt x="1170959" y="3493140"/>
                </a:cubicBezTo>
                <a:cubicBezTo>
                  <a:pt x="1213130" y="3454213"/>
                  <a:pt x="1255368" y="3415311"/>
                  <a:pt x="1295949" y="3374729"/>
                </a:cubicBezTo>
                <a:cubicBezTo>
                  <a:pt x="1309106" y="3361572"/>
                  <a:pt x="1321589" y="3347705"/>
                  <a:pt x="1335419" y="3335258"/>
                </a:cubicBezTo>
                <a:cubicBezTo>
                  <a:pt x="1361098" y="3312147"/>
                  <a:pt x="1365001" y="3316154"/>
                  <a:pt x="1394625" y="3295788"/>
                </a:cubicBezTo>
                <a:cubicBezTo>
                  <a:pt x="1419203" y="3278891"/>
                  <a:pt x="1445899" y="3264250"/>
                  <a:pt x="1466988" y="3243160"/>
                </a:cubicBezTo>
                <a:cubicBezTo>
                  <a:pt x="1475759" y="3234389"/>
                  <a:pt x="1483269" y="3224142"/>
                  <a:pt x="1493301" y="3216846"/>
                </a:cubicBezTo>
                <a:cubicBezTo>
                  <a:pt x="1507599" y="3206448"/>
                  <a:pt x="1525207" y="3201140"/>
                  <a:pt x="1539350" y="3190533"/>
                </a:cubicBezTo>
                <a:cubicBezTo>
                  <a:pt x="1551754" y="3181230"/>
                  <a:pt x="1560769" y="3168071"/>
                  <a:pt x="1572242" y="3157641"/>
                </a:cubicBezTo>
                <a:cubicBezTo>
                  <a:pt x="1584915" y="3146121"/>
                  <a:pt x="1599040" y="3136269"/>
                  <a:pt x="1611713" y="3124749"/>
                </a:cubicBezTo>
                <a:cubicBezTo>
                  <a:pt x="1623186" y="3114319"/>
                  <a:pt x="1633132" y="3102287"/>
                  <a:pt x="1644605" y="3091857"/>
                </a:cubicBezTo>
                <a:cubicBezTo>
                  <a:pt x="1657277" y="3080336"/>
                  <a:pt x="1671525" y="3070618"/>
                  <a:pt x="1684075" y="3058964"/>
                </a:cubicBezTo>
                <a:cubicBezTo>
                  <a:pt x="1702255" y="3042083"/>
                  <a:pt x="1719160" y="3023880"/>
                  <a:pt x="1736703" y="3006337"/>
                </a:cubicBezTo>
                <a:cubicBezTo>
                  <a:pt x="1745474" y="2997566"/>
                  <a:pt x="1753487" y="2987964"/>
                  <a:pt x="1763016" y="2980023"/>
                </a:cubicBezTo>
                <a:cubicBezTo>
                  <a:pt x="1776173" y="2969059"/>
                  <a:pt x="1790377" y="2959241"/>
                  <a:pt x="1802487" y="2947131"/>
                </a:cubicBezTo>
                <a:cubicBezTo>
                  <a:pt x="1816782" y="2932836"/>
                  <a:pt x="1828163" y="2915861"/>
                  <a:pt x="1841957" y="2901082"/>
                </a:cubicBezTo>
                <a:cubicBezTo>
                  <a:pt x="1907160" y="2831222"/>
                  <a:pt x="1875205" y="2867874"/>
                  <a:pt x="1934055" y="2815563"/>
                </a:cubicBezTo>
                <a:cubicBezTo>
                  <a:pt x="1941008" y="2809382"/>
                  <a:pt x="1946643" y="2801784"/>
                  <a:pt x="1953790" y="2795828"/>
                </a:cubicBezTo>
                <a:cubicBezTo>
                  <a:pt x="1972997" y="2779822"/>
                  <a:pt x="1991557" y="2762642"/>
                  <a:pt x="2012996" y="2749779"/>
                </a:cubicBezTo>
                <a:cubicBezTo>
                  <a:pt x="2023960" y="2743201"/>
                  <a:pt x="2035795" y="2737894"/>
                  <a:pt x="2045888" y="2730044"/>
                </a:cubicBezTo>
                <a:cubicBezTo>
                  <a:pt x="2055680" y="2722428"/>
                  <a:pt x="2062673" y="2711671"/>
                  <a:pt x="2072202" y="2703730"/>
                </a:cubicBezTo>
                <a:cubicBezTo>
                  <a:pt x="2089048" y="2689692"/>
                  <a:pt x="2112665" y="2682504"/>
                  <a:pt x="2124829" y="2664259"/>
                </a:cubicBezTo>
                <a:cubicBezTo>
                  <a:pt x="2159912" y="2611636"/>
                  <a:pt x="2113867" y="2675220"/>
                  <a:pt x="2157721" y="2631367"/>
                </a:cubicBezTo>
                <a:cubicBezTo>
                  <a:pt x="2165474" y="2623614"/>
                  <a:pt x="2170237" y="2613305"/>
                  <a:pt x="2177457" y="2605054"/>
                </a:cubicBezTo>
                <a:cubicBezTo>
                  <a:pt x="2185625" y="2595719"/>
                  <a:pt x="2195529" y="2588011"/>
                  <a:pt x="2203770" y="2578740"/>
                </a:cubicBezTo>
                <a:cubicBezTo>
                  <a:pt x="2213098" y="2568246"/>
                  <a:pt x="2220639" y="2556237"/>
                  <a:pt x="2230084" y="2545848"/>
                </a:cubicBezTo>
                <a:cubicBezTo>
                  <a:pt x="2264749" y="2507716"/>
                  <a:pt x="2258489" y="2513753"/>
                  <a:pt x="2289290" y="2493221"/>
                </a:cubicBezTo>
                <a:cubicBezTo>
                  <a:pt x="2293676" y="2486642"/>
                  <a:pt x="2296273" y="2478424"/>
                  <a:pt x="2302447" y="2473485"/>
                </a:cubicBezTo>
                <a:cubicBezTo>
                  <a:pt x="2307862" y="2469153"/>
                  <a:pt x="2317279" y="2471810"/>
                  <a:pt x="2322182" y="2466907"/>
                </a:cubicBezTo>
                <a:cubicBezTo>
                  <a:pt x="2331223" y="2457866"/>
                  <a:pt x="2333497" y="2443637"/>
                  <a:pt x="2341917" y="2434015"/>
                </a:cubicBezTo>
                <a:cubicBezTo>
                  <a:pt x="2349137" y="2425764"/>
                  <a:pt x="2359460" y="2420858"/>
                  <a:pt x="2368231" y="2414280"/>
                </a:cubicBezTo>
                <a:cubicBezTo>
                  <a:pt x="2370424" y="2405509"/>
                  <a:pt x="2370418" y="2395869"/>
                  <a:pt x="2374809" y="2387966"/>
                </a:cubicBezTo>
                <a:cubicBezTo>
                  <a:pt x="2381628" y="2375692"/>
                  <a:pt x="2392698" y="2366307"/>
                  <a:pt x="2401123" y="2355074"/>
                </a:cubicBezTo>
                <a:cubicBezTo>
                  <a:pt x="2405867" y="2348749"/>
                  <a:pt x="2410212" y="2342119"/>
                  <a:pt x="2414280" y="2335339"/>
                </a:cubicBezTo>
                <a:cubicBezTo>
                  <a:pt x="2455308" y="2266958"/>
                  <a:pt x="2423251" y="2310100"/>
                  <a:pt x="2473485" y="2249819"/>
                </a:cubicBezTo>
                <a:cubicBezTo>
                  <a:pt x="2477871" y="2238855"/>
                  <a:pt x="2480383" y="2226941"/>
                  <a:pt x="2486642" y="2216927"/>
                </a:cubicBezTo>
                <a:cubicBezTo>
                  <a:pt x="2491573" y="2209038"/>
                  <a:pt x="2500421" y="2204339"/>
                  <a:pt x="2506377" y="2197192"/>
                </a:cubicBezTo>
                <a:cubicBezTo>
                  <a:pt x="2522383" y="2177985"/>
                  <a:pt x="2539562" y="2159425"/>
                  <a:pt x="2552426" y="2137986"/>
                </a:cubicBezTo>
                <a:cubicBezTo>
                  <a:pt x="2566177" y="2115069"/>
                  <a:pt x="2574460" y="2098708"/>
                  <a:pt x="2591897" y="2078780"/>
                </a:cubicBezTo>
                <a:cubicBezTo>
                  <a:pt x="2600065" y="2069445"/>
                  <a:pt x="2609970" y="2061738"/>
                  <a:pt x="2618211" y="2052467"/>
                </a:cubicBezTo>
                <a:cubicBezTo>
                  <a:pt x="2627539" y="2041973"/>
                  <a:pt x="2635278" y="2030142"/>
                  <a:pt x="2644524" y="2019575"/>
                </a:cubicBezTo>
                <a:cubicBezTo>
                  <a:pt x="2650650" y="2012573"/>
                  <a:pt x="2658133" y="2006841"/>
                  <a:pt x="2664259" y="1999839"/>
                </a:cubicBezTo>
                <a:cubicBezTo>
                  <a:pt x="2673505" y="1989272"/>
                  <a:pt x="2680645" y="1976875"/>
                  <a:pt x="2690573" y="1966947"/>
                </a:cubicBezTo>
                <a:cubicBezTo>
                  <a:pt x="2698326" y="1959194"/>
                  <a:pt x="2708562" y="1954347"/>
                  <a:pt x="2716887" y="1947212"/>
                </a:cubicBezTo>
                <a:cubicBezTo>
                  <a:pt x="2723951" y="1941158"/>
                  <a:pt x="2729559" y="1933531"/>
                  <a:pt x="2736622" y="1927477"/>
                </a:cubicBezTo>
                <a:cubicBezTo>
                  <a:pt x="2744947" y="1920342"/>
                  <a:pt x="2755183" y="1915494"/>
                  <a:pt x="2762936" y="1907741"/>
                </a:cubicBezTo>
                <a:cubicBezTo>
                  <a:pt x="2768527" y="1902150"/>
                  <a:pt x="2770948" y="1894009"/>
                  <a:pt x="2776093" y="1888006"/>
                </a:cubicBezTo>
                <a:cubicBezTo>
                  <a:pt x="2784165" y="1878588"/>
                  <a:pt x="2794238" y="1871028"/>
                  <a:pt x="2802406" y="1861693"/>
                </a:cubicBezTo>
                <a:cubicBezTo>
                  <a:pt x="2818187" y="1843657"/>
                  <a:pt x="2827282" y="1822539"/>
                  <a:pt x="2848455" y="1809065"/>
                </a:cubicBezTo>
                <a:cubicBezTo>
                  <a:pt x="2862544" y="1800099"/>
                  <a:pt x="2879567" y="1796798"/>
                  <a:pt x="2894504" y="1789330"/>
                </a:cubicBezTo>
                <a:cubicBezTo>
                  <a:pt x="2910317" y="1781424"/>
                  <a:pt x="2924987" y="1771398"/>
                  <a:pt x="2940553" y="1763016"/>
                </a:cubicBezTo>
                <a:cubicBezTo>
                  <a:pt x="2976071" y="1743891"/>
                  <a:pt x="2991006" y="1740344"/>
                  <a:pt x="3026072" y="1716967"/>
                </a:cubicBezTo>
                <a:cubicBezTo>
                  <a:pt x="3037755" y="1709179"/>
                  <a:pt x="3048398" y="1699900"/>
                  <a:pt x="3058965" y="1690654"/>
                </a:cubicBezTo>
                <a:cubicBezTo>
                  <a:pt x="3065967" y="1684528"/>
                  <a:pt x="3071078" y="1676253"/>
                  <a:pt x="3078700" y="1670918"/>
                </a:cubicBezTo>
                <a:cubicBezTo>
                  <a:pt x="3136618" y="1630375"/>
                  <a:pt x="3194400" y="1622418"/>
                  <a:pt x="3262895" y="1591977"/>
                </a:cubicBezTo>
                <a:cubicBezTo>
                  <a:pt x="3282630" y="1583206"/>
                  <a:pt x="3302784" y="1575322"/>
                  <a:pt x="3322101" y="1565664"/>
                </a:cubicBezTo>
                <a:cubicBezTo>
                  <a:pt x="3329173" y="1562128"/>
                  <a:pt x="3334611" y="1555718"/>
                  <a:pt x="3341836" y="1552507"/>
                </a:cubicBezTo>
                <a:cubicBezTo>
                  <a:pt x="3362430" y="1543354"/>
                  <a:pt x="3385750" y="1538239"/>
                  <a:pt x="3407621" y="1532772"/>
                </a:cubicBezTo>
                <a:cubicBezTo>
                  <a:pt x="3458748" y="1481643"/>
                  <a:pt x="3394036" y="1539588"/>
                  <a:pt x="3453670" y="1506458"/>
                </a:cubicBezTo>
                <a:cubicBezTo>
                  <a:pt x="3465944" y="1499639"/>
                  <a:pt x="3475059" y="1488196"/>
                  <a:pt x="3486562" y="1480144"/>
                </a:cubicBezTo>
                <a:cubicBezTo>
                  <a:pt x="3523488" y="1454296"/>
                  <a:pt x="3527627" y="1460026"/>
                  <a:pt x="3572081" y="1434095"/>
                </a:cubicBezTo>
                <a:cubicBezTo>
                  <a:pt x="3581552" y="1428571"/>
                  <a:pt x="3588811" y="1419685"/>
                  <a:pt x="3598395" y="1414360"/>
                </a:cubicBezTo>
                <a:cubicBezTo>
                  <a:pt x="3608718" y="1408625"/>
                  <a:pt x="3620725" y="1406484"/>
                  <a:pt x="3631287" y="1401203"/>
                </a:cubicBezTo>
                <a:cubicBezTo>
                  <a:pt x="3642723" y="1395485"/>
                  <a:pt x="3653336" y="1388245"/>
                  <a:pt x="3664179" y="1381468"/>
                </a:cubicBezTo>
                <a:cubicBezTo>
                  <a:pt x="3670883" y="1377278"/>
                  <a:pt x="3676842" y="1371847"/>
                  <a:pt x="3683914" y="1368311"/>
                </a:cubicBezTo>
                <a:cubicBezTo>
                  <a:pt x="3694476" y="1363030"/>
                  <a:pt x="3706483" y="1360889"/>
                  <a:pt x="3716806" y="1355154"/>
                </a:cubicBezTo>
                <a:cubicBezTo>
                  <a:pt x="3726390" y="1349829"/>
                  <a:pt x="3733199" y="1340087"/>
                  <a:pt x="3743120" y="1335419"/>
                </a:cubicBezTo>
                <a:cubicBezTo>
                  <a:pt x="3770755" y="1322414"/>
                  <a:pt x="3798404" y="1306846"/>
                  <a:pt x="3828639" y="1302527"/>
                </a:cubicBezTo>
                <a:lnTo>
                  <a:pt x="3920737" y="1289370"/>
                </a:lnTo>
                <a:cubicBezTo>
                  <a:pt x="3961266" y="1275861"/>
                  <a:pt x="3920004" y="1288307"/>
                  <a:pt x="3986521" y="1276213"/>
                </a:cubicBezTo>
                <a:cubicBezTo>
                  <a:pt x="3995416" y="1274596"/>
                  <a:pt x="4003814" y="1270236"/>
                  <a:pt x="4012835" y="1269635"/>
                </a:cubicBezTo>
                <a:cubicBezTo>
                  <a:pt x="4069764" y="1265840"/>
                  <a:pt x="4126861" y="1265250"/>
                  <a:pt x="4183874" y="1263057"/>
                </a:cubicBezTo>
                <a:cubicBezTo>
                  <a:pt x="4272874" y="1250342"/>
                  <a:pt x="4192517" y="1260643"/>
                  <a:pt x="4328599" y="1249900"/>
                </a:cubicBezTo>
                <a:lnTo>
                  <a:pt x="4479903" y="1236743"/>
                </a:lnTo>
                <a:cubicBezTo>
                  <a:pt x="4565422" y="1238936"/>
                  <a:pt x="4651045" y="1238576"/>
                  <a:pt x="4736461" y="1243321"/>
                </a:cubicBezTo>
                <a:cubicBezTo>
                  <a:pt x="4746670" y="1243888"/>
                  <a:pt x="4843281" y="1256792"/>
                  <a:pt x="4874608" y="1263057"/>
                </a:cubicBezTo>
                <a:cubicBezTo>
                  <a:pt x="4894432" y="1267022"/>
                  <a:pt x="4913896" y="1272749"/>
                  <a:pt x="4933813" y="1276213"/>
                </a:cubicBezTo>
                <a:cubicBezTo>
                  <a:pt x="4964365" y="1281526"/>
                  <a:pt x="4995212" y="1284984"/>
                  <a:pt x="5025911" y="1289370"/>
                </a:cubicBezTo>
                <a:cubicBezTo>
                  <a:pt x="5045646" y="1295948"/>
                  <a:pt x="5064999" y="1303811"/>
                  <a:pt x="5085117" y="1309105"/>
                </a:cubicBezTo>
                <a:cubicBezTo>
                  <a:pt x="5106743" y="1314796"/>
                  <a:pt x="5129963" y="1314410"/>
                  <a:pt x="5150901" y="1322262"/>
                </a:cubicBezTo>
                <a:cubicBezTo>
                  <a:pt x="5221993" y="1348922"/>
                  <a:pt x="5209790" y="1346308"/>
                  <a:pt x="5302205" y="1368311"/>
                </a:cubicBezTo>
                <a:cubicBezTo>
                  <a:pt x="5361206" y="1382359"/>
                  <a:pt x="5420983" y="1393072"/>
                  <a:pt x="5479822" y="1407782"/>
                </a:cubicBezTo>
                <a:cubicBezTo>
                  <a:pt x="5497364" y="1412168"/>
                  <a:pt x="5515518" y="1414590"/>
                  <a:pt x="5532449" y="1420939"/>
                </a:cubicBezTo>
                <a:cubicBezTo>
                  <a:pt x="5550813" y="1427826"/>
                  <a:pt x="5567050" y="1439526"/>
                  <a:pt x="5585077" y="1447252"/>
                </a:cubicBezTo>
                <a:cubicBezTo>
                  <a:pt x="5597824" y="1452715"/>
                  <a:pt x="5611671" y="1455258"/>
                  <a:pt x="5624547" y="1460409"/>
                </a:cubicBezTo>
                <a:cubicBezTo>
                  <a:pt x="5633652" y="1464051"/>
                  <a:pt x="5641793" y="1469832"/>
                  <a:pt x="5650861" y="1473566"/>
                </a:cubicBezTo>
                <a:cubicBezTo>
                  <a:pt x="5679103" y="1485195"/>
                  <a:pt x="5708307" y="1494427"/>
                  <a:pt x="5736380" y="1506458"/>
                </a:cubicBezTo>
                <a:cubicBezTo>
                  <a:pt x="5751730" y="1513036"/>
                  <a:pt x="5766338" y="1521723"/>
                  <a:pt x="5782429" y="1526193"/>
                </a:cubicBezTo>
                <a:cubicBezTo>
                  <a:pt x="5816039" y="1535529"/>
                  <a:pt x="5844424" y="1533028"/>
                  <a:pt x="5874527" y="1545929"/>
                </a:cubicBezTo>
                <a:cubicBezTo>
                  <a:pt x="5910514" y="1561352"/>
                  <a:pt x="5893145" y="1556148"/>
                  <a:pt x="5927154" y="1578821"/>
                </a:cubicBezTo>
                <a:cubicBezTo>
                  <a:pt x="5944367" y="1590296"/>
                  <a:pt x="5961279" y="1602461"/>
                  <a:pt x="5979782" y="1611713"/>
                </a:cubicBezTo>
                <a:cubicBezTo>
                  <a:pt x="5988553" y="1616099"/>
                  <a:pt x="5997779" y="1619673"/>
                  <a:pt x="6006095" y="1624870"/>
                </a:cubicBezTo>
                <a:cubicBezTo>
                  <a:pt x="6015393" y="1630681"/>
                  <a:pt x="6023111" y="1638794"/>
                  <a:pt x="6032409" y="1644605"/>
                </a:cubicBezTo>
                <a:cubicBezTo>
                  <a:pt x="6040725" y="1649802"/>
                  <a:pt x="6050208" y="1652897"/>
                  <a:pt x="6058723" y="1657762"/>
                </a:cubicBezTo>
                <a:cubicBezTo>
                  <a:pt x="6134057" y="1700809"/>
                  <a:pt x="6016551" y="1636226"/>
                  <a:pt x="6098193" y="1690654"/>
                </a:cubicBezTo>
                <a:cubicBezTo>
                  <a:pt x="6103963" y="1694501"/>
                  <a:pt x="6111350" y="1695039"/>
                  <a:pt x="6117929" y="1697232"/>
                </a:cubicBezTo>
                <a:cubicBezTo>
                  <a:pt x="6139857" y="1712582"/>
                  <a:pt x="6161442" y="1728434"/>
                  <a:pt x="6183713" y="1743281"/>
                </a:cubicBezTo>
                <a:cubicBezTo>
                  <a:pt x="6194352" y="1750373"/>
                  <a:pt x="6204733" y="1758267"/>
                  <a:pt x="6216605" y="1763016"/>
                </a:cubicBezTo>
                <a:cubicBezTo>
                  <a:pt x="6247447" y="1775353"/>
                  <a:pt x="6262077" y="1778585"/>
                  <a:pt x="6288967" y="1802487"/>
                </a:cubicBezTo>
                <a:cubicBezTo>
                  <a:pt x="6297162" y="1809771"/>
                  <a:pt x="6301568" y="1820476"/>
                  <a:pt x="6308703" y="1828800"/>
                </a:cubicBezTo>
                <a:cubicBezTo>
                  <a:pt x="6314758" y="1835864"/>
                  <a:pt x="6322383" y="1841472"/>
                  <a:pt x="6328438" y="1848536"/>
                </a:cubicBezTo>
                <a:cubicBezTo>
                  <a:pt x="6361075" y="1886613"/>
                  <a:pt x="6333168" y="1864845"/>
                  <a:pt x="6367908" y="1888006"/>
                </a:cubicBezTo>
                <a:cubicBezTo>
                  <a:pt x="6370101" y="1894584"/>
                  <a:pt x="6370048" y="1902414"/>
                  <a:pt x="6374487" y="1907741"/>
                </a:cubicBezTo>
                <a:cubicBezTo>
                  <a:pt x="6396924" y="1934665"/>
                  <a:pt x="6401478" y="1921407"/>
                  <a:pt x="6427114" y="1940634"/>
                </a:cubicBezTo>
                <a:cubicBezTo>
                  <a:pt x="6453043" y="1960080"/>
                  <a:pt x="6453178" y="1969945"/>
                  <a:pt x="6473163" y="1993261"/>
                </a:cubicBezTo>
                <a:cubicBezTo>
                  <a:pt x="6494525" y="2018184"/>
                  <a:pt x="6540659" y="2051462"/>
                  <a:pt x="6558682" y="2065623"/>
                </a:cubicBezTo>
                <a:cubicBezTo>
                  <a:pt x="6588573" y="2089109"/>
                  <a:pt x="6579007" y="2082364"/>
                  <a:pt x="6611310" y="2098516"/>
                </a:cubicBezTo>
                <a:cubicBezTo>
                  <a:pt x="6658190" y="2157117"/>
                  <a:pt x="6613902" y="2108572"/>
                  <a:pt x="6677094" y="2157721"/>
                </a:cubicBezTo>
                <a:cubicBezTo>
                  <a:pt x="6703292" y="2178097"/>
                  <a:pt x="6688347" y="2176504"/>
                  <a:pt x="6716565" y="2190613"/>
                </a:cubicBezTo>
                <a:cubicBezTo>
                  <a:pt x="6722767" y="2193714"/>
                  <a:pt x="6730098" y="2194091"/>
                  <a:pt x="6736300" y="2197192"/>
                </a:cubicBezTo>
                <a:cubicBezTo>
                  <a:pt x="6743371" y="2200728"/>
                  <a:pt x="6748963" y="2206813"/>
                  <a:pt x="6756035" y="2210349"/>
                </a:cubicBezTo>
                <a:cubicBezTo>
                  <a:pt x="6766597" y="2215630"/>
                  <a:pt x="6777870" y="2219359"/>
                  <a:pt x="6788927" y="2223505"/>
                </a:cubicBezTo>
                <a:cubicBezTo>
                  <a:pt x="6795420" y="2225940"/>
                  <a:pt x="6802460" y="2226983"/>
                  <a:pt x="6808662" y="2230084"/>
                </a:cubicBezTo>
                <a:cubicBezTo>
                  <a:pt x="6859664" y="2255586"/>
                  <a:pt x="6798536" y="2233288"/>
                  <a:pt x="6848133" y="2249819"/>
                </a:cubicBezTo>
                <a:cubicBezTo>
                  <a:pt x="6854711" y="2256397"/>
                  <a:pt x="6860668" y="2263663"/>
                  <a:pt x="6867868" y="2269554"/>
                </a:cubicBezTo>
                <a:cubicBezTo>
                  <a:pt x="6884839" y="2283440"/>
                  <a:pt x="6920495" y="2309025"/>
                  <a:pt x="6920495" y="2309025"/>
                </a:cubicBezTo>
                <a:cubicBezTo>
                  <a:pt x="6941037" y="2370645"/>
                  <a:pt x="6907385" y="2279503"/>
                  <a:pt x="6946809" y="2348495"/>
                </a:cubicBezTo>
                <a:cubicBezTo>
                  <a:pt x="6951295" y="2356345"/>
                  <a:pt x="6950790" y="2366149"/>
                  <a:pt x="6953388" y="2374809"/>
                </a:cubicBezTo>
                <a:cubicBezTo>
                  <a:pt x="6957373" y="2388093"/>
                  <a:pt x="6961805" y="2401246"/>
                  <a:pt x="6966544" y="2414280"/>
                </a:cubicBezTo>
                <a:cubicBezTo>
                  <a:pt x="6970579" y="2425378"/>
                  <a:pt x="6976308" y="2435861"/>
                  <a:pt x="6979701" y="2447172"/>
                </a:cubicBezTo>
                <a:cubicBezTo>
                  <a:pt x="6982914" y="2457882"/>
                  <a:pt x="6982127" y="2469683"/>
                  <a:pt x="6986280" y="2480064"/>
                </a:cubicBezTo>
                <a:cubicBezTo>
                  <a:pt x="6991029" y="2491936"/>
                  <a:pt x="6999806" y="2501779"/>
                  <a:pt x="7006015" y="2512956"/>
                </a:cubicBezTo>
                <a:cubicBezTo>
                  <a:pt x="7010778" y="2521529"/>
                  <a:pt x="7013288" y="2531425"/>
                  <a:pt x="7019172" y="2539270"/>
                </a:cubicBezTo>
                <a:cubicBezTo>
                  <a:pt x="7026614" y="2549193"/>
                  <a:pt x="7037473" y="2556114"/>
                  <a:pt x="7045485" y="2565583"/>
                </a:cubicBezTo>
                <a:cubicBezTo>
                  <a:pt x="7061635" y="2584669"/>
                  <a:pt x="7076087" y="2605130"/>
                  <a:pt x="7091534" y="2624789"/>
                </a:cubicBezTo>
                <a:cubicBezTo>
                  <a:pt x="7100209" y="2635830"/>
                  <a:pt x="7111569" y="2645122"/>
                  <a:pt x="7117848" y="2657681"/>
                </a:cubicBezTo>
                <a:cubicBezTo>
                  <a:pt x="7135166" y="2692316"/>
                  <a:pt x="7124071" y="2677061"/>
                  <a:pt x="7150740" y="2703730"/>
                </a:cubicBezTo>
                <a:cubicBezTo>
                  <a:pt x="7166661" y="2751496"/>
                  <a:pt x="7143866" y="2690042"/>
                  <a:pt x="7177054" y="2749779"/>
                </a:cubicBezTo>
                <a:cubicBezTo>
                  <a:pt x="7182789" y="2760102"/>
                  <a:pt x="7184476" y="2772348"/>
                  <a:pt x="7190211" y="2782671"/>
                </a:cubicBezTo>
                <a:cubicBezTo>
                  <a:pt x="7195536" y="2792255"/>
                  <a:pt x="7204135" y="2799687"/>
                  <a:pt x="7209946" y="2808985"/>
                </a:cubicBezTo>
                <a:cubicBezTo>
                  <a:pt x="7215143" y="2817301"/>
                  <a:pt x="7217906" y="2826982"/>
                  <a:pt x="7223103" y="2835298"/>
                </a:cubicBezTo>
                <a:cubicBezTo>
                  <a:pt x="7228914" y="2844596"/>
                  <a:pt x="7237513" y="2852028"/>
                  <a:pt x="7242838" y="2861612"/>
                </a:cubicBezTo>
                <a:cubicBezTo>
                  <a:pt x="7271506" y="2913215"/>
                  <a:pt x="7238289" y="2877136"/>
                  <a:pt x="7275730" y="2920818"/>
                </a:cubicBezTo>
                <a:cubicBezTo>
                  <a:pt x="7281784" y="2927882"/>
                  <a:pt x="7289284" y="2933600"/>
                  <a:pt x="7295465" y="2940553"/>
                </a:cubicBezTo>
                <a:cubicBezTo>
                  <a:pt x="7306843" y="2953353"/>
                  <a:pt x="7316741" y="2967439"/>
                  <a:pt x="7328357" y="2980023"/>
                </a:cubicBezTo>
                <a:cubicBezTo>
                  <a:pt x="7343081" y="2995974"/>
                  <a:pt x="7363237" y="3007458"/>
                  <a:pt x="7374406" y="3026072"/>
                </a:cubicBezTo>
                <a:lnTo>
                  <a:pt x="7413877" y="3091857"/>
                </a:lnTo>
                <a:cubicBezTo>
                  <a:pt x="7420455" y="3102821"/>
                  <a:pt x="7424571" y="3115708"/>
                  <a:pt x="7433612" y="3124749"/>
                </a:cubicBezTo>
                <a:lnTo>
                  <a:pt x="7453347" y="3144484"/>
                </a:lnTo>
                <a:cubicBezTo>
                  <a:pt x="7458036" y="3156205"/>
                  <a:pt x="7471280" y="3191957"/>
                  <a:pt x="7479661" y="3203690"/>
                </a:cubicBezTo>
                <a:cubicBezTo>
                  <a:pt x="7485068" y="3211260"/>
                  <a:pt x="7493440" y="3216278"/>
                  <a:pt x="7499396" y="3223425"/>
                </a:cubicBezTo>
                <a:cubicBezTo>
                  <a:pt x="7515402" y="3242632"/>
                  <a:pt x="7530201" y="3262814"/>
                  <a:pt x="7545445" y="3282631"/>
                </a:cubicBezTo>
                <a:cubicBezTo>
                  <a:pt x="7552130" y="3291321"/>
                  <a:pt x="7559539" y="3299543"/>
                  <a:pt x="7565180" y="3308944"/>
                </a:cubicBezTo>
                <a:cubicBezTo>
                  <a:pt x="7571759" y="3319908"/>
                  <a:pt x="7579625" y="3330196"/>
                  <a:pt x="7584916" y="3341836"/>
                </a:cubicBezTo>
                <a:cubicBezTo>
                  <a:pt x="7590655" y="3354462"/>
                  <a:pt x="7590178" y="3369904"/>
                  <a:pt x="7598072" y="3381307"/>
                </a:cubicBezTo>
                <a:cubicBezTo>
                  <a:pt x="7620203" y="3413275"/>
                  <a:pt x="7636807" y="3422480"/>
                  <a:pt x="7663857" y="3440513"/>
                </a:cubicBezTo>
                <a:cubicBezTo>
                  <a:pt x="7668242" y="3449284"/>
                  <a:pt x="7671313" y="3458846"/>
                  <a:pt x="7677013" y="3466826"/>
                </a:cubicBezTo>
                <a:cubicBezTo>
                  <a:pt x="7689899" y="3484867"/>
                  <a:pt x="7706514" y="3492113"/>
                  <a:pt x="7723062" y="3506297"/>
                </a:cubicBezTo>
                <a:cubicBezTo>
                  <a:pt x="7730126" y="3512352"/>
                  <a:pt x="7736986" y="3518767"/>
                  <a:pt x="7742798" y="3526032"/>
                </a:cubicBezTo>
                <a:cubicBezTo>
                  <a:pt x="7754582" y="3540762"/>
                  <a:pt x="7763158" y="3557982"/>
                  <a:pt x="7775690" y="3572081"/>
                </a:cubicBezTo>
                <a:cubicBezTo>
                  <a:pt x="7780943" y="3577990"/>
                  <a:pt x="7789475" y="3580032"/>
                  <a:pt x="7795425" y="3585238"/>
                </a:cubicBezTo>
                <a:cubicBezTo>
                  <a:pt x="7817600" y="3604641"/>
                  <a:pt x="7837326" y="3627228"/>
                  <a:pt x="7854631" y="3651022"/>
                </a:cubicBezTo>
                <a:cubicBezTo>
                  <a:pt x="7863931" y="3663810"/>
                  <a:pt x="7871339" y="3677932"/>
                  <a:pt x="7880944" y="3690493"/>
                </a:cubicBezTo>
                <a:cubicBezTo>
                  <a:pt x="7899875" y="3715250"/>
                  <a:pt x="7940150" y="3762855"/>
                  <a:pt x="7940150" y="3762855"/>
                </a:cubicBezTo>
                <a:cubicBezTo>
                  <a:pt x="7942343" y="3771626"/>
                  <a:pt x="7942686" y="3781082"/>
                  <a:pt x="7946729" y="3789169"/>
                </a:cubicBezTo>
                <a:cubicBezTo>
                  <a:pt x="7962604" y="3820919"/>
                  <a:pt x="8047469" y="3951333"/>
                  <a:pt x="8058562" y="3960208"/>
                </a:cubicBezTo>
                <a:cubicBezTo>
                  <a:pt x="8069526" y="3968979"/>
                  <a:pt x="8081526" y="3976593"/>
                  <a:pt x="8091454" y="3986521"/>
                </a:cubicBezTo>
                <a:cubicBezTo>
                  <a:pt x="8103564" y="3998631"/>
                  <a:pt x="8113546" y="4012700"/>
                  <a:pt x="8124346" y="4025992"/>
                </a:cubicBezTo>
                <a:cubicBezTo>
                  <a:pt x="8158440" y="4067954"/>
                  <a:pt x="8173228" y="4096484"/>
                  <a:pt x="8216444" y="4124668"/>
                </a:cubicBezTo>
                <a:cubicBezTo>
                  <a:pt x="8252670" y="4148293"/>
                  <a:pt x="8289594" y="4171110"/>
                  <a:pt x="8328277" y="4190452"/>
                </a:cubicBezTo>
                <a:cubicBezTo>
                  <a:pt x="8341434" y="4197031"/>
                  <a:pt x="8353792" y="4205536"/>
                  <a:pt x="8367747" y="4210188"/>
                </a:cubicBezTo>
                <a:cubicBezTo>
                  <a:pt x="8386926" y="4216581"/>
                  <a:pt x="8407514" y="4217790"/>
                  <a:pt x="8426953" y="4223344"/>
                </a:cubicBezTo>
                <a:cubicBezTo>
                  <a:pt x="8438307" y="4226588"/>
                  <a:pt x="8448266" y="4234185"/>
                  <a:pt x="8459845" y="4236501"/>
                </a:cubicBezTo>
                <a:cubicBezTo>
                  <a:pt x="8492384" y="4243009"/>
                  <a:pt x="8525855" y="4243825"/>
                  <a:pt x="8558521" y="4249658"/>
                </a:cubicBezTo>
                <a:cubicBezTo>
                  <a:pt x="8587321" y="4254801"/>
                  <a:pt x="8615136" y="4264877"/>
                  <a:pt x="8644041" y="4269393"/>
                </a:cubicBezTo>
                <a:cubicBezTo>
                  <a:pt x="8716998" y="4280792"/>
                  <a:pt x="8800215" y="4284499"/>
                  <a:pt x="8874285" y="4289129"/>
                </a:cubicBezTo>
                <a:cubicBezTo>
                  <a:pt x="8937876" y="4282550"/>
                  <a:pt x="9002500" y="4282564"/>
                  <a:pt x="9065059" y="4269393"/>
                </a:cubicBezTo>
                <a:cubicBezTo>
                  <a:pt x="9122887" y="4257219"/>
                  <a:pt x="9137875" y="4214146"/>
                  <a:pt x="9176893" y="4177295"/>
                </a:cubicBezTo>
                <a:cubicBezTo>
                  <a:pt x="9306067" y="4055298"/>
                  <a:pt x="9183673" y="4198424"/>
                  <a:pt x="9295304" y="4058884"/>
                </a:cubicBezTo>
                <a:cubicBezTo>
                  <a:pt x="9299690" y="4043534"/>
                  <a:pt x="9305519" y="4028525"/>
                  <a:pt x="9308461" y="4012835"/>
                </a:cubicBezTo>
                <a:cubicBezTo>
                  <a:pt x="9330960" y="3892840"/>
                  <a:pt x="9296629" y="3686997"/>
                  <a:pt x="9288726" y="3618130"/>
                </a:cubicBezTo>
                <a:cubicBezTo>
                  <a:pt x="9286116" y="3595386"/>
                  <a:pt x="9278671" y="3573092"/>
                  <a:pt x="9268990" y="3552346"/>
                </a:cubicBezTo>
                <a:cubicBezTo>
                  <a:pt x="9232494" y="3474140"/>
                  <a:pt x="9197101" y="3394791"/>
                  <a:pt x="9150579" y="3322101"/>
                </a:cubicBezTo>
                <a:cubicBezTo>
                  <a:pt x="9115494" y="3267281"/>
                  <a:pt x="9085007" y="3209230"/>
                  <a:pt x="9045324" y="3157641"/>
                </a:cubicBezTo>
                <a:cubicBezTo>
                  <a:pt x="9023396" y="3129134"/>
                  <a:pt x="8995624" y="3104289"/>
                  <a:pt x="8979540" y="3072121"/>
                </a:cubicBezTo>
                <a:cubicBezTo>
                  <a:pt x="8950167" y="3013375"/>
                  <a:pt x="8966213" y="3039015"/>
                  <a:pt x="8913756" y="2973445"/>
                </a:cubicBezTo>
                <a:cubicBezTo>
                  <a:pt x="8903057" y="2960072"/>
                  <a:pt x="8888523" y="2949293"/>
                  <a:pt x="8880864" y="2933975"/>
                </a:cubicBezTo>
                <a:cubicBezTo>
                  <a:pt x="8854850" y="2881945"/>
                  <a:pt x="8872616" y="2903693"/>
                  <a:pt x="8828236" y="2868190"/>
                </a:cubicBezTo>
                <a:cubicBezTo>
                  <a:pt x="8790540" y="2792799"/>
                  <a:pt x="8830333" y="2864406"/>
                  <a:pt x="8769031" y="2782671"/>
                </a:cubicBezTo>
                <a:cubicBezTo>
                  <a:pt x="8761359" y="2772442"/>
                  <a:pt x="8757849" y="2759283"/>
                  <a:pt x="8749295" y="2749779"/>
                </a:cubicBezTo>
                <a:cubicBezTo>
                  <a:pt x="8737838" y="2737049"/>
                  <a:pt x="8721935" y="2728997"/>
                  <a:pt x="8709825" y="2716887"/>
                </a:cubicBezTo>
                <a:cubicBezTo>
                  <a:pt x="8675307" y="2682369"/>
                  <a:pt x="8686901" y="2680852"/>
                  <a:pt x="8657198" y="2637946"/>
                </a:cubicBezTo>
                <a:cubicBezTo>
                  <a:pt x="8614384" y="2576103"/>
                  <a:pt x="8631378" y="2617804"/>
                  <a:pt x="8578257" y="2552426"/>
                </a:cubicBezTo>
                <a:cubicBezTo>
                  <a:pt x="8563300" y="2534018"/>
                  <a:pt x="8552464" y="2512598"/>
                  <a:pt x="8538786" y="2493221"/>
                </a:cubicBezTo>
                <a:cubicBezTo>
                  <a:pt x="8526140" y="2475306"/>
                  <a:pt x="8512061" y="2458437"/>
                  <a:pt x="8499316" y="2440593"/>
                </a:cubicBezTo>
                <a:cubicBezTo>
                  <a:pt x="8490125" y="2427726"/>
                  <a:pt x="8483507" y="2412941"/>
                  <a:pt x="8473002" y="2401123"/>
                </a:cubicBezTo>
                <a:cubicBezTo>
                  <a:pt x="8465718" y="2392928"/>
                  <a:pt x="8455459" y="2387966"/>
                  <a:pt x="8446688" y="2381388"/>
                </a:cubicBezTo>
                <a:lnTo>
                  <a:pt x="8420375" y="2341917"/>
                </a:lnTo>
                <a:cubicBezTo>
                  <a:pt x="8415989" y="2335339"/>
                  <a:pt x="8411962" y="2328507"/>
                  <a:pt x="8407218" y="2322182"/>
                </a:cubicBezTo>
                <a:cubicBezTo>
                  <a:pt x="8400639" y="2313411"/>
                  <a:pt x="8393564" y="2304991"/>
                  <a:pt x="8387482" y="2295868"/>
                </a:cubicBezTo>
                <a:cubicBezTo>
                  <a:pt x="8380390" y="2285229"/>
                  <a:pt x="8373956" y="2274153"/>
                  <a:pt x="8367747" y="2262976"/>
                </a:cubicBezTo>
                <a:cubicBezTo>
                  <a:pt x="8362984" y="2254403"/>
                  <a:pt x="8359788" y="2244978"/>
                  <a:pt x="8354590" y="2236662"/>
                </a:cubicBezTo>
                <a:cubicBezTo>
                  <a:pt x="8348779" y="2227365"/>
                  <a:pt x="8341433" y="2219120"/>
                  <a:pt x="8334855" y="2210349"/>
                </a:cubicBezTo>
                <a:cubicBezTo>
                  <a:pt x="8321931" y="2171573"/>
                  <a:pt x="8336990" y="2209818"/>
                  <a:pt x="8308541" y="2164300"/>
                </a:cubicBezTo>
                <a:cubicBezTo>
                  <a:pt x="8303344" y="2155984"/>
                  <a:pt x="8301184" y="2145894"/>
                  <a:pt x="8295385" y="2137986"/>
                </a:cubicBezTo>
                <a:cubicBezTo>
                  <a:pt x="8276955" y="2112854"/>
                  <a:pt x="8251883" y="2092543"/>
                  <a:pt x="8236179" y="2065623"/>
                </a:cubicBezTo>
                <a:cubicBezTo>
                  <a:pt x="8220829" y="2039309"/>
                  <a:pt x="8211671" y="2008222"/>
                  <a:pt x="8190130" y="1986682"/>
                </a:cubicBezTo>
                <a:cubicBezTo>
                  <a:pt x="8136358" y="1932912"/>
                  <a:pt x="8191445" y="1991438"/>
                  <a:pt x="8137503" y="1920898"/>
                </a:cubicBezTo>
                <a:cubicBezTo>
                  <a:pt x="8118572" y="1896141"/>
                  <a:pt x="8098109" y="1872594"/>
                  <a:pt x="8078297" y="1848536"/>
                </a:cubicBezTo>
                <a:cubicBezTo>
                  <a:pt x="8067410" y="1835316"/>
                  <a:pt x="8056250" y="1822320"/>
                  <a:pt x="8045405" y="1809065"/>
                </a:cubicBezTo>
                <a:cubicBezTo>
                  <a:pt x="8036514" y="1798198"/>
                  <a:pt x="8029019" y="1786101"/>
                  <a:pt x="8019091" y="1776173"/>
                </a:cubicBezTo>
                <a:cubicBezTo>
                  <a:pt x="8008127" y="1765209"/>
                  <a:pt x="7996500" y="1754870"/>
                  <a:pt x="7986199" y="1743281"/>
                </a:cubicBezTo>
                <a:cubicBezTo>
                  <a:pt x="7978915" y="1735086"/>
                  <a:pt x="7974217" y="1724720"/>
                  <a:pt x="7966464" y="1716967"/>
                </a:cubicBezTo>
                <a:cubicBezTo>
                  <a:pt x="7952169" y="1702672"/>
                  <a:pt x="7935374" y="1691096"/>
                  <a:pt x="7920415" y="1677497"/>
                </a:cubicBezTo>
                <a:cubicBezTo>
                  <a:pt x="7911236" y="1669153"/>
                  <a:pt x="7903589" y="1659173"/>
                  <a:pt x="7894101" y="1651183"/>
                </a:cubicBezTo>
                <a:cubicBezTo>
                  <a:pt x="7861881" y="1624050"/>
                  <a:pt x="7823163" y="1603942"/>
                  <a:pt x="7795425" y="1572242"/>
                </a:cubicBezTo>
                <a:cubicBezTo>
                  <a:pt x="7768306" y="1541249"/>
                  <a:pt x="7713507" y="1476268"/>
                  <a:pt x="7683592" y="1453831"/>
                </a:cubicBezTo>
                <a:cubicBezTo>
                  <a:pt x="7656911" y="1433820"/>
                  <a:pt x="7595938" y="1388667"/>
                  <a:pt x="7584916" y="1374890"/>
                </a:cubicBezTo>
                <a:cubicBezTo>
                  <a:pt x="7576145" y="1363926"/>
                  <a:pt x="7569096" y="1351326"/>
                  <a:pt x="7558602" y="1341998"/>
                </a:cubicBezTo>
                <a:cubicBezTo>
                  <a:pt x="7549045" y="1333503"/>
                  <a:pt x="7535939" y="1329934"/>
                  <a:pt x="7525710" y="1322262"/>
                </a:cubicBezTo>
                <a:cubicBezTo>
                  <a:pt x="7500778" y="1303563"/>
                  <a:pt x="7477405" y="1282869"/>
                  <a:pt x="7453347" y="1263057"/>
                </a:cubicBezTo>
                <a:cubicBezTo>
                  <a:pt x="7433275" y="1246527"/>
                  <a:pt x="7375992" y="1198860"/>
                  <a:pt x="7361249" y="1184116"/>
                </a:cubicBezTo>
                <a:cubicBezTo>
                  <a:pt x="7348092" y="1170959"/>
                  <a:pt x="7336827" y="1155589"/>
                  <a:pt x="7321779" y="1144645"/>
                </a:cubicBezTo>
                <a:cubicBezTo>
                  <a:pt x="7312229" y="1137699"/>
                  <a:pt x="7299013" y="1137563"/>
                  <a:pt x="7288887" y="1131488"/>
                </a:cubicBezTo>
                <a:cubicBezTo>
                  <a:pt x="7276847" y="1124264"/>
                  <a:pt x="7268035" y="1112399"/>
                  <a:pt x="7255995" y="1105175"/>
                </a:cubicBezTo>
                <a:cubicBezTo>
                  <a:pt x="7245869" y="1099100"/>
                  <a:pt x="7233160" y="1098207"/>
                  <a:pt x="7223103" y="1092018"/>
                </a:cubicBezTo>
                <a:cubicBezTo>
                  <a:pt x="7204428" y="1080525"/>
                  <a:pt x="7189070" y="1064169"/>
                  <a:pt x="7170475" y="1052547"/>
                </a:cubicBezTo>
                <a:cubicBezTo>
                  <a:pt x="7152933" y="1041583"/>
                  <a:pt x="7135809" y="1029918"/>
                  <a:pt x="7117848" y="1019655"/>
                </a:cubicBezTo>
                <a:cubicBezTo>
                  <a:pt x="7105076" y="1012357"/>
                  <a:pt x="7090929" y="1007590"/>
                  <a:pt x="7078377" y="999920"/>
                </a:cubicBezTo>
                <a:cubicBezTo>
                  <a:pt x="7051392" y="983429"/>
                  <a:pt x="7027722" y="961437"/>
                  <a:pt x="6999436" y="947293"/>
                </a:cubicBezTo>
                <a:cubicBezTo>
                  <a:pt x="6986279" y="940714"/>
                  <a:pt x="6972060" y="935930"/>
                  <a:pt x="6959966" y="927557"/>
                </a:cubicBezTo>
                <a:cubicBezTo>
                  <a:pt x="6943344" y="916049"/>
                  <a:pt x="6930175" y="900104"/>
                  <a:pt x="6913917" y="888087"/>
                </a:cubicBezTo>
                <a:cubicBezTo>
                  <a:pt x="6753820" y="769755"/>
                  <a:pt x="6865096" y="853994"/>
                  <a:pt x="6749457" y="782832"/>
                </a:cubicBezTo>
                <a:cubicBezTo>
                  <a:pt x="6702772" y="754103"/>
                  <a:pt x="6745546" y="767578"/>
                  <a:pt x="6690251" y="756518"/>
                </a:cubicBezTo>
                <a:cubicBezTo>
                  <a:pt x="6663019" y="742902"/>
                  <a:pt x="6622065" y="725147"/>
                  <a:pt x="6598153" y="703891"/>
                </a:cubicBezTo>
                <a:cubicBezTo>
                  <a:pt x="6528586" y="642052"/>
                  <a:pt x="6636987" y="712718"/>
                  <a:pt x="6545526" y="657842"/>
                </a:cubicBezTo>
                <a:cubicBezTo>
                  <a:pt x="6521381" y="621626"/>
                  <a:pt x="6544224" y="651568"/>
                  <a:pt x="6499477" y="611793"/>
                </a:cubicBezTo>
                <a:cubicBezTo>
                  <a:pt x="6490206" y="603552"/>
                  <a:pt x="6483087" y="592922"/>
                  <a:pt x="6473163" y="585480"/>
                </a:cubicBezTo>
                <a:cubicBezTo>
                  <a:pt x="6465318" y="579596"/>
                  <a:pt x="6455165" y="577521"/>
                  <a:pt x="6446849" y="572323"/>
                </a:cubicBezTo>
                <a:cubicBezTo>
                  <a:pt x="6437552" y="566512"/>
                  <a:pt x="6429786" y="558474"/>
                  <a:pt x="6420536" y="552588"/>
                </a:cubicBezTo>
                <a:cubicBezTo>
                  <a:pt x="6405621" y="543096"/>
                  <a:pt x="6389647" y="535370"/>
                  <a:pt x="6374487" y="526274"/>
                </a:cubicBezTo>
                <a:cubicBezTo>
                  <a:pt x="6367707" y="522206"/>
                  <a:pt x="6361824" y="516653"/>
                  <a:pt x="6354752" y="513117"/>
                </a:cubicBezTo>
                <a:cubicBezTo>
                  <a:pt x="6344190" y="507836"/>
                  <a:pt x="6332823" y="504346"/>
                  <a:pt x="6321859" y="499960"/>
                </a:cubicBezTo>
                <a:cubicBezTo>
                  <a:pt x="6272557" y="450657"/>
                  <a:pt x="6320318" y="492121"/>
                  <a:pt x="6236340" y="447333"/>
                </a:cubicBezTo>
                <a:cubicBezTo>
                  <a:pt x="6222388" y="439892"/>
                  <a:pt x="6210652" y="428771"/>
                  <a:pt x="6196870" y="421019"/>
                </a:cubicBezTo>
                <a:cubicBezTo>
                  <a:pt x="6113289" y="374005"/>
                  <a:pt x="6154834" y="401124"/>
                  <a:pt x="6078458" y="368392"/>
                </a:cubicBezTo>
                <a:cubicBezTo>
                  <a:pt x="6030498" y="347838"/>
                  <a:pt x="6032361" y="338477"/>
                  <a:pt x="5973203" y="322343"/>
                </a:cubicBezTo>
                <a:cubicBezTo>
                  <a:pt x="5924961" y="309186"/>
                  <a:pt x="5874635" y="302104"/>
                  <a:pt x="5828478" y="282872"/>
                </a:cubicBezTo>
                <a:cubicBezTo>
                  <a:pt x="5741191" y="246503"/>
                  <a:pt x="5777192" y="256893"/>
                  <a:pt x="5723223" y="243402"/>
                </a:cubicBezTo>
                <a:cubicBezTo>
                  <a:pt x="5714452" y="239016"/>
                  <a:pt x="5705482" y="235007"/>
                  <a:pt x="5696910" y="230245"/>
                </a:cubicBezTo>
                <a:cubicBezTo>
                  <a:pt x="5685733" y="224035"/>
                  <a:pt x="5675721" y="215659"/>
                  <a:pt x="5664018" y="210510"/>
                </a:cubicBezTo>
                <a:cubicBezTo>
                  <a:pt x="5620783" y="191487"/>
                  <a:pt x="5576413" y="175154"/>
                  <a:pt x="5532449" y="157882"/>
                </a:cubicBezTo>
                <a:cubicBezTo>
                  <a:pt x="5515011" y="151031"/>
                  <a:pt x="5497998" y="142691"/>
                  <a:pt x="5479822" y="138147"/>
                </a:cubicBezTo>
                <a:cubicBezTo>
                  <a:pt x="5471051" y="135954"/>
                  <a:pt x="5462168" y="134167"/>
                  <a:pt x="5453508" y="131569"/>
                </a:cubicBezTo>
                <a:cubicBezTo>
                  <a:pt x="5440224" y="127584"/>
                  <a:pt x="5427438" y="121985"/>
                  <a:pt x="5414038" y="118412"/>
                </a:cubicBezTo>
                <a:cubicBezTo>
                  <a:pt x="5394504" y="113203"/>
                  <a:pt x="5374311" y="110666"/>
                  <a:pt x="5354832" y="105255"/>
                </a:cubicBezTo>
                <a:cubicBezTo>
                  <a:pt x="5277787" y="83854"/>
                  <a:pt x="5316403" y="87044"/>
                  <a:pt x="5242999" y="72363"/>
                </a:cubicBezTo>
                <a:cubicBezTo>
                  <a:pt x="5176743" y="59112"/>
                  <a:pt x="5078963" y="61247"/>
                  <a:pt x="5025911" y="59206"/>
                </a:cubicBezTo>
                <a:lnTo>
                  <a:pt x="4953549" y="52628"/>
                </a:lnTo>
                <a:cubicBezTo>
                  <a:pt x="4916302" y="49967"/>
                  <a:pt x="4878929" y="49150"/>
                  <a:pt x="4841716" y="46049"/>
                </a:cubicBezTo>
                <a:cubicBezTo>
                  <a:pt x="4819751" y="44219"/>
                  <a:pt x="4785522" y="37948"/>
                  <a:pt x="4762775" y="32893"/>
                </a:cubicBezTo>
                <a:cubicBezTo>
                  <a:pt x="4753949" y="30932"/>
                  <a:pt x="4745356" y="27931"/>
                  <a:pt x="4736461" y="26314"/>
                </a:cubicBezTo>
                <a:cubicBezTo>
                  <a:pt x="4721206" y="23540"/>
                  <a:pt x="4705667" y="22510"/>
                  <a:pt x="4690412" y="19736"/>
                </a:cubicBezTo>
                <a:cubicBezTo>
                  <a:pt x="4681517" y="18119"/>
                  <a:pt x="4673099" y="14014"/>
                  <a:pt x="4664098" y="13157"/>
                </a:cubicBezTo>
                <a:cubicBezTo>
                  <a:pt x="4626924" y="9617"/>
                  <a:pt x="4589543" y="8772"/>
                  <a:pt x="4552265" y="6579"/>
                </a:cubicBezTo>
                <a:cubicBezTo>
                  <a:pt x="4539108" y="4386"/>
                  <a:pt x="4526133" y="0"/>
                  <a:pt x="4512795" y="0"/>
                </a:cubicBezTo>
                <a:cubicBezTo>
                  <a:pt x="4443668" y="0"/>
                  <a:pt x="4389846" y="10046"/>
                  <a:pt x="4322021" y="19736"/>
                </a:cubicBezTo>
                <a:cubicBezTo>
                  <a:pt x="4300093" y="26314"/>
                  <a:pt x="4278685" y="34981"/>
                  <a:pt x="4256236" y="39471"/>
                </a:cubicBezTo>
                <a:cubicBezTo>
                  <a:pt x="4234627" y="43793"/>
                  <a:pt x="4212460" y="44920"/>
                  <a:pt x="4190452" y="46049"/>
                </a:cubicBezTo>
                <a:cubicBezTo>
                  <a:pt x="4126906" y="49308"/>
                  <a:pt x="4063269" y="50435"/>
                  <a:pt x="3999678" y="52628"/>
                </a:cubicBezTo>
                <a:cubicBezTo>
                  <a:pt x="3930955" y="75536"/>
                  <a:pt x="3987270" y="59984"/>
                  <a:pt x="3894423" y="72363"/>
                </a:cubicBezTo>
                <a:cubicBezTo>
                  <a:pt x="3883340" y="73841"/>
                  <a:pt x="3872560" y="77103"/>
                  <a:pt x="3861531" y="78941"/>
                </a:cubicBezTo>
                <a:cubicBezTo>
                  <a:pt x="3846236" y="81490"/>
                  <a:pt x="3830832" y="83327"/>
                  <a:pt x="3815482" y="85520"/>
                </a:cubicBezTo>
                <a:cubicBezTo>
                  <a:pt x="3760750" y="103763"/>
                  <a:pt x="3847976" y="75996"/>
                  <a:pt x="3749698" y="98677"/>
                </a:cubicBezTo>
                <a:cubicBezTo>
                  <a:pt x="3736185" y="101796"/>
                  <a:pt x="3723105" y="106684"/>
                  <a:pt x="3710228" y="111834"/>
                </a:cubicBezTo>
                <a:cubicBezTo>
                  <a:pt x="3701123" y="115476"/>
                  <a:pt x="3693307" y="122172"/>
                  <a:pt x="3683914" y="124990"/>
                </a:cubicBezTo>
                <a:cubicBezTo>
                  <a:pt x="3671138" y="128823"/>
                  <a:pt x="3657601" y="129376"/>
                  <a:pt x="3644444" y="131569"/>
                </a:cubicBezTo>
                <a:cubicBezTo>
                  <a:pt x="3613576" y="143916"/>
                  <a:pt x="3600133" y="150592"/>
                  <a:pt x="3565503" y="157882"/>
                </a:cubicBezTo>
                <a:cubicBezTo>
                  <a:pt x="3539399" y="163378"/>
                  <a:pt x="3486562" y="171039"/>
                  <a:pt x="3486562" y="171039"/>
                </a:cubicBezTo>
                <a:cubicBezTo>
                  <a:pt x="3325608" y="242575"/>
                  <a:pt x="3512549" y="162785"/>
                  <a:pt x="3381307" y="210510"/>
                </a:cubicBezTo>
                <a:cubicBezTo>
                  <a:pt x="3372091" y="213861"/>
                  <a:pt x="3364007" y="219804"/>
                  <a:pt x="3354993" y="223667"/>
                </a:cubicBezTo>
                <a:cubicBezTo>
                  <a:pt x="3337798" y="231036"/>
                  <a:pt x="3327490" y="231259"/>
                  <a:pt x="3308944" y="236823"/>
                </a:cubicBezTo>
                <a:cubicBezTo>
                  <a:pt x="3263693" y="250398"/>
                  <a:pt x="3268099" y="253527"/>
                  <a:pt x="3216847" y="263137"/>
                </a:cubicBezTo>
                <a:cubicBezTo>
                  <a:pt x="3199471" y="266395"/>
                  <a:pt x="3181527" y="266110"/>
                  <a:pt x="3164219" y="269716"/>
                </a:cubicBezTo>
                <a:cubicBezTo>
                  <a:pt x="2989062" y="306207"/>
                  <a:pt x="3128358" y="290691"/>
                  <a:pt x="2973445" y="302608"/>
                </a:cubicBezTo>
                <a:cubicBezTo>
                  <a:pt x="2919270" y="318086"/>
                  <a:pt x="2859457" y="334452"/>
                  <a:pt x="2808985" y="355235"/>
                </a:cubicBezTo>
                <a:cubicBezTo>
                  <a:pt x="2662743" y="415453"/>
                  <a:pt x="2744300" y="390241"/>
                  <a:pt x="2631367" y="414441"/>
                </a:cubicBezTo>
                <a:cubicBezTo>
                  <a:pt x="2591831" y="422913"/>
                  <a:pt x="2551314" y="427968"/>
                  <a:pt x="2512956" y="440754"/>
                </a:cubicBezTo>
                <a:cubicBezTo>
                  <a:pt x="2493221" y="447333"/>
                  <a:pt x="2471059" y="448951"/>
                  <a:pt x="2453750" y="460490"/>
                </a:cubicBezTo>
                <a:lnTo>
                  <a:pt x="2414280" y="486803"/>
                </a:lnTo>
                <a:cubicBezTo>
                  <a:pt x="2408009" y="505615"/>
                  <a:pt x="2405254" y="512198"/>
                  <a:pt x="2401123" y="532852"/>
                </a:cubicBezTo>
                <a:cubicBezTo>
                  <a:pt x="2394123" y="567855"/>
                  <a:pt x="2392211" y="604091"/>
                  <a:pt x="2381388" y="638107"/>
                </a:cubicBezTo>
                <a:cubicBezTo>
                  <a:pt x="2376594" y="653175"/>
                  <a:pt x="2364265" y="664710"/>
                  <a:pt x="2355074" y="677577"/>
                </a:cubicBezTo>
                <a:cubicBezTo>
                  <a:pt x="2242425" y="835284"/>
                  <a:pt x="2383728" y="638169"/>
                  <a:pt x="2276133" y="769675"/>
                </a:cubicBezTo>
                <a:cubicBezTo>
                  <a:pt x="2268036" y="779571"/>
                  <a:pt x="2264719" y="792859"/>
                  <a:pt x="2256398" y="802567"/>
                </a:cubicBezTo>
                <a:cubicBezTo>
                  <a:pt x="2238234" y="823758"/>
                  <a:pt x="2213414" y="839062"/>
                  <a:pt x="2197192" y="861773"/>
                </a:cubicBezTo>
                <a:lnTo>
                  <a:pt x="2131408" y="953871"/>
                </a:lnTo>
                <a:cubicBezTo>
                  <a:pt x="2120444" y="969221"/>
                  <a:pt x="2113607" y="988602"/>
                  <a:pt x="2098516" y="999920"/>
                </a:cubicBezTo>
                <a:cubicBezTo>
                  <a:pt x="2049873" y="1036401"/>
                  <a:pt x="2093261" y="1000436"/>
                  <a:pt x="2045888" y="1052547"/>
                </a:cubicBezTo>
                <a:cubicBezTo>
                  <a:pt x="2011453" y="1090426"/>
                  <a:pt x="1976086" y="1127451"/>
                  <a:pt x="1940634" y="1164380"/>
                </a:cubicBezTo>
                <a:cubicBezTo>
                  <a:pt x="1923453" y="1182277"/>
                  <a:pt x="1902426" y="1196820"/>
                  <a:pt x="1888006" y="1217008"/>
                </a:cubicBezTo>
                <a:cubicBezTo>
                  <a:pt x="1862341" y="1252939"/>
                  <a:pt x="1845616" y="1281690"/>
                  <a:pt x="1809065" y="1309105"/>
                </a:cubicBezTo>
                <a:cubicBezTo>
                  <a:pt x="1721785" y="1374569"/>
                  <a:pt x="1851325" y="1278819"/>
                  <a:pt x="1749859" y="1348576"/>
                </a:cubicBezTo>
                <a:cubicBezTo>
                  <a:pt x="1725282" y="1365473"/>
                  <a:pt x="1702313" y="1384659"/>
                  <a:pt x="1677497" y="1401203"/>
                </a:cubicBezTo>
                <a:cubicBezTo>
                  <a:pt x="1643072" y="1424153"/>
                  <a:pt x="1605606" y="1442521"/>
                  <a:pt x="1572242" y="1466988"/>
                </a:cubicBezTo>
                <a:cubicBezTo>
                  <a:pt x="1451372" y="1555626"/>
                  <a:pt x="1417228" y="1587001"/>
                  <a:pt x="1328841" y="1664340"/>
                </a:cubicBezTo>
                <a:cubicBezTo>
                  <a:pt x="1311298" y="1679690"/>
                  <a:pt x="1292696" y="1693906"/>
                  <a:pt x="1276213" y="1710389"/>
                </a:cubicBezTo>
                <a:cubicBezTo>
                  <a:pt x="1236743" y="1749859"/>
                  <a:pt x="1197983" y="1790054"/>
                  <a:pt x="1157802" y="1828800"/>
                </a:cubicBezTo>
                <a:cubicBezTo>
                  <a:pt x="1136566" y="1849278"/>
                  <a:pt x="1111445" y="1865804"/>
                  <a:pt x="1092018" y="1888006"/>
                </a:cubicBezTo>
                <a:cubicBezTo>
                  <a:pt x="1076668" y="1905549"/>
                  <a:pt x="1062452" y="1924151"/>
                  <a:pt x="1045969" y="1940634"/>
                </a:cubicBezTo>
                <a:cubicBezTo>
                  <a:pt x="1014335" y="1972268"/>
                  <a:pt x="1007999" y="1971765"/>
                  <a:pt x="973606" y="1993261"/>
                </a:cubicBezTo>
                <a:cubicBezTo>
                  <a:pt x="966902" y="1997451"/>
                  <a:pt x="960305" y="2001823"/>
                  <a:pt x="953871" y="2006418"/>
                </a:cubicBezTo>
                <a:cubicBezTo>
                  <a:pt x="944949" y="2012791"/>
                  <a:pt x="937141" y="2020828"/>
                  <a:pt x="927557" y="2026153"/>
                </a:cubicBezTo>
                <a:cubicBezTo>
                  <a:pt x="863305" y="2061848"/>
                  <a:pt x="900520" y="2005285"/>
                  <a:pt x="802567" y="2091937"/>
                </a:cubicBezTo>
                <a:cubicBezTo>
                  <a:pt x="745554" y="2142372"/>
                  <a:pt x="687707" y="2191878"/>
                  <a:pt x="631529" y="2243241"/>
                </a:cubicBezTo>
                <a:cubicBezTo>
                  <a:pt x="610931" y="2262074"/>
                  <a:pt x="591594" y="2282257"/>
                  <a:pt x="572323" y="2302446"/>
                </a:cubicBezTo>
                <a:cubicBezTo>
                  <a:pt x="518291" y="2359050"/>
                  <a:pt x="461047" y="2418595"/>
                  <a:pt x="421019" y="2486642"/>
                </a:cubicBezTo>
                <a:cubicBezTo>
                  <a:pt x="397645" y="2526378"/>
                  <a:pt x="381762" y="2570071"/>
                  <a:pt x="361813" y="2611632"/>
                </a:cubicBezTo>
                <a:cubicBezTo>
                  <a:pt x="361769" y="2611724"/>
                  <a:pt x="332606" y="2670045"/>
                  <a:pt x="328921" y="2677416"/>
                </a:cubicBezTo>
                <a:cubicBezTo>
                  <a:pt x="324535" y="2686187"/>
                  <a:pt x="318866" y="2694427"/>
                  <a:pt x="315765" y="2703730"/>
                </a:cubicBezTo>
                <a:cubicBezTo>
                  <a:pt x="313572" y="2710308"/>
                  <a:pt x="311918" y="2717091"/>
                  <a:pt x="309186" y="2723465"/>
                </a:cubicBezTo>
                <a:cubicBezTo>
                  <a:pt x="298724" y="2747874"/>
                  <a:pt x="281782" y="2773204"/>
                  <a:pt x="269716" y="2795828"/>
                </a:cubicBezTo>
                <a:cubicBezTo>
                  <a:pt x="245767" y="2840733"/>
                  <a:pt x="203619" y="2932619"/>
                  <a:pt x="190775" y="2966867"/>
                </a:cubicBezTo>
                <a:cubicBezTo>
                  <a:pt x="184196" y="2984409"/>
                  <a:pt x="176472" y="3001564"/>
                  <a:pt x="171039" y="3019494"/>
                </a:cubicBezTo>
                <a:cubicBezTo>
                  <a:pt x="154529" y="3073976"/>
                  <a:pt x="148547" y="3132128"/>
                  <a:pt x="124990" y="3183954"/>
                </a:cubicBezTo>
                <a:cubicBezTo>
                  <a:pt x="114026" y="3208075"/>
                  <a:pt x="102718" y="3232043"/>
                  <a:pt x="92098" y="3256317"/>
                </a:cubicBezTo>
                <a:cubicBezTo>
                  <a:pt x="87365" y="3267136"/>
                  <a:pt x="82976" y="3278111"/>
                  <a:pt x="78941" y="3289209"/>
                </a:cubicBezTo>
                <a:cubicBezTo>
                  <a:pt x="74202" y="3302243"/>
                  <a:pt x="72921" y="3316788"/>
                  <a:pt x="65785" y="3328680"/>
                </a:cubicBezTo>
                <a:lnTo>
                  <a:pt x="46049" y="3361572"/>
                </a:lnTo>
                <a:cubicBezTo>
                  <a:pt x="8773" y="3510683"/>
                  <a:pt x="59525" y="3316132"/>
                  <a:pt x="13157" y="3466826"/>
                </a:cubicBezTo>
                <a:cubicBezTo>
                  <a:pt x="9816" y="3477684"/>
                  <a:pt x="1435" y="3530577"/>
                  <a:pt x="0" y="3539189"/>
                </a:cubicBezTo>
                <a:cubicBezTo>
                  <a:pt x="2193" y="3672950"/>
                  <a:pt x="1160" y="3806803"/>
                  <a:pt x="6579" y="3940472"/>
                </a:cubicBezTo>
                <a:cubicBezTo>
                  <a:pt x="6972" y="3950174"/>
                  <a:pt x="26612" y="4073631"/>
                  <a:pt x="32893" y="4091776"/>
                </a:cubicBezTo>
                <a:cubicBezTo>
                  <a:pt x="45420" y="4127965"/>
                  <a:pt x="63856" y="4161832"/>
                  <a:pt x="78941" y="4197031"/>
                </a:cubicBezTo>
                <a:cubicBezTo>
                  <a:pt x="83593" y="4207885"/>
                  <a:pt x="83748" y="4221573"/>
                  <a:pt x="92098" y="4229923"/>
                </a:cubicBezTo>
                <a:cubicBezTo>
                  <a:pt x="100869" y="4238694"/>
                  <a:pt x="110244" y="4246901"/>
                  <a:pt x="118412" y="4256236"/>
                </a:cubicBezTo>
                <a:cubicBezTo>
                  <a:pt x="222243" y="4374899"/>
                  <a:pt x="15817" y="4151275"/>
                  <a:pt x="171039" y="4322021"/>
                </a:cubicBezTo>
                <a:cubicBezTo>
                  <a:pt x="210969" y="4365944"/>
                  <a:pt x="203501" y="4351937"/>
                  <a:pt x="256559" y="4394383"/>
                </a:cubicBezTo>
                <a:cubicBezTo>
                  <a:pt x="292533" y="4423162"/>
                  <a:pt x="299982" y="4439557"/>
                  <a:pt x="342078" y="4453589"/>
                </a:cubicBezTo>
                <a:cubicBezTo>
                  <a:pt x="365760" y="4461483"/>
                  <a:pt x="462543" y="4466398"/>
                  <a:pt x="467068" y="4466746"/>
                </a:cubicBezTo>
                <a:cubicBezTo>
                  <a:pt x="532852" y="4462360"/>
                  <a:pt x="599220" y="4463369"/>
                  <a:pt x="664421" y="4453589"/>
                </a:cubicBezTo>
                <a:cubicBezTo>
                  <a:pt x="687777" y="4450086"/>
                  <a:pt x="708092" y="4435568"/>
                  <a:pt x="730205" y="4427275"/>
                </a:cubicBezTo>
                <a:cubicBezTo>
                  <a:pt x="743190" y="4422405"/>
                  <a:pt x="756798" y="4419268"/>
                  <a:pt x="769675" y="4414118"/>
                </a:cubicBezTo>
                <a:cubicBezTo>
                  <a:pt x="778780" y="4410476"/>
                  <a:pt x="787673" y="4406159"/>
                  <a:pt x="795989" y="4400962"/>
                </a:cubicBezTo>
                <a:cubicBezTo>
                  <a:pt x="826760" y="4381731"/>
                  <a:pt x="849373" y="4354156"/>
                  <a:pt x="874930" y="4328599"/>
                </a:cubicBezTo>
                <a:cubicBezTo>
                  <a:pt x="891621" y="4311908"/>
                  <a:pt x="915457" y="4291174"/>
                  <a:pt x="927557" y="4269393"/>
                </a:cubicBezTo>
                <a:cubicBezTo>
                  <a:pt x="950423" y="4228234"/>
                  <a:pt x="933137" y="4246078"/>
                  <a:pt x="947293" y="4203609"/>
                </a:cubicBezTo>
                <a:cubicBezTo>
                  <a:pt x="950394" y="4194306"/>
                  <a:pt x="956064" y="4186066"/>
                  <a:pt x="960449" y="4177295"/>
                </a:cubicBezTo>
                <a:cubicBezTo>
                  <a:pt x="958256" y="4129053"/>
                  <a:pt x="961500" y="4080255"/>
                  <a:pt x="953871" y="4032570"/>
                </a:cubicBezTo>
                <a:cubicBezTo>
                  <a:pt x="952401" y="4023384"/>
                  <a:pt x="939543" y="4020405"/>
                  <a:pt x="934136" y="4012835"/>
                </a:cubicBezTo>
                <a:cubicBezTo>
                  <a:pt x="919998" y="3993042"/>
                  <a:pt x="912208" y="3985425"/>
                  <a:pt x="907822" y="3979943"/>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E6786E3-8987-871D-B090-B548E8DC7EC3}"/>
              </a:ext>
            </a:extLst>
          </p:cNvPr>
          <p:cNvSpPr/>
          <p:nvPr/>
        </p:nvSpPr>
        <p:spPr>
          <a:xfrm>
            <a:off x="0" y="5782429"/>
            <a:ext cx="12192000" cy="82522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Problem: frequent battery replacement</a:t>
            </a:r>
          </a:p>
        </p:txBody>
      </p:sp>
    </p:spTree>
    <p:extLst>
      <p:ext uri="{BB962C8B-B14F-4D97-AF65-F5344CB8AC3E}">
        <p14:creationId xmlns:p14="http://schemas.microsoft.com/office/powerpoint/2010/main" val="413373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7D79F-A057-EAB9-EAD1-80BA7D12C86A}"/>
              </a:ext>
            </a:extLst>
          </p:cNvPr>
          <p:cNvSpPr>
            <a:spLocks noGrp="1"/>
          </p:cNvSpPr>
          <p:nvPr>
            <p:ph type="title"/>
          </p:nvPr>
        </p:nvSpPr>
        <p:spPr/>
        <p:txBody>
          <a:bodyPr>
            <a:normAutofit fontScale="90000"/>
          </a:bodyPr>
          <a:lstStyle/>
          <a:p>
            <a:r>
              <a:rPr lang="en-US" dirty="0"/>
              <a:t>Conclusion</a:t>
            </a:r>
          </a:p>
        </p:txBody>
      </p:sp>
      <p:sp>
        <p:nvSpPr>
          <p:cNvPr id="3" name="Text Placeholder 2">
            <a:extLst>
              <a:ext uri="{FF2B5EF4-FFF2-40B4-BE49-F238E27FC236}">
                <a16:creationId xmlns:a16="http://schemas.microsoft.com/office/drawing/2014/main" id="{E6D565DB-A76B-C456-E3BD-5835C394AF74}"/>
              </a:ext>
            </a:extLst>
          </p:cNvPr>
          <p:cNvSpPr>
            <a:spLocks noGrp="1"/>
          </p:cNvSpPr>
          <p:nvPr>
            <p:ph type="body" idx="1"/>
          </p:nvPr>
        </p:nvSpPr>
        <p:spPr/>
        <p:txBody>
          <a:bodyPr>
            <a:normAutofit/>
          </a:bodyPr>
          <a:lstStyle/>
          <a:p>
            <a:pPr>
              <a:lnSpc>
                <a:spcPct val="150000"/>
              </a:lnSpc>
            </a:pPr>
            <a:r>
              <a:rPr lang="en-US" dirty="0"/>
              <a:t>Investigated the feasibility of different frequency bands for wireless power transfer and shows </a:t>
            </a:r>
            <a:r>
              <a:rPr lang="en-US" dirty="0" err="1"/>
              <a:t>mmWave</a:t>
            </a:r>
            <a:r>
              <a:rPr lang="en-US" dirty="0"/>
              <a:t> is the best candidate</a:t>
            </a:r>
          </a:p>
          <a:p>
            <a:pPr marL="152396" indent="0">
              <a:lnSpc>
                <a:spcPct val="150000"/>
              </a:lnSpc>
              <a:buNone/>
            </a:pPr>
            <a:endParaRPr lang="en-US" dirty="0"/>
          </a:p>
          <a:p>
            <a:pPr>
              <a:lnSpc>
                <a:spcPct val="150000"/>
              </a:lnSpc>
            </a:pPr>
            <a:r>
              <a:rPr lang="en-US" dirty="0"/>
              <a:t>Proposed a </a:t>
            </a:r>
            <a:r>
              <a:rPr lang="en-US" dirty="0" err="1"/>
              <a:t>mmWave</a:t>
            </a:r>
            <a:r>
              <a:rPr lang="en-US" dirty="0"/>
              <a:t> energy harvesting system and a beam-alignment protocol based on passive beamforming and backscatter technique</a:t>
            </a:r>
          </a:p>
          <a:p>
            <a:pPr lvl="1">
              <a:lnSpc>
                <a:spcPct val="200000"/>
              </a:lnSpc>
            </a:pPr>
            <a:endParaRPr lang="en-US" dirty="0"/>
          </a:p>
          <a:p>
            <a:pPr lvl="1">
              <a:lnSpc>
                <a:spcPct val="200000"/>
              </a:lnSpc>
            </a:pPr>
            <a:endParaRPr lang="en-US" dirty="0"/>
          </a:p>
          <a:p>
            <a:pPr lvl="1">
              <a:lnSpc>
                <a:spcPct val="200000"/>
              </a:lnSpc>
            </a:pPr>
            <a:endParaRPr lang="en-US" dirty="0"/>
          </a:p>
          <a:p>
            <a:pPr lvl="1">
              <a:lnSpc>
                <a:spcPct val="200000"/>
              </a:lnSpc>
            </a:pPr>
            <a:endParaRPr lang="en-US" dirty="0"/>
          </a:p>
          <a:p>
            <a:pPr>
              <a:lnSpc>
                <a:spcPct val="200000"/>
              </a:lnSpc>
            </a:pPr>
            <a:endParaRPr lang="en-US" dirty="0"/>
          </a:p>
        </p:txBody>
      </p:sp>
      <p:sp>
        <p:nvSpPr>
          <p:cNvPr id="4" name="Slide Number Placeholder 3">
            <a:extLst>
              <a:ext uri="{FF2B5EF4-FFF2-40B4-BE49-F238E27FC236}">
                <a16:creationId xmlns:a16="http://schemas.microsoft.com/office/drawing/2014/main" id="{474A88C6-32AA-FB6E-0CF2-AC2BF11E119F}"/>
              </a:ext>
            </a:extLst>
          </p:cNvPr>
          <p:cNvSpPr>
            <a:spLocks noGrp="1"/>
          </p:cNvSpPr>
          <p:nvPr>
            <p:ph type="sldNum"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754863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299D-F668-7282-1FC3-C2F8FC7982A2}"/>
              </a:ext>
            </a:extLst>
          </p:cNvPr>
          <p:cNvSpPr>
            <a:spLocks noGrp="1"/>
          </p:cNvSpPr>
          <p:nvPr>
            <p:ph type="title"/>
          </p:nvPr>
        </p:nvSpPr>
        <p:spPr/>
        <p:txBody>
          <a:bodyPr>
            <a:normAutofit fontScale="90000"/>
          </a:bodyPr>
          <a:lstStyle/>
          <a:p>
            <a:pPr algn="ctr"/>
            <a:r>
              <a:rPr lang="en-US" b="1" dirty="0"/>
              <a:t>This Paper</a:t>
            </a:r>
          </a:p>
        </p:txBody>
      </p:sp>
      <p:sp>
        <p:nvSpPr>
          <p:cNvPr id="3" name="Text Placeholder 2">
            <a:extLst>
              <a:ext uri="{FF2B5EF4-FFF2-40B4-BE49-F238E27FC236}">
                <a16:creationId xmlns:a16="http://schemas.microsoft.com/office/drawing/2014/main" id="{3B943C06-96D6-D769-5B20-EBC84FE5383E}"/>
              </a:ext>
            </a:extLst>
          </p:cNvPr>
          <p:cNvSpPr>
            <a:spLocks noGrp="1"/>
          </p:cNvSpPr>
          <p:nvPr>
            <p:ph type="body" idx="1"/>
          </p:nvPr>
        </p:nvSpPr>
        <p:spPr>
          <a:xfrm>
            <a:off x="415600" y="1536633"/>
            <a:ext cx="11655796" cy="4555200"/>
          </a:xfrm>
        </p:spPr>
        <p:txBody>
          <a:bodyPr/>
          <a:lstStyle/>
          <a:p>
            <a:pPr>
              <a:lnSpc>
                <a:spcPct val="300000"/>
              </a:lnSpc>
            </a:pPr>
            <a:r>
              <a:rPr lang="en-US" sz="2800" dirty="0"/>
              <a:t>Which spectrum band serves better for wireless power transfer?</a:t>
            </a:r>
          </a:p>
          <a:p>
            <a:pPr>
              <a:lnSpc>
                <a:spcPct val="300000"/>
              </a:lnSpc>
            </a:pPr>
            <a:r>
              <a:rPr lang="en-US" dirty="0"/>
              <a:t>How can IoT devices harvest energy from indoor </a:t>
            </a:r>
            <a:r>
              <a:rPr lang="en-US" dirty="0" err="1"/>
              <a:t>mmWave</a:t>
            </a:r>
            <a:r>
              <a:rPr lang="en-US" dirty="0"/>
              <a:t> access points?</a:t>
            </a:r>
            <a:endParaRPr lang="en-US" sz="2800" dirty="0"/>
          </a:p>
          <a:p>
            <a:pPr>
              <a:lnSpc>
                <a:spcPct val="300000"/>
              </a:lnSpc>
            </a:pPr>
            <a:endParaRPr lang="en-US" dirty="0"/>
          </a:p>
        </p:txBody>
      </p:sp>
    </p:spTree>
    <p:extLst>
      <p:ext uri="{BB962C8B-B14F-4D97-AF65-F5344CB8AC3E}">
        <p14:creationId xmlns:p14="http://schemas.microsoft.com/office/powerpoint/2010/main" val="24140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590B1D6-84AB-E48A-042E-982226938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6F29E-490B-9D84-0D0A-6454127D51FD}"/>
              </a:ext>
            </a:extLst>
          </p:cNvPr>
          <p:cNvSpPr>
            <a:spLocks noGrp="1"/>
          </p:cNvSpPr>
          <p:nvPr>
            <p:ph type="title"/>
          </p:nvPr>
        </p:nvSpPr>
        <p:spPr/>
        <p:txBody>
          <a:bodyPr>
            <a:normAutofit fontScale="90000"/>
          </a:bodyPr>
          <a:lstStyle/>
          <a:p>
            <a:pPr algn="ctr"/>
            <a:r>
              <a:rPr lang="en-US" b="1" dirty="0"/>
              <a:t>This Paper</a:t>
            </a:r>
          </a:p>
        </p:txBody>
      </p:sp>
      <p:sp>
        <p:nvSpPr>
          <p:cNvPr id="3" name="Text Placeholder 2">
            <a:extLst>
              <a:ext uri="{FF2B5EF4-FFF2-40B4-BE49-F238E27FC236}">
                <a16:creationId xmlns:a16="http://schemas.microsoft.com/office/drawing/2014/main" id="{FAE4BE82-45B9-4894-9CAE-5B261335AAB9}"/>
              </a:ext>
            </a:extLst>
          </p:cNvPr>
          <p:cNvSpPr>
            <a:spLocks noGrp="1"/>
          </p:cNvSpPr>
          <p:nvPr>
            <p:ph type="body" idx="1"/>
          </p:nvPr>
        </p:nvSpPr>
        <p:spPr>
          <a:xfrm>
            <a:off x="415600" y="1536633"/>
            <a:ext cx="11655796" cy="4555200"/>
          </a:xfrm>
        </p:spPr>
        <p:txBody>
          <a:bodyPr/>
          <a:lstStyle/>
          <a:p>
            <a:pPr>
              <a:lnSpc>
                <a:spcPct val="300000"/>
              </a:lnSpc>
            </a:pPr>
            <a:r>
              <a:rPr lang="en-US" dirty="0"/>
              <a:t>How can IoT devices harvest energy from indoor </a:t>
            </a:r>
            <a:r>
              <a:rPr lang="en-US" dirty="0" err="1"/>
              <a:t>mmWave</a:t>
            </a:r>
            <a:r>
              <a:rPr lang="en-US" dirty="0"/>
              <a:t> access points?</a:t>
            </a:r>
          </a:p>
          <a:p>
            <a:pPr lvl="1">
              <a:lnSpc>
                <a:spcPct val="300000"/>
              </a:lnSpc>
            </a:pPr>
            <a:r>
              <a:rPr lang="en-US" sz="2800" dirty="0"/>
              <a:t>How to perform beamforming?</a:t>
            </a:r>
          </a:p>
          <a:p>
            <a:pPr lvl="1">
              <a:lnSpc>
                <a:spcPct val="300000"/>
              </a:lnSpc>
            </a:pPr>
            <a:r>
              <a:rPr lang="en-US" sz="2800" dirty="0"/>
              <a:t>How to do beam alignment?</a:t>
            </a:r>
          </a:p>
          <a:p>
            <a:pPr>
              <a:lnSpc>
                <a:spcPct val="300000"/>
              </a:lnSpc>
            </a:pPr>
            <a:endParaRPr lang="en-US" dirty="0"/>
          </a:p>
        </p:txBody>
      </p:sp>
    </p:spTree>
    <p:extLst>
      <p:ext uri="{BB962C8B-B14F-4D97-AF65-F5344CB8AC3E}">
        <p14:creationId xmlns:p14="http://schemas.microsoft.com/office/powerpoint/2010/main" val="158674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870">
          <a:extLst>
            <a:ext uri="{FF2B5EF4-FFF2-40B4-BE49-F238E27FC236}">
              <a16:creationId xmlns:a16="http://schemas.microsoft.com/office/drawing/2014/main" id="{6D3119C2-FD98-5491-37DA-7A0309895194}"/>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ECA42073-A695-D9E4-97F3-241904A497A2}"/>
              </a:ext>
            </a:extLst>
          </p:cNvPr>
          <p:cNvGrpSpPr/>
          <p:nvPr/>
        </p:nvGrpSpPr>
        <p:grpSpPr>
          <a:xfrm>
            <a:off x="852102" y="3196252"/>
            <a:ext cx="947515" cy="677068"/>
            <a:chOff x="852102" y="3196252"/>
            <a:chExt cx="947515" cy="677068"/>
          </a:xfrm>
        </p:grpSpPr>
        <p:cxnSp>
          <p:nvCxnSpPr>
            <p:cNvPr id="910" name="Straight Connector 909">
              <a:extLst>
                <a:ext uri="{FF2B5EF4-FFF2-40B4-BE49-F238E27FC236}">
                  <a16:creationId xmlns:a16="http://schemas.microsoft.com/office/drawing/2014/main" id="{42821FDC-C5F2-8A3D-D9AD-EFFA19FC59CE}"/>
                </a:ext>
              </a:extLst>
            </p:cNvPr>
            <p:cNvCxnSpPr/>
            <p:nvPr/>
          </p:nvCxnSpPr>
          <p:spPr>
            <a:xfrm>
              <a:off x="852102" y="3592166"/>
              <a:ext cx="425143" cy="0"/>
            </a:xfrm>
            <a:prstGeom prst="line">
              <a:avLst/>
            </a:prstGeom>
            <a:ln w="76200">
              <a:solidFill>
                <a:srgbClr val="D9D2E9"/>
              </a:solidFill>
            </a:ln>
          </p:spPr>
          <p:style>
            <a:lnRef idx="1">
              <a:schemeClr val="accent1"/>
            </a:lnRef>
            <a:fillRef idx="0">
              <a:schemeClr val="accent1"/>
            </a:fillRef>
            <a:effectRef idx="0">
              <a:schemeClr val="accent1"/>
            </a:effectRef>
            <a:fontRef idx="minor">
              <a:schemeClr val="tx1"/>
            </a:fontRef>
          </p:style>
        </p:cxnSp>
        <p:sp>
          <p:nvSpPr>
            <p:cNvPr id="917" name="Google Shape;1148;p97">
              <a:extLst>
                <a:ext uri="{FF2B5EF4-FFF2-40B4-BE49-F238E27FC236}">
                  <a16:creationId xmlns:a16="http://schemas.microsoft.com/office/drawing/2014/main" id="{F5F013B3-8814-95E1-8F32-0891D749EE8E}"/>
                </a:ext>
              </a:extLst>
            </p:cNvPr>
            <p:cNvSpPr txBox="1"/>
            <p:nvPr/>
          </p:nvSpPr>
          <p:spPr>
            <a:xfrm>
              <a:off x="1266017" y="3196252"/>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5</a:t>
              </a:r>
              <a:endParaRPr lang="en-US" sz="2000" dirty="0"/>
            </a:p>
          </p:txBody>
        </p:sp>
      </p:grpSp>
      <p:grpSp>
        <p:nvGrpSpPr>
          <p:cNvPr id="60" name="Group 59">
            <a:extLst>
              <a:ext uri="{FF2B5EF4-FFF2-40B4-BE49-F238E27FC236}">
                <a16:creationId xmlns:a16="http://schemas.microsoft.com/office/drawing/2014/main" id="{02A6B910-60CE-A014-51F7-AD61B9B0C912}"/>
              </a:ext>
            </a:extLst>
          </p:cNvPr>
          <p:cNvGrpSpPr/>
          <p:nvPr/>
        </p:nvGrpSpPr>
        <p:grpSpPr>
          <a:xfrm>
            <a:off x="855272" y="2892746"/>
            <a:ext cx="955573" cy="677068"/>
            <a:chOff x="855272" y="2892746"/>
            <a:chExt cx="955573" cy="677068"/>
          </a:xfrm>
        </p:grpSpPr>
        <p:cxnSp>
          <p:nvCxnSpPr>
            <p:cNvPr id="908" name="Straight Connector 907">
              <a:extLst>
                <a:ext uri="{FF2B5EF4-FFF2-40B4-BE49-F238E27FC236}">
                  <a16:creationId xmlns:a16="http://schemas.microsoft.com/office/drawing/2014/main" id="{C451E623-99A6-98C2-BC8A-0145D86C8822}"/>
                </a:ext>
              </a:extLst>
            </p:cNvPr>
            <p:cNvCxnSpPr/>
            <p:nvPr/>
          </p:nvCxnSpPr>
          <p:spPr>
            <a:xfrm>
              <a:off x="855272" y="3289177"/>
              <a:ext cx="425143" cy="0"/>
            </a:xfrm>
            <a:prstGeom prst="line">
              <a:avLst/>
            </a:prstGeom>
            <a:ln w="76200">
              <a:solidFill>
                <a:srgbClr val="CFE2F3"/>
              </a:solidFill>
            </a:ln>
          </p:spPr>
          <p:style>
            <a:lnRef idx="1">
              <a:schemeClr val="accent1"/>
            </a:lnRef>
            <a:fillRef idx="0">
              <a:schemeClr val="accent1"/>
            </a:fillRef>
            <a:effectRef idx="0">
              <a:schemeClr val="accent1"/>
            </a:effectRef>
            <a:fontRef idx="minor">
              <a:schemeClr val="tx1"/>
            </a:fontRef>
          </p:style>
        </p:cxnSp>
        <p:sp>
          <p:nvSpPr>
            <p:cNvPr id="916" name="Google Shape;1148;p97">
              <a:extLst>
                <a:ext uri="{FF2B5EF4-FFF2-40B4-BE49-F238E27FC236}">
                  <a16:creationId xmlns:a16="http://schemas.microsoft.com/office/drawing/2014/main" id="{9649A23E-9DFA-A0FF-340F-6E116C18A079}"/>
                </a:ext>
              </a:extLst>
            </p:cNvPr>
            <p:cNvSpPr txBox="1"/>
            <p:nvPr/>
          </p:nvSpPr>
          <p:spPr>
            <a:xfrm>
              <a:off x="1277245" y="2892746"/>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4</a:t>
              </a:r>
              <a:endParaRPr lang="en-US" sz="2000" dirty="0"/>
            </a:p>
          </p:txBody>
        </p:sp>
      </p:grpSp>
      <p:grpSp>
        <p:nvGrpSpPr>
          <p:cNvPr id="57" name="Group 56">
            <a:extLst>
              <a:ext uri="{FF2B5EF4-FFF2-40B4-BE49-F238E27FC236}">
                <a16:creationId xmlns:a16="http://schemas.microsoft.com/office/drawing/2014/main" id="{6E53E547-F4C8-4E67-C733-163CA342F240}"/>
              </a:ext>
            </a:extLst>
          </p:cNvPr>
          <p:cNvGrpSpPr/>
          <p:nvPr/>
        </p:nvGrpSpPr>
        <p:grpSpPr>
          <a:xfrm>
            <a:off x="862631" y="2578979"/>
            <a:ext cx="962834" cy="677068"/>
            <a:chOff x="862631" y="2578979"/>
            <a:chExt cx="962834" cy="677068"/>
          </a:xfrm>
        </p:grpSpPr>
        <p:cxnSp>
          <p:nvCxnSpPr>
            <p:cNvPr id="903" name="Straight Connector 902">
              <a:extLst>
                <a:ext uri="{FF2B5EF4-FFF2-40B4-BE49-F238E27FC236}">
                  <a16:creationId xmlns:a16="http://schemas.microsoft.com/office/drawing/2014/main" id="{01800FBF-F9B0-EECE-446A-B52A83E57E51}"/>
                </a:ext>
              </a:extLst>
            </p:cNvPr>
            <p:cNvCxnSpPr/>
            <p:nvPr/>
          </p:nvCxnSpPr>
          <p:spPr>
            <a:xfrm>
              <a:off x="862631" y="2977882"/>
              <a:ext cx="425143" cy="0"/>
            </a:xfrm>
            <a:prstGeom prst="line">
              <a:avLst/>
            </a:prstGeom>
            <a:ln w="76200">
              <a:solidFill>
                <a:srgbClr val="B6D7A8"/>
              </a:solidFill>
            </a:ln>
          </p:spPr>
          <p:style>
            <a:lnRef idx="1">
              <a:schemeClr val="accent1"/>
            </a:lnRef>
            <a:fillRef idx="0">
              <a:schemeClr val="accent1"/>
            </a:fillRef>
            <a:effectRef idx="0">
              <a:schemeClr val="accent1"/>
            </a:effectRef>
            <a:fontRef idx="minor">
              <a:schemeClr val="tx1"/>
            </a:fontRef>
          </p:style>
        </p:cxnSp>
        <p:sp>
          <p:nvSpPr>
            <p:cNvPr id="918" name="Google Shape;1148;p97">
              <a:extLst>
                <a:ext uri="{FF2B5EF4-FFF2-40B4-BE49-F238E27FC236}">
                  <a16:creationId xmlns:a16="http://schemas.microsoft.com/office/drawing/2014/main" id="{5346A200-22E5-B7CF-4BF5-C3BFF571A209}"/>
                </a:ext>
              </a:extLst>
            </p:cNvPr>
            <p:cNvSpPr txBox="1"/>
            <p:nvPr/>
          </p:nvSpPr>
          <p:spPr>
            <a:xfrm>
              <a:off x="1291865" y="2578979"/>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3</a:t>
              </a:r>
              <a:endParaRPr lang="en-US" sz="2000" dirty="0"/>
            </a:p>
          </p:txBody>
        </p:sp>
      </p:grpSp>
      <p:grpSp>
        <p:nvGrpSpPr>
          <p:cNvPr id="25" name="Group 24">
            <a:extLst>
              <a:ext uri="{FF2B5EF4-FFF2-40B4-BE49-F238E27FC236}">
                <a16:creationId xmlns:a16="http://schemas.microsoft.com/office/drawing/2014/main" id="{2CAB6A41-6744-C3D5-3CD1-98A39CA7E2E4}"/>
              </a:ext>
            </a:extLst>
          </p:cNvPr>
          <p:cNvGrpSpPr/>
          <p:nvPr/>
        </p:nvGrpSpPr>
        <p:grpSpPr>
          <a:xfrm>
            <a:off x="862633" y="2288057"/>
            <a:ext cx="962079" cy="677068"/>
            <a:chOff x="862633" y="2288057"/>
            <a:chExt cx="962079" cy="677068"/>
          </a:xfrm>
        </p:grpSpPr>
        <p:cxnSp>
          <p:nvCxnSpPr>
            <p:cNvPr id="901" name="Straight Connector 900">
              <a:extLst>
                <a:ext uri="{FF2B5EF4-FFF2-40B4-BE49-F238E27FC236}">
                  <a16:creationId xmlns:a16="http://schemas.microsoft.com/office/drawing/2014/main" id="{61C41186-C441-E254-03ED-4008B9D54E1A}"/>
                </a:ext>
              </a:extLst>
            </p:cNvPr>
            <p:cNvCxnSpPr/>
            <p:nvPr/>
          </p:nvCxnSpPr>
          <p:spPr>
            <a:xfrm>
              <a:off x="862633" y="2680602"/>
              <a:ext cx="425143" cy="0"/>
            </a:xfrm>
            <a:prstGeom prst="line">
              <a:avLst/>
            </a:prstGeom>
            <a:ln w="76200">
              <a:solidFill>
                <a:srgbClr val="F4CCCC"/>
              </a:solidFill>
            </a:ln>
          </p:spPr>
          <p:style>
            <a:lnRef idx="1">
              <a:schemeClr val="accent1"/>
            </a:lnRef>
            <a:fillRef idx="0">
              <a:schemeClr val="accent1"/>
            </a:fillRef>
            <a:effectRef idx="0">
              <a:schemeClr val="accent1"/>
            </a:effectRef>
            <a:fontRef idx="minor">
              <a:schemeClr val="tx1"/>
            </a:fontRef>
          </p:style>
        </p:cxnSp>
        <p:sp>
          <p:nvSpPr>
            <p:cNvPr id="915" name="Google Shape;1148;p97">
              <a:extLst>
                <a:ext uri="{FF2B5EF4-FFF2-40B4-BE49-F238E27FC236}">
                  <a16:creationId xmlns:a16="http://schemas.microsoft.com/office/drawing/2014/main" id="{D21AA528-2DB6-67A7-BBE9-7601F6F9AA84}"/>
                </a:ext>
              </a:extLst>
            </p:cNvPr>
            <p:cNvSpPr txBox="1"/>
            <p:nvPr/>
          </p:nvSpPr>
          <p:spPr>
            <a:xfrm>
              <a:off x="1291112" y="2288057"/>
              <a:ext cx="533600" cy="677068"/>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2</a:t>
              </a:r>
              <a:endParaRPr lang="en-US" sz="2000" dirty="0"/>
            </a:p>
          </p:txBody>
        </p:sp>
      </p:grpSp>
      <p:grpSp>
        <p:nvGrpSpPr>
          <p:cNvPr id="947" name="Group 946">
            <a:extLst>
              <a:ext uri="{FF2B5EF4-FFF2-40B4-BE49-F238E27FC236}">
                <a16:creationId xmlns:a16="http://schemas.microsoft.com/office/drawing/2014/main" id="{FA74B893-69CB-1C84-E308-F713610A4147}"/>
              </a:ext>
            </a:extLst>
          </p:cNvPr>
          <p:cNvGrpSpPr/>
          <p:nvPr/>
        </p:nvGrpSpPr>
        <p:grpSpPr>
          <a:xfrm>
            <a:off x="862631" y="1991378"/>
            <a:ext cx="994395" cy="984845"/>
            <a:chOff x="862631" y="1991378"/>
            <a:chExt cx="994395" cy="984845"/>
          </a:xfrm>
        </p:grpSpPr>
        <p:cxnSp>
          <p:nvCxnSpPr>
            <p:cNvPr id="900" name="Straight Connector 899">
              <a:extLst>
                <a:ext uri="{FF2B5EF4-FFF2-40B4-BE49-F238E27FC236}">
                  <a16:creationId xmlns:a16="http://schemas.microsoft.com/office/drawing/2014/main" id="{451B8DFE-1FB9-2B13-FBC5-889E693C9AF9}"/>
                </a:ext>
              </a:extLst>
            </p:cNvPr>
            <p:cNvCxnSpPr/>
            <p:nvPr/>
          </p:nvCxnSpPr>
          <p:spPr>
            <a:xfrm>
              <a:off x="862631" y="2385726"/>
              <a:ext cx="425143" cy="0"/>
            </a:xfrm>
            <a:prstGeom prst="line">
              <a:avLst/>
            </a:prstGeom>
            <a:ln w="76200">
              <a:solidFill>
                <a:srgbClr val="FFE599"/>
              </a:solidFill>
            </a:ln>
          </p:spPr>
          <p:style>
            <a:lnRef idx="1">
              <a:schemeClr val="accent1"/>
            </a:lnRef>
            <a:fillRef idx="0">
              <a:schemeClr val="accent1"/>
            </a:fillRef>
            <a:effectRef idx="0">
              <a:schemeClr val="accent1"/>
            </a:effectRef>
            <a:fontRef idx="minor">
              <a:schemeClr val="tx1"/>
            </a:fontRef>
          </p:style>
        </p:cxnSp>
        <p:sp>
          <p:nvSpPr>
            <p:cNvPr id="911" name="Google Shape;1147;p97">
              <a:extLst>
                <a:ext uri="{FF2B5EF4-FFF2-40B4-BE49-F238E27FC236}">
                  <a16:creationId xmlns:a16="http://schemas.microsoft.com/office/drawing/2014/main" id="{117731B8-520F-5DFC-AF8F-7D2AAC4579BA}"/>
                </a:ext>
              </a:extLst>
            </p:cNvPr>
            <p:cNvSpPr txBox="1"/>
            <p:nvPr/>
          </p:nvSpPr>
          <p:spPr>
            <a:xfrm>
              <a:off x="1323426" y="1991378"/>
              <a:ext cx="533600" cy="984845"/>
            </a:xfrm>
            <a:prstGeom prst="rect">
              <a:avLst/>
            </a:prstGeom>
            <a:noFill/>
            <a:ln>
              <a:noFill/>
            </a:ln>
          </p:spPr>
          <p:txBody>
            <a:bodyPr spcFirstLastPara="1" wrap="square" lIns="121900" tIns="121900" rIns="121900" bIns="121900" anchor="t" anchorCtr="0">
              <a:spAutoFit/>
            </a:bodyPr>
            <a:lstStyle/>
            <a:p>
              <a:r>
                <a:rPr lang="en-US" sz="2000" i="1" dirty="0">
                  <a:solidFill>
                    <a:schemeClr val="dk1"/>
                  </a:solidFill>
                  <a:latin typeface="Times New Roman"/>
                  <a:ea typeface="Times New Roman"/>
                  <a:cs typeface="Times New Roman"/>
                  <a:sym typeface="Times New Roman"/>
                </a:rPr>
                <a:t>f</a:t>
              </a:r>
              <a:r>
                <a:rPr lang="en-US" sz="2800" i="1" baseline="-25000" dirty="0">
                  <a:solidFill>
                    <a:schemeClr val="dk1"/>
                  </a:solidFill>
                  <a:latin typeface="Times New Roman"/>
                  <a:ea typeface="Times New Roman"/>
                  <a:cs typeface="Times New Roman"/>
                  <a:sym typeface="Times New Roman"/>
                </a:rPr>
                <a:t>1</a:t>
              </a:r>
              <a:endParaRPr lang="en-US" sz="2000" dirty="0"/>
            </a:p>
            <a:p>
              <a:endParaRPr lang="en-US" sz="2000" dirty="0"/>
            </a:p>
          </p:txBody>
        </p:sp>
      </p:grpSp>
      <p:grpSp>
        <p:nvGrpSpPr>
          <p:cNvPr id="35" name="Group 34">
            <a:extLst>
              <a:ext uri="{FF2B5EF4-FFF2-40B4-BE49-F238E27FC236}">
                <a16:creationId xmlns:a16="http://schemas.microsoft.com/office/drawing/2014/main" id="{926B2B9D-57C3-35BD-17F7-BD51B9F66193}"/>
              </a:ext>
            </a:extLst>
          </p:cNvPr>
          <p:cNvGrpSpPr/>
          <p:nvPr/>
        </p:nvGrpSpPr>
        <p:grpSpPr>
          <a:xfrm>
            <a:off x="1221131" y="4191513"/>
            <a:ext cx="2698375" cy="1172222"/>
            <a:chOff x="1254238" y="4677267"/>
            <a:chExt cx="1407503" cy="695515"/>
          </a:xfrm>
        </p:grpSpPr>
        <p:cxnSp>
          <p:nvCxnSpPr>
            <p:cNvPr id="40" name="Google Shape;904;p86">
              <a:extLst>
                <a:ext uri="{FF2B5EF4-FFF2-40B4-BE49-F238E27FC236}">
                  <a16:creationId xmlns:a16="http://schemas.microsoft.com/office/drawing/2014/main" id="{1254AAD8-9754-D6D0-8136-BE9C32C60287}"/>
                </a:ext>
              </a:extLst>
            </p:cNvPr>
            <p:cNvCxnSpPr>
              <a:cxnSpLocks/>
            </p:cNvCxnSpPr>
            <p:nvPr/>
          </p:nvCxnSpPr>
          <p:spPr>
            <a:xfrm>
              <a:off x="1601722" y="4964868"/>
              <a:ext cx="0" cy="407914"/>
            </a:xfrm>
            <a:prstGeom prst="straightConnector1">
              <a:avLst/>
            </a:prstGeom>
            <a:noFill/>
            <a:ln w="76200" cap="flat" cmpd="sng">
              <a:solidFill>
                <a:srgbClr val="D9D2E9"/>
              </a:solidFill>
              <a:prstDash val="solid"/>
              <a:round/>
              <a:headEnd type="none" w="med" len="med"/>
              <a:tailEnd type="none" w="med" len="med"/>
            </a:ln>
          </p:spPr>
        </p:cxnSp>
        <p:cxnSp>
          <p:nvCxnSpPr>
            <p:cNvPr id="52" name="Google Shape;905;p86">
              <a:extLst>
                <a:ext uri="{FF2B5EF4-FFF2-40B4-BE49-F238E27FC236}">
                  <a16:creationId xmlns:a16="http://schemas.microsoft.com/office/drawing/2014/main" id="{67EA964D-686A-1DE7-0EEF-E75A4299065F}"/>
                </a:ext>
              </a:extLst>
            </p:cNvPr>
            <p:cNvCxnSpPr>
              <a:cxnSpLocks/>
            </p:cNvCxnSpPr>
            <p:nvPr/>
          </p:nvCxnSpPr>
          <p:spPr>
            <a:xfrm>
              <a:off x="1959223" y="4677267"/>
              <a:ext cx="0" cy="691402"/>
            </a:xfrm>
            <a:prstGeom prst="straightConnector1">
              <a:avLst/>
            </a:prstGeom>
            <a:noFill/>
            <a:ln w="76200" cap="flat" cmpd="sng">
              <a:solidFill>
                <a:srgbClr val="D9D2E9"/>
              </a:solidFill>
              <a:prstDash val="solid"/>
              <a:round/>
              <a:headEnd type="none" w="med" len="med"/>
              <a:tailEnd type="none" w="med" len="med"/>
            </a:ln>
          </p:spPr>
        </p:cxnSp>
        <p:cxnSp>
          <p:nvCxnSpPr>
            <p:cNvPr id="53" name="Google Shape;906;p86">
              <a:extLst>
                <a:ext uri="{FF2B5EF4-FFF2-40B4-BE49-F238E27FC236}">
                  <a16:creationId xmlns:a16="http://schemas.microsoft.com/office/drawing/2014/main" id="{0BC357BE-2352-6836-7814-026A0214BFF7}"/>
                </a:ext>
              </a:extLst>
            </p:cNvPr>
            <p:cNvCxnSpPr>
              <a:cxnSpLocks/>
            </p:cNvCxnSpPr>
            <p:nvPr/>
          </p:nvCxnSpPr>
          <p:spPr>
            <a:xfrm>
              <a:off x="1254238" y="5036335"/>
              <a:ext cx="0" cy="331227"/>
            </a:xfrm>
            <a:prstGeom prst="straightConnector1">
              <a:avLst/>
            </a:prstGeom>
            <a:noFill/>
            <a:ln w="76200" cap="flat" cmpd="sng">
              <a:solidFill>
                <a:srgbClr val="D9D2E9"/>
              </a:solidFill>
              <a:prstDash val="solid"/>
              <a:round/>
              <a:headEnd type="none" w="med" len="med"/>
              <a:tailEnd type="none" w="med" len="med"/>
            </a:ln>
          </p:spPr>
        </p:cxnSp>
        <p:cxnSp>
          <p:nvCxnSpPr>
            <p:cNvPr id="54" name="Google Shape;912;p86">
              <a:extLst>
                <a:ext uri="{FF2B5EF4-FFF2-40B4-BE49-F238E27FC236}">
                  <a16:creationId xmlns:a16="http://schemas.microsoft.com/office/drawing/2014/main" id="{D9672048-6877-8559-2DBD-C14F209FF719}"/>
                </a:ext>
              </a:extLst>
            </p:cNvPr>
            <p:cNvCxnSpPr>
              <a:cxnSpLocks/>
            </p:cNvCxnSpPr>
            <p:nvPr/>
          </p:nvCxnSpPr>
          <p:spPr>
            <a:xfrm>
              <a:off x="2303967" y="5016994"/>
              <a:ext cx="0" cy="351675"/>
            </a:xfrm>
            <a:prstGeom prst="straightConnector1">
              <a:avLst/>
            </a:prstGeom>
            <a:noFill/>
            <a:ln w="76200" cap="flat" cmpd="sng">
              <a:solidFill>
                <a:srgbClr val="D9D2E9"/>
              </a:solidFill>
              <a:prstDash val="solid"/>
              <a:round/>
              <a:headEnd type="none" w="med" len="med"/>
              <a:tailEnd type="none" w="med" len="med"/>
            </a:ln>
          </p:spPr>
        </p:cxnSp>
        <p:cxnSp>
          <p:nvCxnSpPr>
            <p:cNvPr id="55" name="Google Shape;913;p86">
              <a:extLst>
                <a:ext uri="{FF2B5EF4-FFF2-40B4-BE49-F238E27FC236}">
                  <a16:creationId xmlns:a16="http://schemas.microsoft.com/office/drawing/2014/main" id="{EF7811F5-AD0C-8693-3E21-1C2C94E09E2E}"/>
                </a:ext>
              </a:extLst>
            </p:cNvPr>
            <p:cNvCxnSpPr>
              <a:cxnSpLocks/>
            </p:cNvCxnSpPr>
            <p:nvPr/>
          </p:nvCxnSpPr>
          <p:spPr>
            <a:xfrm>
              <a:off x="2661741" y="5187913"/>
              <a:ext cx="0" cy="175879"/>
            </a:xfrm>
            <a:prstGeom prst="straightConnector1">
              <a:avLst/>
            </a:prstGeom>
            <a:noFill/>
            <a:ln w="76200" cap="flat" cmpd="sng">
              <a:solidFill>
                <a:srgbClr val="D9D2E9"/>
              </a:solidFill>
              <a:prstDash val="solid"/>
              <a:round/>
              <a:headEnd type="none" w="med" len="med"/>
              <a:tailEnd type="none" w="med" len="med"/>
            </a:ln>
          </p:spPr>
        </p:cxnSp>
      </p:grpSp>
      <p:grpSp>
        <p:nvGrpSpPr>
          <p:cNvPr id="26" name="Group 25">
            <a:extLst>
              <a:ext uri="{FF2B5EF4-FFF2-40B4-BE49-F238E27FC236}">
                <a16:creationId xmlns:a16="http://schemas.microsoft.com/office/drawing/2014/main" id="{7E2E4F60-3E49-F85D-997B-02C3405BCFEA}"/>
              </a:ext>
            </a:extLst>
          </p:cNvPr>
          <p:cNvGrpSpPr/>
          <p:nvPr/>
        </p:nvGrpSpPr>
        <p:grpSpPr>
          <a:xfrm>
            <a:off x="1127461" y="3757527"/>
            <a:ext cx="2698375" cy="1611354"/>
            <a:chOff x="1254238" y="4677267"/>
            <a:chExt cx="1407503" cy="695515"/>
          </a:xfrm>
        </p:grpSpPr>
        <p:cxnSp>
          <p:nvCxnSpPr>
            <p:cNvPr id="27" name="Google Shape;904;p86">
              <a:extLst>
                <a:ext uri="{FF2B5EF4-FFF2-40B4-BE49-F238E27FC236}">
                  <a16:creationId xmlns:a16="http://schemas.microsoft.com/office/drawing/2014/main" id="{5F61527A-C067-42FB-65B1-65FBA9E60920}"/>
                </a:ext>
              </a:extLst>
            </p:cNvPr>
            <p:cNvCxnSpPr>
              <a:cxnSpLocks/>
            </p:cNvCxnSpPr>
            <p:nvPr/>
          </p:nvCxnSpPr>
          <p:spPr>
            <a:xfrm>
              <a:off x="1601722" y="4964868"/>
              <a:ext cx="0" cy="407914"/>
            </a:xfrm>
            <a:prstGeom prst="straightConnector1">
              <a:avLst/>
            </a:prstGeom>
            <a:noFill/>
            <a:ln w="76200" cap="flat" cmpd="sng">
              <a:solidFill>
                <a:srgbClr val="CFE2F3"/>
              </a:solidFill>
              <a:prstDash val="solid"/>
              <a:round/>
              <a:headEnd type="none" w="med" len="med"/>
              <a:tailEnd type="none" w="med" len="med"/>
            </a:ln>
          </p:spPr>
        </p:cxnSp>
        <p:cxnSp>
          <p:nvCxnSpPr>
            <p:cNvPr id="28" name="Google Shape;905;p86">
              <a:extLst>
                <a:ext uri="{FF2B5EF4-FFF2-40B4-BE49-F238E27FC236}">
                  <a16:creationId xmlns:a16="http://schemas.microsoft.com/office/drawing/2014/main" id="{441EF6D9-B146-4113-7FFA-E2CFD2FB9D44}"/>
                </a:ext>
              </a:extLst>
            </p:cNvPr>
            <p:cNvCxnSpPr>
              <a:cxnSpLocks/>
            </p:cNvCxnSpPr>
            <p:nvPr/>
          </p:nvCxnSpPr>
          <p:spPr>
            <a:xfrm>
              <a:off x="1959223" y="4677267"/>
              <a:ext cx="0" cy="691402"/>
            </a:xfrm>
            <a:prstGeom prst="straightConnector1">
              <a:avLst/>
            </a:prstGeom>
            <a:noFill/>
            <a:ln w="76200" cap="flat" cmpd="sng">
              <a:solidFill>
                <a:srgbClr val="CFE2F3"/>
              </a:solidFill>
              <a:prstDash val="solid"/>
              <a:round/>
              <a:headEnd type="none" w="med" len="med"/>
              <a:tailEnd type="none" w="med" len="med"/>
            </a:ln>
          </p:spPr>
        </p:cxnSp>
        <p:cxnSp>
          <p:nvCxnSpPr>
            <p:cNvPr id="29" name="Google Shape;906;p86">
              <a:extLst>
                <a:ext uri="{FF2B5EF4-FFF2-40B4-BE49-F238E27FC236}">
                  <a16:creationId xmlns:a16="http://schemas.microsoft.com/office/drawing/2014/main" id="{5A5ED112-4CA4-4FD1-F243-7762227CFB4D}"/>
                </a:ext>
              </a:extLst>
            </p:cNvPr>
            <p:cNvCxnSpPr>
              <a:cxnSpLocks/>
            </p:cNvCxnSpPr>
            <p:nvPr/>
          </p:nvCxnSpPr>
          <p:spPr>
            <a:xfrm>
              <a:off x="1254238" y="5036335"/>
              <a:ext cx="0" cy="331227"/>
            </a:xfrm>
            <a:prstGeom prst="straightConnector1">
              <a:avLst/>
            </a:prstGeom>
            <a:noFill/>
            <a:ln w="76200" cap="flat" cmpd="sng">
              <a:solidFill>
                <a:srgbClr val="CFE2F3"/>
              </a:solidFill>
              <a:prstDash val="solid"/>
              <a:round/>
              <a:headEnd type="none" w="med" len="med"/>
              <a:tailEnd type="none" w="med" len="med"/>
            </a:ln>
          </p:spPr>
        </p:cxnSp>
        <p:cxnSp>
          <p:nvCxnSpPr>
            <p:cNvPr id="30" name="Google Shape;912;p86">
              <a:extLst>
                <a:ext uri="{FF2B5EF4-FFF2-40B4-BE49-F238E27FC236}">
                  <a16:creationId xmlns:a16="http://schemas.microsoft.com/office/drawing/2014/main" id="{6A669996-D772-633C-32CE-7E89C75958FB}"/>
                </a:ext>
              </a:extLst>
            </p:cNvPr>
            <p:cNvCxnSpPr>
              <a:cxnSpLocks/>
            </p:cNvCxnSpPr>
            <p:nvPr/>
          </p:nvCxnSpPr>
          <p:spPr>
            <a:xfrm>
              <a:off x="2303967" y="5016994"/>
              <a:ext cx="0" cy="351675"/>
            </a:xfrm>
            <a:prstGeom prst="straightConnector1">
              <a:avLst/>
            </a:prstGeom>
            <a:noFill/>
            <a:ln w="76200" cap="flat" cmpd="sng">
              <a:solidFill>
                <a:srgbClr val="CFE2F3"/>
              </a:solidFill>
              <a:prstDash val="solid"/>
              <a:round/>
              <a:headEnd type="none" w="med" len="med"/>
              <a:tailEnd type="none" w="med" len="med"/>
            </a:ln>
          </p:spPr>
        </p:cxnSp>
        <p:cxnSp>
          <p:nvCxnSpPr>
            <p:cNvPr id="31" name="Google Shape;913;p86">
              <a:extLst>
                <a:ext uri="{FF2B5EF4-FFF2-40B4-BE49-F238E27FC236}">
                  <a16:creationId xmlns:a16="http://schemas.microsoft.com/office/drawing/2014/main" id="{F65FB7F8-ABEB-3A38-0A94-6C687BC17206}"/>
                </a:ext>
              </a:extLst>
            </p:cNvPr>
            <p:cNvCxnSpPr>
              <a:cxnSpLocks/>
            </p:cNvCxnSpPr>
            <p:nvPr/>
          </p:nvCxnSpPr>
          <p:spPr>
            <a:xfrm>
              <a:off x="2661741" y="5187913"/>
              <a:ext cx="0" cy="175879"/>
            </a:xfrm>
            <a:prstGeom prst="straightConnector1">
              <a:avLst/>
            </a:prstGeom>
            <a:noFill/>
            <a:ln w="76200" cap="flat" cmpd="sng">
              <a:solidFill>
                <a:srgbClr val="CFE2F3"/>
              </a:solidFill>
              <a:prstDash val="solid"/>
              <a:round/>
              <a:headEnd type="none" w="med" len="med"/>
              <a:tailEnd type="none" w="med" len="med"/>
            </a:ln>
          </p:spPr>
        </p:cxnSp>
      </p:grpSp>
      <p:grpSp>
        <p:nvGrpSpPr>
          <p:cNvPr id="11" name="Group 10">
            <a:extLst>
              <a:ext uri="{FF2B5EF4-FFF2-40B4-BE49-F238E27FC236}">
                <a16:creationId xmlns:a16="http://schemas.microsoft.com/office/drawing/2014/main" id="{188DF51C-6FF7-DE72-9DF5-55A18B8BD2D0}"/>
              </a:ext>
            </a:extLst>
          </p:cNvPr>
          <p:cNvGrpSpPr/>
          <p:nvPr/>
        </p:nvGrpSpPr>
        <p:grpSpPr>
          <a:xfrm>
            <a:off x="1040207" y="3476614"/>
            <a:ext cx="2698375" cy="1896158"/>
            <a:chOff x="1254238" y="4677267"/>
            <a:chExt cx="1407503" cy="695515"/>
          </a:xfrm>
        </p:grpSpPr>
        <p:cxnSp>
          <p:nvCxnSpPr>
            <p:cNvPr id="15" name="Google Shape;904;p86">
              <a:extLst>
                <a:ext uri="{FF2B5EF4-FFF2-40B4-BE49-F238E27FC236}">
                  <a16:creationId xmlns:a16="http://schemas.microsoft.com/office/drawing/2014/main" id="{2E6E6D1F-FA8F-F550-C415-A286446EED8B}"/>
                </a:ext>
              </a:extLst>
            </p:cNvPr>
            <p:cNvCxnSpPr>
              <a:cxnSpLocks/>
            </p:cNvCxnSpPr>
            <p:nvPr/>
          </p:nvCxnSpPr>
          <p:spPr>
            <a:xfrm>
              <a:off x="1601722" y="4964868"/>
              <a:ext cx="0" cy="407914"/>
            </a:xfrm>
            <a:prstGeom prst="straightConnector1">
              <a:avLst/>
            </a:prstGeom>
            <a:noFill/>
            <a:ln w="76200" cap="flat" cmpd="sng">
              <a:solidFill>
                <a:srgbClr val="B6D7A8"/>
              </a:solidFill>
              <a:prstDash val="solid"/>
              <a:round/>
              <a:headEnd type="none" w="med" len="med"/>
              <a:tailEnd type="none" w="med" len="med"/>
            </a:ln>
          </p:spPr>
        </p:cxnSp>
        <p:cxnSp>
          <p:nvCxnSpPr>
            <p:cNvPr id="16" name="Google Shape;905;p86">
              <a:extLst>
                <a:ext uri="{FF2B5EF4-FFF2-40B4-BE49-F238E27FC236}">
                  <a16:creationId xmlns:a16="http://schemas.microsoft.com/office/drawing/2014/main" id="{B83EF53A-CA76-E174-4D0A-D5C5F9856524}"/>
                </a:ext>
              </a:extLst>
            </p:cNvPr>
            <p:cNvCxnSpPr>
              <a:cxnSpLocks/>
            </p:cNvCxnSpPr>
            <p:nvPr/>
          </p:nvCxnSpPr>
          <p:spPr>
            <a:xfrm>
              <a:off x="1959223" y="4677267"/>
              <a:ext cx="0" cy="691402"/>
            </a:xfrm>
            <a:prstGeom prst="straightConnector1">
              <a:avLst/>
            </a:prstGeom>
            <a:noFill/>
            <a:ln w="76200" cap="flat" cmpd="sng">
              <a:solidFill>
                <a:srgbClr val="B6D7A8"/>
              </a:solidFill>
              <a:prstDash val="solid"/>
              <a:round/>
              <a:headEnd type="none" w="med" len="med"/>
              <a:tailEnd type="none" w="med" len="med"/>
            </a:ln>
          </p:spPr>
        </p:cxnSp>
        <p:cxnSp>
          <p:nvCxnSpPr>
            <p:cNvPr id="18" name="Google Shape;906;p86">
              <a:extLst>
                <a:ext uri="{FF2B5EF4-FFF2-40B4-BE49-F238E27FC236}">
                  <a16:creationId xmlns:a16="http://schemas.microsoft.com/office/drawing/2014/main" id="{9211DE15-6596-7E2F-946F-1DAA3E4CF047}"/>
                </a:ext>
              </a:extLst>
            </p:cNvPr>
            <p:cNvCxnSpPr>
              <a:cxnSpLocks/>
            </p:cNvCxnSpPr>
            <p:nvPr/>
          </p:nvCxnSpPr>
          <p:spPr>
            <a:xfrm>
              <a:off x="1254238" y="5036335"/>
              <a:ext cx="0" cy="331227"/>
            </a:xfrm>
            <a:prstGeom prst="straightConnector1">
              <a:avLst/>
            </a:prstGeom>
            <a:noFill/>
            <a:ln w="76200" cap="flat" cmpd="sng">
              <a:solidFill>
                <a:srgbClr val="B6D7A8"/>
              </a:solidFill>
              <a:prstDash val="solid"/>
              <a:round/>
              <a:headEnd type="none" w="med" len="med"/>
              <a:tailEnd type="none" w="med" len="med"/>
            </a:ln>
          </p:spPr>
        </p:cxnSp>
        <p:cxnSp>
          <p:nvCxnSpPr>
            <p:cNvPr id="19" name="Google Shape;912;p86">
              <a:extLst>
                <a:ext uri="{FF2B5EF4-FFF2-40B4-BE49-F238E27FC236}">
                  <a16:creationId xmlns:a16="http://schemas.microsoft.com/office/drawing/2014/main" id="{F1694310-C276-054F-3F63-104A3BE73618}"/>
                </a:ext>
              </a:extLst>
            </p:cNvPr>
            <p:cNvCxnSpPr>
              <a:cxnSpLocks/>
            </p:cNvCxnSpPr>
            <p:nvPr/>
          </p:nvCxnSpPr>
          <p:spPr>
            <a:xfrm>
              <a:off x="2303967" y="5016994"/>
              <a:ext cx="0" cy="351675"/>
            </a:xfrm>
            <a:prstGeom prst="straightConnector1">
              <a:avLst/>
            </a:prstGeom>
            <a:noFill/>
            <a:ln w="76200" cap="flat" cmpd="sng">
              <a:solidFill>
                <a:srgbClr val="B6D7A8"/>
              </a:solidFill>
              <a:prstDash val="solid"/>
              <a:round/>
              <a:headEnd type="none" w="med" len="med"/>
              <a:tailEnd type="none" w="med" len="med"/>
            </a:ln>
          </p:spPr>
        </p:cxnSp>
        <p:cxnSp>
          <p:nvCxnSpPr>
            <p:cNvPr id="22" name="Google Shape;913;p86">
              <a:extLst>
                <a:ext uri="{FF2B5EF4-FFF2-40B4-BE49-F238E27FC236}">
                  <a16:creationId xmlns:a16="http://schemas.microsoft.com/office/drawing/2014/main" id="{7353794A-C1EE-CA8C-DE3F-91445E769211}"/>
                </a:ext>
              </a:extLst>
            </p:cNvPr>
            <p:cNvCxnSpPr>
              <a:cxnSpLocks/>
            </p:cNvCxnSpPr>
            <p:nvPr/>
          </p:nvCxnSpPr>
          <p:spPr>
            <a:xfrm>
              <a:off x="2661741" y="5187913"/>
              <a:ext cx="0" cy="175879"/>
            </a:xfrm>
            <a:prstGeom prst="straightConnector1">
              <a:avLst/>
            </a:prstGeom>
            <a:noFill/>
            <a:ln w="76200" cap="flat" cmpd="sng">
              <a:solidFill>
                <a:srgbClr val="B6D7A8"/>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71252743-4F79-2351-C3A0-9E8A3F8BCD9C}"/>
              </a:ext>
            </a:extLst>
          </p:cNvPr>
          <p:cNvGrpSpPr/>
          <p:nvPr/>
        </p:nvGrpSpPr>
        <p:grpSpPr>
          <a:xfrm>
            <a:off x="953128" y="3817495"/>
            <a:ext cx="2698375" cy="1563751"/>
            <a:chOff x="1254238" y="4677267"/>
            <a:chExt cx="1407503" cy="704602"/>
          </a:xfrm>
        </p:grpSpPr>
        <p:cxnSp>
          <p:nvCxnSpPr>
            <p:cNvPr id="5" name="Google Shape;904;p86">
              <a:extLst>
                <a:ext uri="{FF2B5EF4-FFF2-40B4-BE49-F238E27FC236}">
                  <a16:creationId xmlns:a16="http://schemas.microsoft.com/office/drawing/2014/main" id="{9C75A9D4-C679-3A1B-E1A4-B9573A72392E}"/>
                </a:ext>
              </a:extLst>
            </p:cNvPr>
            <p:cNvCxnSpPr>
              <a:cxnSpLocks/>
            </p:cNvCxnSpPr>
            <p:nvPr/>
          </p:nvCxnSpPr>
          <p:spPr>
            <a:xfrm>
              <a:off x="1601722" y="4964868"/>
              <a:ext cx="0" cy="407914"/>
            </a:xfrm>
            <a:prstGeom prst="straightConnector1">
              <a:avLst/>
            </a:prstGeom>
            <a:noFill/>
            <a:ln w="76200" cap="flat" cmpd="sng">
              <a:solidFill>
                <a:srgbClr val="F4CCCC"/>
              </a:solidFill>
              <a:prstDash val="solid"/>
              <a:round/>
              <a:headEnd type="none" w="med" len="med"/>
              <a:tailEnd type="none" w="med" len="med"/>
            </a:ln>
          </p:spPr>
        </p:cxnSp>
        <p:cxnSp>
          <p:nvCxnSpPr>
            <p:cNvPr id="7" name="Google Shape;905;p86">
              <a:extLst>
                <a:ext uri="{FF2B5EF4-FFF2-40B4-BE49-F238E27FC236}">
                  <a16:creationId xmlns:a16="http://schemas.microsoft.com/office/drawing/2014/main" id="{70D0BF35-23E4-0709-8294-31925018FCD3}"/>
                </a:ext>
              </a:extLst>
            </p:cNvPr>
            <p:cNvCxnSpPr>
              <a:cxnSpLocks/>
            </p:cNvCxnSpPr>
            <p:nvPr/>
          </p:nvCxnSpPr>
          <p:spPr>
            <a:xfrm>
              <a:off x="1959223" y="4677267"/>
              <a:ext cx="0" cy="691402"/>
            </a:xfrm>
            <a:prstGeom prst="straightConnector1">
              <a:avLst/>
            </a:prstGeom>
            <a:noFill/>
            <a:ln w="76200" cap="flat" cmpd="sng">
              <a:solidFill>
                <a:srgbClr val="F4CCCC"/>
              </a:solidFill>
              <a:prstDash val="solid"/>
              <a:round/>
              <a:headEnd type="none" w="med" len="med"/>
              <a:tailEnd type="none" w="med" len="med"/>
            </a:ln>
          </p:spPr>
        </p:cxnSp>
        <p:cxnSp>
          <p:nvCxnSpPr>
            <p:cNvPr id="8" name="Google Shape;906;p86">
              <a:extLst>
                <a:ext uri="{FF2B5EF4-FFF2-40B4-BE49-F238E27FC236}">
                  <a16:creationId xmlns:a16="http://schemas.microsoft.com/office/drawing/2014/main" id="{DF549476-D266-03E4-B008-4F6C8D9FA9FC}"/>
                </a:ext>
              </a:extLst>
            </p:cNvPr>
            <p:cNvCxnSpPr>
              <a:cxnSpLocks/>
            </p:cNvCxnSpPr>
            <p:nvPr/>
          </p:nvCxnSpPr>
          <p:spPr>
            <a:xfrm>
              <a:off x="1254238" y="5036335"/>
              <a:ext cx="0" cy="345534"/>
            </a:xfrm>
            <a:prstGeom prst="straightConnector1">
              <a:avLst/>
            </a:prstGeom>
            <a:noFill/>
            <a:ln w="76200" cap="flat" cmpd="sng">
              <a:solidFill>
                <a:srgbClr val="F4CCCC"/>
              </a:solidFill>
              <a:prstDash val="solid"/>
              <a:round/>
              <a:headEnd type="none" w="med" len="med"/>
              <a:tailEnd type="none" w="med" len="med"/>
            </a:ln>
          </p:spPr>
        </p:cxnSp>
        <p:cxnSp>
          <p:nvCxnSpPr>
            <p:cNvPr id="9" name="Google Shape;912;p86">
              <a:extLst>
                <a:ext uri="{FF2B5EF4-FFF2-40B4-BE49-F238E27FC236}">
                  <a16:creationId xmlns:a16="http://schemas.microsoft.com/office/drawing/2014/main" id="{19568D9C-DF50-D454-89EA-AAE939980F64}"/>
                </a:ext>
              </a:extLst>
            </p:cNvPr>
            <p:cNvCxnSpPr>
              <a:cxnSpLocks/>
            </p:cNvCxnSpPr>
            <p:nvPr/>
          </p:nvCxnSpPr>
          <p:spPr>
            <a:xfrm>
              <a:off x="2303967" y="5016994"/>
              <a:ext cx="0" cy="351675"/>
            </a:xfrm>
            <a:prstGeom prst="straightConnector1">
              <a:avLst/>
            </a:prstGeom>
            <a:noFill/>
            <a:ln w="76200" cap="flat" cmpd="sng">
              <a:solidFill>
                <a:srgbClr val="F4CCCC"/>
              </a:solidFill>
              <a:prstDash val="solid"/>
              <a:round/>
              <a:headEnd type="none" w="med" len="med"/>
              <a:tailEnd type="none" w="med" len="med"/>
            </a:ln>
          </p:spPr>
        </p:cxnSp>
        <p:cxnSp>
          <p:nvCxnSpPr>
            <p:cNvPr id="10" name="Google Shape;913;p86">
              <a:extLst>
                <a:ext uri="{FF2B5EF4-FFF2-40B4-BE49-F238E27FC236}">
                  <a16:creationId xmlns:a16="http://schemas.microsoft.com/office/drawing/2014/main" id="{75B89890-C90A-5667-B492-12967E18362E}"/>
                </a:ext>
              </a:extLst>
            </p:cNvPr>
            <p:cNvCxnSpPr>
              <a:cxnSpLocks/>
            </p:cNvCxnSpPr>
            <p:nvPr/>
          </p:nvCxnSpPr>
          <p:spPr>
            <a:xfrm>
              <a:off x="2661741" y="5187913"/>
              <a:ext cx="0" cy="175879"/>
            </a:xfrm>
            <a:prstGeom prst="straightConnector1">
              <a:avLst/>
            </a:prstGeom>
            <a:noFill/>
            <a:ln w="76200" cap="flat" cmpd="sng">
              <a:solidFill>
                <a:srgbClr val="F4CCCC"/>
              </a:solidFill>
              <a:prstDash val="solid"/>
              <a:round/>
              <a:headEnd type="none" w="med" len="med"/>
              <a:tailEnd type="none" w="med" len="med"/>
            </a:ln>
          </p:spPr>
        </p:cxnSp>
      </p:grpSp>
      <p:grpSp>
        <p:nvGrpSpPr>
          <p:cNvPr id="59" name="Group 58">
            <a:extLst>
              <a:ext uri="{FF2B5EF4-FFF2-40B4-BE49-F238E27FC236}">
                <a16:creationId xmlns:a16="http://schemas.microsoft.com/office/drawing/2014/main" id="{7C55C5FB-9761-8B3A-80C5-D23397793C8E}"/>
              </a:ext>
            </a:extLst>
          </p:cNvPr>
          <p:cNvGrpSpPr/>
          <p:nvPr/>
        </p:nvGrpSpPr>
        <p:grpSpPr>
          <a:xfrm>
            <a:off x="2948861" y="2739329"/>
            <a:ext cx="3260862" cy="1107562"/>
            <a:chOff x="3276663" y="2772598"/>
            <a:chExt cx="3260862" cy="1107562"/>
          </a:xfrm>
        </p:grpSpPr>
        <p:sp>
          <p:nvSpPr>
            <p:cNvPr id="881" name="Google Shape;881;p86">
              <a:extLst>
                <a:ext uri="{FF2B5EF4-FFF2-40B4-BE49-F238E27FC236}">
                  <a16:creationId xmlns:a16="http://schemas.microsoft.com/office/drawing/2014/main" id="{3230EC1D-F303-A049-6FF6-906765898896}"/>
                </a:ext>
              </a:extLst>
            </p:cNvPr>
            <p:cNvSpPr/>
            <p:nvPr/>
          </p:nvSpPr>
          <p:spPr>
            <a:xfrm rot="14599033">
              <a:off x="5512982" y="2080582"/>
              <a:ext cx="332527" cy="1716559"/>
            </a:xfrm>
            <a:prstGeom prst="ellipse">
              <a:avLst/>
            </a:prstGeom>
            <a:solidFill>
              <a:srgbClr val="FFE599"/>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58" name="Google Shape;881;p86">
              <a:extLst>
                <a:ext uri="{FF2B5EF4-FFF2-40B4-BE49-F238E27FC236}">
                  <a16:creationId xmlns:a16="http://schemas.microsoft.com/office/drawing/2014/main" id="{ABB3DBD1-9153-0FDD-7BDA-910FEEC2DC69}"/>
                </a:ext>
              </a:extLst>
            </p:cNvPr>
            <p:cNvSpPr/>
            <p:nvPr/>
          </p:nvSpPr>
          <p:spPr>
            <a:xfrm rot="14599033" flipH="1" flipV="1">
              <a:off x="3968679" y="2855617"/>
              <a:ext cx="332527" cy="1716559"/>
            </a:xfrm>
            <a:prstGeom prst="ellipse">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nvGrpSpPr>
          <p:cNvPr id="32" name="Group 31">
            <a:extLst>
              <a:ext uri="{FF2B5EF4-FFF2-40B4-BE49-F238E27FC236}">
                <a16:creationId xmlns:a16="http://schemas.microsoft.com/office/drawing/2014/main" id="{DF9C3F4A-19E0-9D2F-816C-852A86514CB0}"/>
              </a:ext>
            </a:extLst>
          </p:cNvPr>
          <p:cNvGrpSpPr/>
          <p:nvPr/>
        </p:nvGrpSpPr>
        <p:grpSpPr>
          <a:xfrm>
            <a:off x="868672" y="4060407"/>
            <a:ext cx="2698376" cy="1325511"/>
            <a:chOff x="1254238" y="4704745"/>
            <a:chExt cx="1407504" cy="691402"/>
          </a:xfrm>
        </p:grpSpPr>
        <p:cxnSp>
          <p:nvCxnSpPr>
            <p:cNvPr id="904" name="Google Shape;904;p86">
              <a:extLst>
                <a:ext uri="{FF2B5EF4-FFF2-40B4-BE49-F238E27FC236}">
                  <a16:creationId xmlns:a16="http://schemas.microsoft.com/office/drawing/2014/main" id="{96BA466D-5EFF-C29B-A782-9ACE93AEFC3E}"/>
                </a:ext>
              </a:extLst>
            </p:cNvPr>
            <p:cNvCxnSpPr>
              <a:cxnSpLocks/>
            </p:cNvCxnSpPr>
            <p:nvPr/>
          </p:nvCxnSpPr>
          <p:spPr>
            <a:xfrm>
              <a:off x="1601722" y="4964868"/>
              <a:ext cx="0" cy="407914"/>
            </a:xfrm>
            <a:prstGeom prst="straightConnector1">
              <a:avLst/>
            </a:prstGeom>
            <a:noFill/>
            <a:ln w="76200" cap="flat" cmpd="sng">
              <a:solidFill>
                <a:srgbClr val="FFE599"/>
              </a:solidFill>
              <a:prstDash val="solid"/>
              <a:round/>
              <a:headEnd type="none" w="med" len="med"/>
              <a:tailEnd type="none" w="med" len="med"/>
            </a:ln>
          </p:spPr>
        </p:cxnSp>
        <p:cxnSp>
          <p:nvCxnSpPr>
            <p:cNvPr id="905" name="Google Shape;905;p86">
              <a:extLst>
                <a:ext uri="{FF2B5EF4-FFF2-40B4-BE49-F238E27FC236}">
                  <a16:creationId xmlns:a16="http://schemas.microsoft.com/office/drawing/2014/main" id="{0D4C9AD3-5431-7A41-6185-99AAD7345EA3}"/>
                </a:ext>
              </a:extLst>
            </p:cNvPr>
            <p:cNvCxnSpPr>
              <a:cxnSpLocks/>
            </p:cNvCxnSpPr>
            <p:nvPr/>
          </p:nvCxnSpPr>
          <p:spPr>
            <a:xfrm>
              <a:off x="1956509" y="4704745"/>
              <a:ext cx="0" cy="691402"/>
            </a:xfrm>
            <a:prstGeom prst="straightConnector1">
              <a:avLst/>
            </a:prstGeom>
            <a:noFill/>
            <a:ln w="76200" cap="flat" cmpd="sng">
              <a:solidFill>
                <a:srgbClr val="FFE599"/>
              </a:solidFill>
              <a:prstDash val="solid"/>
              <a:round/>
              <a:headEnd type="none" w="med" len="med"/>
              <a:tailEnd type="none" w="med" len="med"/>
            </a:ln>
          </p:spPr>
        </p:cxnSp>
        <p:cxnSp>
          <p:nvCxnSpPr>
            <p:cNvPr id="906" name="Google Shape;906;p86">
              <a:extLst>
                <a:ext uri="{FF2B5EF4-FFF2-40B4-BE49-F238E27FC236}">
                  <a16:creationId xmlns:a16="http://schemas.microsoft.com/office/drawing/2014/main" id="{EEB5AB46-2921-B9FF-F195-04E04038FED1}"/>
                </a:ext>
              </a:extLst>
            </p:cNvPr>
            <p:cNvCxnSpPr>
              <a:cxnSpLocks/>
            </p:cNvCxnSpPr>
            <p:nvPr/>
          </p:nvCxnSpPr>
          <p:spPr>
            <a:xfrm>
              <a:off x="1254238" y="5036335"/>
              <a:ext cx="0" cy="345534"/>
            </a:xfrm>
            <a:prstGeom prst="straightConnector1">
              <a:avLst/>
            </a:prstGeom>
            <a:noFill/>
            <a:ln w="76200" cap="flat" cmpd="sng">
              <a:solidFill>
                <a:srgbClr val="FFE599"/>
              </a:solidFill>
              <a:prstDash val="solid"/>
              <a:round/>
              <a:headEnd type="none" w="med" len="med"/>
              <a:tailEnd type="none" w="med" len="med"/>
            </a:ln>
          </p:spPr>
        </p:cxnSp>
        <p:cxnSp>
          <p:nvCxnSpPr>
            <p:cNvPr id="912" name="Google Shape;912;p86">
              <a:extLst>
                <a:ext uri="{FF2B5EF4-FFF2-40B4-BE49-F238E27FC236}">
                  <a16:creationId xmlns:a16="http://schemas.microsoft.com/office/drawing/2014/main" id="{451AEDD4-8924-C2F9-43E8-73DF8C293749}"/>
                </a:ext>
              </a:extLst>
            </p:cNvPr>
            <p:cNvCxnSpPr>
              <a:cxnSpLocks/>
            </p:cNvCxnSpPr>
            <p:nvPr/>
          </p:nvCxnSpPr>
          <p:spPr>
            <a:xfrm>
              <a:off x="2303344" y="5036335"/>
              <a:ext cx="0" cy="351675"/>
            </a:xfrm>
            <a:prstGeom prst="straightConnector1">
              <a:avLst/>
            </a:prstGeom>
            <a:noFill/>
            <a:ln w="76200" cap="flat" cmpd="sng">
              <a:solidFill>
                <a:srgbClr val="FFE599"/>
              </a:solidFill>
              <a:prstDash val="solid"/>
              <a:round/>
              <a:headEnd type="none" w="med" len="med"/>
              <a:tailEnd type="none" w="med" len="med"/>
            </a:ln>
          </p:spPr>
        </p:cxnSp>
        <p:cxnSp>
          <p:nvCxnSpPr>
            <p:cNvPr id="913" name="Google Shape;913;p86">
              <a:extLst>
                <a:ext uri="{FF2B5EF4-FFF2-40B4-BE49-F238E27FC236}">
                  <a16:creationId xmlns:a16="http://schemas.microsoft.com/office/drawing/2014/main" id="{843A26C9-6B69-EAD1-758F-DB2439555530}"/>
                </a:ext>
              </a:extLst>
            </p:cNvPr>
            <p:cNvCxnSpPr>
              <a:cxnSpLocks/>
            </p:cNvCxnSpPr>
            <p:nvPr/>
          </p:nvCxnSpPr>
          <p:spPr>
            <a:xfrm>
              <a:off x="2661742" y="5209197"/>
              <a:ext cx="0" cy="175879"/>
            </a:xfrm>
            <a:prstGeom prst="straightConnector1">
              <a:avLst/>
            </a:prstGeom>
            <a:noFill/>
            <a:ln w="76200" cap="flat" cmpd="sng">
              <a:solidFill>
                <a:srgbClr val="FFE599"/>
              </a:solidFill>
              <a:prstDash val="solid"/>
              <a:round/>
              <a:headEnd type="none" w="med" len="med"/>
              <a:tailEnd type="none" w="med" len="med"/>
            </a:ln>
          </p:spPr>
        </p:cxnSp>
      </p:grpSp>
      <p:cxnSp>
        <p:nvCxnSpPr>
          <p:cNvPr id="21" name="Connector: Elbow 20">
            <a:extLst>
              <a:ext uri="{FF2B5EF4-FFF2-40B4-BE49-F238E27FC236}">
                <a16:creationId xmlns:a16="http://schemas.microsoft.com/office/drawing/2014/main" id="{1767B02C-61E5-449E-AD7E-D40FCC819367}"/>
              </a:ext>
            </a:extLst>
          </p:cNvPr>
          <p:cNvCxnSpPr>
            <a:cxnSpLocks/>
            <a:endCxn id="41" idx="2"/>
          </p:cNvCxnSpPr>
          <p:nvPr/>
        </p:nvCxnSpPr>
        <p:spPr>
          <a:xfrm rot="16200000" flipV="1">
            <a:off x="9511269" y="4025060"/>
            <a:ext cx="696521" cy="55085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5" name="Google Shape;875;p86">
            <a:extLst>
              <a:ext uri="{FF2B5EF4-FFF2-40B4-BE49-F238E27FC236}">
                <a16:creationId xmlns:a16="http://schemas.microsoft.com/office/drawing/2014/main" id="{C068FAFB-2CD9-8C5C-7B14-805532A3AF1D}"/>
              </a:ext>
            </a:extLst>
          </p:cNvPr>
          <p:cNvSpPr/>
          <p:nvPr/>
        </p:nvSpPr>
        <p:spPr>
          <a:xfrm>
            <a:off x="10621299" y="3622739"/>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Rectifier Circuit</a:t>
            </a:r>
            <a:endParaRPr sz="2400" dirty="0"/>
          </a:p>
        </p:txBody>
      </p:sp>
      <p:cxnSp>
        <p:nvCxnSpPr>
          <p:cNvPr id="898" name="Google Shape;898;p86">
            <a:extLst>
              <a:ext uri="{FF2B5EF4-FFF2-40B4-BE49-F238E27FC236}">
                <a16:creationId xmlns:a16="http://schemas.microsoft.com/office/drawing/2014/main" id="{0AD64700-EFD2-8B61-31B4-3DE3EF234A44}"/>
              </a:ext>
            </a:extLst>
          </p:cNvPr>
          <p:cNvCxnSpPr>
            <a:cxnSpLocks/>
          </p:cNvCxnSpPr>
          <p:nvPr/>
        </p:nvCxnSpPr>
        <p:spPr>
          <a:xfrm>
            <a:off x="584601" y="5363735"/>
            <a:ext cx="3507669" cy="0"/>
          </a:xfrm>
          <a:prstGeom prst="straightConnector1">
            <a:avLst/>
          </a:prstGeom>
          <a:noFill/>
          <a:ln w="28575" cap="flat" cmpd="sng">
            <a:solidFill>
              <a:schemeClr val="dk2"/>
            </a:solidFill>
            <a:prstDash val="solid"/>
            <a:round/>
            <a:headEnd type="none" w="med" len="med"/>
            <a:tailEnd type="triangle" w="med" len="med"/>
          </a:ln>
        </p:spPr>
      </p:cxnSp>
      <p:sp>
        <p:nvSpPr>
          <p:cNvPr id="41" name="Google Shape;1132;p97">
            <a:extLst>
              <a:ext uri="{FF2B5EF4-FFF2-40B4-BE49-F238E27FC236}">
                <a16:creationId xmlns:a16="http://schemas.microsoft.com/office/drawing/2014/main" id="{091E96BF-A64F-4310-BEA4-FC0DD5893BA0}"/>
              </a:ext>
            </a:extLst>
          </p:cNvPr>
          <p:cNvSpPr/>
          <p:nvPr/>
        </p:nvSpPr>
        <p:spPr>
          <a:xfrm rot="-5400000">
            <a:off x="8758704" y="3685424"/>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42" name="Google Shape;1134;p97">
            <a:extLst>
              <a:ext uri="{FF2B5EF4-FFF2-40B4-BE49-F238E27FC236}">
                <a16:creationId xmlns:a16="http://schemas.microsoft.com/office/drawing/2014/main" id="{8BDB70D0-E639-847D-0552-4906912BE4DD}"/>
              </a:ext>
            </a:extLst>
          </p:cNvPr>
          <p:cNvSpPr/>
          <p:nvPr/>
        </p:nvSpPr>
        <p:spPr>
          <a:xfrm rot="-3601300">
            <a:off x="8321059" y="2913153"/>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1135;p97">
            <a:extLst>
              <a:ext uri="{FF2B5EF4-FFF2-40B4-BE49-F238E27FC236}">
                <a16:creationId xmlns:a16="http://schemas.microsoft.com/office/drawing/2014/main" id="{0931F256-B008-7CBB-94D0-FFC86E53B276}"/>
              </a:ext>
            </a:extLst>
          </p:cNvPr>
          <p:cNvSpPr/>
          <p:nvPr/>
        </p:nvSpPr>
        <p:spPr>
          <a:xfrm rot="-4521746">
            <a:off x="8246382" y="3060595"/>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1136;p97">
            <a:extLst>
              <a:ext uri="{FF2B5EF4-FFF2-40B4-BE49-F238E27FC236}">
                <a16:creationId xmlns:a16="http://schemas.microsoft.com/office/drawing/2014/main" id="{0B53BC99-591E-69BC-3BE4-B19556C14602}"/>
              </a:ext>
            </a:extLst>
          </p:cNvPr>
          <p:cNvSpPr/>
          <p:nvPr/>
        </p:nvSpPr>
        <p:spPr>
          <a:xfrm rot="-5400000">
            <a:off x="8212111" y="3250996"/>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1137;p97">
            <a:extLst>
              <a:ext uri="{FF2B5EF4-FFF2-40B4-BE49-F238E27FC236}">
                <a16:creationId xmlns:a16="http://schemas.microsoft.com/office/drawing/2014/main" id="{50E5E3C7-29B0-9817-4BEC-4B625AA2E2CD}"/>
              </a:ext>
            </a:extLst>
          </p:cNvPr>
          <p:cNvSpPr/>
          <p:nvPr/>
        </p:nvSpPr>
        <p:spPr>
          <a:xfrm rot="-6246499">
            <a:off x="8244237" y="3467447"/>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1138;p97">
            <a:extLst>
              <a:ext uri="{FF2B5EF4-FFF2-40B4-BE49-F238E27FC236}">
                <a16:creationId xmlns:a16="http://schemas.microsoft.com/office/drawing/2014/main" id="{47265BD9-4E72-3FAE-FD99-298CAAE6B043}"/>
              </a:ext>
            </a:extLst>
          </p:cNvPr>
          <p:cNvSpPr/>
          <p:nvPr/>
        </p:nvSpPr>
        <p:spPr>
          <a:xfrm rot="-7238472">
            <a:off x="8320986" y="3642568"/>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1147;p97">
            <a:extLst>
              <a:ext uri="{FF2B5EF4-FFF2-40B4-BE49-F238E27FC236}">
                <a16:creationId xmlns:a16="http://schemas.microsoft.com/office/drawing/2014/main" id="{DA0495C1-DD0F-F47D-7B8F-6DF285892E50}"/>
              </a:ext>
            </a:extLst>
          </p:cNvPr>
          <p:cNvSpPr txBox="1"/>
          <p:nvPr/>
        </p:nvSpPr>
        <p:spPr>
          <a:xfrm>
            <a:off x="7503315" y="2651140"/>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48" name="Google Shape;1148;p97">
            <a:extLst>
              <a:ext uri="{FF2B5EF4-FFF2-40B4-BE49-F238E27FC236}">
                <a16:creationId xmlns:a16="http://schemas.microsoft.com/office/drawing/2014/main" id="{7D501F5B-1097-BA4E-C7C6-44F637E1CE96}"/>
              </a:ext>
            </a:extLst>
          </p:cNvPr>
          <p:cNvSpPr txBox="1"/>
          <p:nvPr/>
        </p:nvSpPr>
        <p:spPr>
          <a:xfrm>
            <a:off x="7235178" y="30289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49" name="Google Shape;1148;p97">
            <a:extLst>
              <a:ext uri="{FF2B5EF4-FFF2-40B4-BE49-F238E27FC236}">
                <a16:creationId xmlns:a16="http://schemas.microsoft.com/office/drawing/2014/main" id="{41E5F9BA-223D-13A8-A24A-38F01C1A13FC}"/>
              </a:ext>
            </a:extLst>
          </p:cNvPr>
          <p:cNvSpPr txBox="1"/>
          <p:nvPr/>
        </p:nvSpPr>
        <p:spPr>
          <a:xfrm>
            <a:off x="7242387" y="3899527"/>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50" name="Google Shape;1148;p97">
            <a:extLst>
              <a:ext uri="{FF2B5EF4-FFF2-40B4-BE49-F238E27FC236}">
                <a16:creationId xmlns:a16="http://schemas.microsoft.com/office/drawing/2014/main" id="{270E4983-FBC5-74C6-8668-963D8A105A81}"/>
              </a:ext>
            </a:extLst>
          </p:cNvPr>
          <p:cNvSpPr txBox="1"/>
          <p:nvPr/>
        </p:nvSpPr>
        <p:spPr>
          <a:xfrm>
            <a:off x="7477157" y="43488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51" name="Google Shape;1148;p97">
            <a:extLst>
              <a:ext uri="{FF2B5EF4-FFF2-40B4-BE49-F238E27FC236}">
                <a16:creationId xmlns:a16="http://schemas.microsoft.com/office/drawing/2014/main" id="{4CC16BB6-D90D-82BC-4F66-85FC2A946EE0}"/>
              </a:ext>
            </a:extLst>
          </p:cNvPr>
          <p:cNvSpPr txBox="1"/>
          <p:nvPr/>
        </p:nvSpPr>
        <p:spPr>
          <a:xfrm>
            <a:off x="7132879" y="343622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mc:AlternateContent xmlns:mc="http://schemas.openxmlformats.org/markup-compatibility/2006" xmlns:a14="http://schemas.microsoft.com/office/drawing/2010/main">
        <mc:Choice Requires="a14">
          <p:sp>
            <p:nvSpPr>
              <p:cNvPr id="920" name="Google Shape;1148;p97">
                <a:extLst>
                  <a:ext uri="{FF2B5EF4-FFF2-40B4-BE49-F238E27FC236}">
                    <a16:creationId xmlns:a16="http://schemas.microsoft.com/office/drawing/2014/main" id="{C9DDB54F-AF77-65A9-426E-B0EB47A6ED88}"/>
                  </a:ext>
                </a:extLst>
              </p:cNvPr>
              <p:cNvSpPr txBox="1"/>
              <p:nvPr/>
            </p:nvSpPr>
            <p:spPr>
              <a:xfrm>
                <a:off x="5549599" y="1906659"/>
                <a:ext cx="681437" cy="677068"/>
              </a:xfrm>
              <a:prstGeom prst="rect">
                <a:avLst/>
              </a:prstGeom>
              <a:noFill/>
              <a:ln>
                <a:noFill/>
              </a:ln>
            </p:spPr>
            <p:txBody>
              <a:bodyPr spcFirstLastPara="1" wrap="square" lIns="121900" tIns="121900" rIns="121900" bIns="121900" anchor="t" anchorCtr="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1</m:t>
                          </m:r>
                        </m:sub>
                      </m:sSub>
                    </m:oMath>
                  </m:oMathPara>
                </a14:m>
                <a:endParaRPr lang="en-US" sz="2800" dirty="0"/>
              </a:p>
            </p:txBody>
          </p:sp>
        </mc:Choice>
        <mc:Fallback xmlns="">
          <p:sp>
            <p:nvSpPr>
              <p:cNvPr id="920" name="Google Shape;1148;p97">
                <a:extLst>
                  <a:ext uri="{FF2B5EF4-FFF2-40B4-BE49-F238E27FC236}">
                    <a16:creationId xmlns:a16="http://schemas.microsoft.com/office/drawing/2014/main" id="{C9DDB54F-AF77-65A9-426E-B0EB47A6ED88}"/>
                  </a:ext>
                </a:extLst>
              </p:cNvPr>
              <p:cNvSpPr txBox="1">
                <a:spLocks noRot="1" noChangeAspect="1" noMove="1" noResize="1" noEditPoints="1" noAdjustHandles="1" noChangeArrowheads="1" noChangeShapeType="1" noTextEdit="1"/>
              </p:cNvSpPr>
              <p:nvPr/>
            </p:nvSpPr>
            <p:spPr>
              <a:xfrm>
                <a:off x="5549599" y="1906659"/>
                <a:ext cx="681437" cy="677068"/>
              </a:xfrm>
              <a:prstGeom prst="rect">
                <a:avLst/>
              </a:prstGeom>
              <a:blipFill>
                <a:blip r:embed="rId3"/>
                <a:stretch>
                  <a:fillRect r="-26786"/>
                </a:stretch>
              </a:blipFill>
              <a:ln>
                <a:noFill/>
              </a:ln>
            </p:spPr>
            <p:txBody>
              <a:bodyPr/>
              <a:lstStyle/>
              <a:p>
                <a:r>
                  <a:rPr lang="en-US">
                    <a:noFill/>
                  </a:rPr>
                  <a:t> </a:t>
                </a:r>
              </a:p>
            </p:txBody>
          </p:sp>
        </mc:Fallback>
      </mc:AlternateContent>
      <p:cxnSp>
        <p:nvCxnSpPr>
          <p:cNvPr id="931" name="Google Shape;899;p86">
            <a:extLst>
              <a:ext uri="{FF2B5EF4-FFF2-40B4-BE49-F238E27FC236}">
                <a16:creationId xmlns:a16="http://schemas.microsoft.com/office/drawing/2014/main" id="{33236910-81A3-F35C-839B-D40BAF6BBA07}"/>
              </a:ext>
            </a:extLst>
          </p:cNvPr>
          <p:cNvCxnSpPr>
            <a:cxnSpLocks/>
          </p:cNvCxnSpPr>
          <p:nvPr/>
        </p:nvCxnSpPr>
        <p:spPr>
          <a:xfrm flipV="1">
            <a:off x="593859" y="2677380"/>
            <a:ext cx="0" cy="2686355"/>
          </a:xfrm>
          <a:prstGeom prst="straightConnector1">
            <a:avLst/>
          </a:prstGeom>
          <a:noFill/>
          <a:ln w="28575" cap="flat" cmpd="sng">
            <a:solidFill>
              <a:schemeClr val="dk2"/>
            </a:solidFill>
            <a:prstDash val="solid"/>
            <a:round/>
            <a:headEnd type="none" w="med" len="med"/>
            <a:tailEnd type="triangle" w="med" len="med"/>
          </a:ln>
        </p:spPr>
      </p:cxnSp>
      <p:sp>
        <p:nvSpPr>
          <p:cNvPr id="933" name="TextBox 932">
            <a:extLst>
              <a:ext uri="{FF2B5EF4-FFF2-40B4-BE49-F238E27FC236}">
                <a16:creationId xmlns:a16="http://schemas.microsoft.com/office/drawing/2014/main" id="{1952299C-9549-9A5B-A2D2-33E4568B006A}"/>
              </a:ext>
            </a:extLst>
          </p:cNvPr>
          <p:cNvSpPr txBox="1"/>
          <p:nvPr/>
        </p:nvSpPr>
        <p:spPr>
          <a:xfrm rot="16200000">
            <a:off x="-1355561" y="3494065"/>
            <a:ext cx="3405484" cy="400110"/>
          </a:xfrm>
          <a:prstGeom prst="rect">
            <a:avLst/>
          </a:prstGeom>
          <a:noFill/>
        </p:spPr>
        <p:txBody>
          <a:bodyPr wrap="none" rtlCol="0">
            <a:spAutoFit/>
          </a:bodyPr>
          <a:lstStyle/>
          <a:p>
            <a:r>
              <a:rPr lang="en-US" sz="2000" dirty="0"/>
              <a:t>Signal Strength of 1</a:t>
            </a:r>
            <a:r>
              <a:rPr lang="en-US" sz="2000" baseline="30000" dirty="0"/>
              <a:t>st</a:t>
            </a:r>
            <a:r>
              <a:rPr lang="en-US" sz="2000" dirty="0"/>
              <a:t> Harmonic</a:t>
            </a:r>
          </a:p>
        </p:txBody>
      </p:sp>
      <p:sp>
        <p:nvSpPr>
          <p:cNvPr id="935" name="TextBox 934">
            <a:extLst>
              <a:ext uri="{FF2B5EF4-FFF2-40B4-BE49-F238E27FC236}">
                <a16:creationId xmlns:a16="http://schemas.microsoft.com/office/drawing/2014/main" id="{5BD4B86C-1A24-DEEC-DA58-BB4019FC6486}"/>
              </a:ext>
            </a:extLst>
          </p:cNvPr>
          <p:cNvSpPr txBox="1"/>
          <p:nvPr/>
        </p:nvSpPr>
        <p:spPr>
          <a:xfrm>
            <a:off x="3898852" y="5027509"/>
            <a:ext cx="1117422" cy="707886"/>
          </a:xfrm>
          <a:prstGeom prst="rect">
            <a:avLst/>
          </a:prstGeom>
          <a:noFill/>
        </p:spPr>
        <p:txBody>
          <a:bodyPr wrap="none" rtlCol="0">
            <a:spAutoFit/>
          </a:bodyPr>
          <a:lstStyle/>
          <a:p>
            <a:r>
              <a:rPr lang="en-US" sz="2000" dirty="0"/>
              <a:t>Beam </a:t>
            </a:r>
          </a:p>
          <a:p>
            <a:r>
              <a:rPr lang="en-US" sz="2000" dirty="0"/>
              <a:t>direction</a:t>
            </a:r>
          </a:p>
        </p:txBody>
      </p:sp>
      <p:cxnSp>
        <p:nvCxnSpPr>
          <p:cNvPr id="914" name="Google Shape;914;p86">
            <a:extLst>
              <a:ext uri="{FF2B5EF4-FFF2-40B4-BE49-F238E27FC236}">
                <a16:creationId xmlns:a16="http://schemas.microsoft.com/office/drawing/2014/main" id="{174FF6E8-FC63-4DE8-1E21-86F09587D3DC}"/>
              </a:ext>
            </a:extLst>
          </p:cNvPr>
          <p:cNvCxnSpPr/>
          <p:nvPr/>
        </p:nvCxnSpPr>
        <p:spPr>
          <a:xfrm>
            <a:off x="4572203" y="2372722"/>
            <a:ext cx="0" cy="2526400"/>
          </a:xfrm>
          <a:prstGeom prst="straightConnector1">
            <a:avLst/>
          </a:prstGeom>
          <a:noFill/>
          <a:ln w="19050" cap="flat" cmpd="sng">
            <a:solidFill>
              <a:schemeClr val="dk2"/>
            </a:solidFill>
            <a:prstDash val="dash"/>
            <a:round/>
            <a:headEnd type="none" w="med" len="med"/>
            <a:tailEnd type="none" w="med" len="med"/>
          </a:ln>
        </p:spPr>
      </p:cxnSp>
      <p:grpSp>
        <p:nvGrpSpPr>
          <p:cNvPr id="17" name="Group 16">
            <a:extLst>
              <a:ext uri="{FF2B5EF4-FFF2-40B4-BE49-F238E27FC236}">
                <a16:creationId xmlns:a16="http://schemas.microsoft.com/office/drawing/2014/main" id="{5E5AF371-ECB0-A521-605F-DBC403D57EF1}"/>
              </a:ext>
            </a:extLst>
          </p:cNvPr>
          <p:cNvGrpSpPr/>
          <p:nvPr/>
        </p:nvGrpSpPr>
        <p:grpSpPr>
          <a:xfrm>
            <a:off x="8451195" y="4559097"/>
            <a:ext cx="1962623" cy="1167729"/>
            <a:chOff x="8451195" y="4559097"/>
            <a:chExt cx="1962623" cy="1167729"/>
          </a:xfrm>
        </p:grpSpPr>
        <p:cxnSp>
          <p:nvCxnSpPr>
            <p:cNvPr id="14" name="Google Shape;884;p86">
              <a:extLst>
                <a:ext uri="{FF2B5EF4-FFF2-40B4-BE49-F238E27FC236}">
                  <a16:creationId xmlns:a16="http://schemas.microsoft.com/office/drawing/2014/main" id="{EDD38003-E0F5-E0A9-D323-C2A8FE6C4D97}"/>
                </a:ext>
              </a:extLst>
            </p:cNvPr>
            <p:cNvCxnSpPr>
              <a:cxnSpLocks/>
            </p:cNvCxnSpPr>
            <p:nvPr/>
          </p:nvCxnSpPr>
          <p:spPr>
            <a:xfrm>
              <a:off x="10132283" y="4645708"/>
              <a:ext cx="281535" cy="334840"/>
            </a:xfrm>
            <a:prstGeom prst="straightConnector1">
              <a:avLst/>
            </a:prstGeom>
            <a:noFill/>
            <a:ln w="19050" cap="flat" cmpd="sng">
              <a:solidFill>
                <a:schemeClr val="dk2"/>
              </a:solidFill>
              <a:prstDash val="solid"/>
              <a:round/>
              <a:headEnd type="none" w="med" len="med"/>
              <a:tailEnd type="none" w="med" len="med"/>
            </a:ln>
          </p:spPr>
        </p:cxnSp>
        <p:cxnSp>
          <p:nvCxnSpPr>
            <p:cNvPr id="885" name="Google Shape;885;p86">
              <a:extLst>
                <a:ext uri="{FF2B5EF4-FFF2-40B4-BE49-F238E27FC236}">
                  <a16:creationId xmlns:a16="http://schemas.microsoft.com/office/drawing/2014/main" id="{875240AB-C50D-9234-43C8-1F90626893C7}"/>
                </a:ext>
              </a:extLst>
            </p:cNvPr>
            <p:cNvCxnSpPr>
              <a:cxnSpLocks/>
              <a:stCxn id="886" idx="4"/>
            </p:cNvCxnSpPr>
            <p:nvPr/>
          </p:nvCxnSpPr>
          <p:spPr>
            <a:xfrm>
              <a:off x="10126017" y="5121530"/>
              <a:ext cx="0" cy="379600"/>
            </a:xfrm>
            <a:prstGeom prst="straightConnector1">
              <a:avLst/>
            </a:prstGeom>
            <a:noFill/>
            <a:ln w="19050" cap="flat" cmpd="sng">
              <a:solidFill>
                <a:schemeClr val="dk2"/>
              </a:solidFill>
              <a:prstDash val="solid"/>
              <a:round/>
              <a:headEnd type="none" w="med" len="med"/>
              <a:tailEnd type="none" w="med" len="med"/>
            </a:ln>
          </p:spPr>
        </p:cxnSp>
        <p:sp>
          <p:nvSpPr>
            <p:cNvPr id="887" name="Google Shape;887;p86">
              <a:extLst>
                <a:ext uri="{FF2B5EF4-FFF2-40B4-BE49-F238E27FC236}">
                  <a16:creationId xmlns:a16="http://schemas.microsoft.com/office/drawing/2014/main" id="{B10B6475-8A21-1ECF-09BD-9B0F69DFFB30}"/>
                </a:ext>
              </a:extLst>
            </p:cNvPr>
            <p:cNvSpPr/>
            <p:nvPr/>
          </p:nvSpPr>
          <p:spPr>
            <a:xfrm rot="10800000" flipH="1">
              <a:off x="9966860" y="5501230"/>
              <a:ext cx="318313" cy="225596"/>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8" name="Google Shape;888;p86">
              <a:extLst>
                <a:ext uri="{FF2B5EF4-FFF2-40B4-BE49-F238E27FC236}">
                  <a16:creationId xmlns:a16="http://schemas.microsoft.com/office/drawing/2014/main" id="{AF71E814-C9AA-746D-4546-A1A39B3F6E39}"/>
                </a:ext>
              </a:extLst>
            </p:cNvPr>
            <p:cNvSpPr/>
            <p:nvPr/>
          </p:nvSpPr>
          <p:spPr>
            <a:xfrm>
              <a:off x="10048817"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6" name="Google Shape;886;p86">
              <a:extLst>
                <a:ext uri="{FF2B5EF4-FFF2-40B4-BE49-F238E27FC236}">
                  <a16:creationId xmlns:a16="http://schemas.microsoft.com/office/drawing/2014/main" id="{05897E0D-3A61-9187-42D8-FD364A7FCC2D}"/>
                </a:ext>
              </a:extLst>
            </p:cNvPr>
            <p:cNvSpPr/>
            <p:nvPr/>
          </p:nvSpPr>
          <p:spPr>
            <a:xfrm>
              <a:off x="10048817" y="4967130"/>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TextBox 2">
              <a:extLst>
                <a:ext uri="{FF2B5EF4-FFF2-40B4-BE49-F238E27FC236}">
                  <a16:creationId xmlns:a16="http://schemas.microsoft.com/office/drawing/2014/main" id="{872A1D6E-45A1-EC40-4B31-CC6BB8F3BC63}"/>
                </a:ext>
              </a:extLst>
            </p:cNvPr>
            <p:cNvSpPr txBox="1"/>
            <p:nvPr/>
          </p:nvSpPr>
          <p:spPr>
            <a:xfrm>
              <a:off x="8451195" y="4883058"/>
              <a:ext cx="1722379" cy="830997"/>
            </a:xfrm>
            <a:prstGeom prst="rect">
              <a:avLst/>
            </a:prstGeom>
            <a:noFill/>
          </p:spPr>
          <p:txBody>
            <a:bodyPr wrap="square" rtlCol="0">
              <a:spAutoFit/>
            </a:bodyPr>
            <a:lstStyle/>
            <a:p>
              <a:r>
                <a:rPr lang="en-US" sz="2400" dirty="0"/>
                <a:t>Backscatter Circuit</a:t>
              </a:r>
            </a:p>
          </p:txBody>
        </p:sp>
      </p:grpSp>
      <p:sp>
        <p:nvSpPr>
          <p:cNvPr id="4" name="TextBox 3">
            <a:extLst>
              <a:ext uri="{FF2B5EF4-FFF2-40B4-BE49-F238E27FC236}">
                <a16:creationId xmlns:a16="http://schemas.microsoft.com/office/drawing/2014/main" id="{FD329BAE-29A7-1B54-8DB7-AB9CC826738B}"/>
              </a:ext>
            </a:extLst>
          </p:cNvPr>
          <p:cNvSpPr txBox="1"/>
          <p:nvPr/>
        </p:nvSpPr>
        <p:spPr>
          <a:xfrm>
            <a:off x="3828443" y="3947610"/>
            <a:ext cx="579005" cy="326710"/>
          </a:xfrm>
          <a:prstGeom prst="rect">
            <a:avLst/>
          </a:prstGeom>
          <a:noFill/>
        </p:spPr>
        <p:txBody>
          <a:bodyPr wrap="none" rtlCol="0">
            <a:spAutoFit/>
          </a:bodyPr>
          <a:lstStyle/>
          <a:p>
            <a:r>
              <a:rPr lang="en-US" sz="2800" dirty="0"/>
              <a:t>AP</a:t>
            </a:r>
          </a:p>
        </p:txBody>
      </p:sp>
      <p:sp>
        <p:nvSpPr>
          <p:cNvPr id="12" name="Title 1">
            <a:extLst>
              <a:ext uri="{FF2B5EF4-FFF2-40B4-BE49-F238E27FC236}">
                <a16:creationId xmlns:a16="http://schemas.microsoft.com/office/drawing/2014/main" id="{C92B9429-70A5-0640-8F45-B9F43230B230}"/>
              </a:ext>
            </a:extLst>
          </p:cNvPr>
          <p:cNvSpPr txBox="1">
            <a:spLocks/>
          </p:cNvSpPr>
          <p:nvPr/>
        </p:nvSpPr>
        <p:spPr>
          <a:xfrm>
            <a:off x="531421" y="377628"/>
            <a:ext cx="11360800" cy="763600"/>
          </a:xfrm>
          <a:prstGeom prst="rect">
            <a:avLst/>
          </a:prstGeom>
        </p:spPr>
        <p:txBody>
          <a:bodyPr spcFirstLastPara="1" vert="horz" wrap="square" lIns="91425" tIns="91425" rIns="91425" bIns="91425" rtlCol="0" anchor="t" anchorCtr="0">
            <a:normAutofit fontScale="975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Challenges #2: How to do beam alignment?</a:t>
            </a:r>
          </a:p>
        </p:txBody>
      </p:sp>
      <p:sp>
        <p:nvSpPr>
          <p:cNvPr id="13" name="TextBox 12">
            <a:extLst>
              <a:ext uri="{FF2B5EF4-FFF2-40B4-BE49-F238E27FC236}">
                <a16:creationId xmlns:a16="http://schemas.microsoft.com/office/drawing/2014/main" id="{C863DBCF-C9AA-8327-3B67-775B7C7CEFD0}"/>
              </a:ext>
            </a:extLst>
          </p:cNvPr>
          <p:cNvSpPr txBox="1"/>
          <p:nvPr/>
        </p:nvSpPr>
        <p:spPr>
          <a:xfrm>
            <a:off x="578327" y="1122605"/>
            <a:ext cx="11029610" cy="523220"/>
          </a:xfrm>
          <a:prstGeom prst="rect">
            <a:avLst/>
          </a:prstGeom>
          <a:noFill/>
        </p:spPr>
        <p:txBody>
          <a:bodyPr wrap="square" rtlCol="0">
            <a:spAutoFit/>
          </a:bodyPr>
          <a:lstStyle/>
          <a:p>
            <a:r>
              <a:rPr lang="en-US" sz="2800" dirty="0">
                <a:solidFill>
                  <a:srgbClr val="FF0000"/>
                </a:solidFill>
              </a:rPr>
              <a:t>Our idea: use </a:t>
            </a:r>
            <a:r>
              <a:rPr lang="en-US" sz="2800" dirty="0" err="1">
                <a:solidFill>
                  <a:srgbClr val="FF0000"/>
                </a:solidFill>
              </a:rPr>
              <a:t>mmWave</a:t>
            </a:r>
            <a:r>
              <a:rPr lang="en-US" sz="2800" dirty="0">
                <a:solidFill>
                  <a:srgbClr val="FF0000"/>
                </a:solidFill>
              </a:rPr>
              <a:t> backscatter to provide feedback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02714E-78AF-A473-11DB-C43F0191EEC8}"/>
                  </a:ext>
                </a:extLst>
              </p:cNvPr>
              <p:cNvSpPr txBox="1"/>
              <p:nvPr/>
            </p:nvSpPr>
            <p:spPr>
              <a:xfrm>
                <a:off x="9648305" y="4533455"/>
                <a:ext cx="3556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𝑠</m:t>
                          </m:r>
                        </m:sub>
                      </m:sSub>
                    </m:oMath>
                  </m:oMathPara>
                </a14:m>
                <a:endParaRPr lang="en-US" sz="2800" dirty="0"/>
              </a:p>
            </p:txBody>
          </p:sp>
        </mc:Choice>
        <mc:Fallback xmlns="">
          <p:sp>
            <p:nvSpPr>
              <p:cNvPr id="6" name="TextBox 5">
                <a:extLst>
                  <a:ext uri="{FF2B5EF4-FFF2-40B4-BE49-F238E27FC236}">
                    <a16:creationId xmlns:a16="http://schemas.microsoft.com/office/drawing/2014/main" id="{7D02714E-78AF-A473-11DB-C43F0191EEC8}"/>
                  </a:ext>
                </a:extLst>
              </p:cNvPr>
              <p:cNvSpPr txBox="1">
                <a:spLocks noRot="1" noChangeAspect="1" noMove="1" noResize="1" noEditPoints="1" noAdjustHandles="1" noChangeArrowheads="1" noChangeShapeType="1" noTextEdit="1"/>
              </p:cNvSpPr>
              <p:nvPr/>
            </p:nvSpPr>
            <p:spPr>
              <a:xfrm>
                <a:off x="9648305" y="4533455"/>
                <a:ext cx="355675" cy="430887"/>
              </a:xfrm>
              <a:prstGeom prst="rect">
                <a:avLst/>
              </a:prstGeom>
              <a:blipFill>
                <a:blip r:embed="rId4"/>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7C3705A1-A0CE-255D-A1A7-366DACD6D782}"/>
              </a:ext>
            </a:extLst>
          </p:cNvPr>
          <p:cNvCxnSpPr>
            <a:endCxn id="875" idx="2"/>
          </p:cNvCxnSpPr>
          <p:nvPr/>
        </p:nvCxnSpPr>
        <p:spPr>
          <a:xfrm flipV="1">
            <a:off x="10532046" y="4418050"/>
            <a:ext cx="865004" cy="22765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Google Shape;888;p86">
            <a:extLst>
              <a:ext uri="{FF2B5EF4-FFF2-40B4-BE49-F238E27FC236}">
                <a16:creationId xmlns:a16="http://schemas.microsoft.com/office/drawing/2014/main" id="{6CC3B51B-6388-5CF0-4DB7-C69B47D3292D}"/>
              </a:ext>
            </a:extLst>
          </p:cNvPr>
          <p:cNvSpPr/>
          <p:nvPr/>
        </p:nvSpPr>
        <p:spPr>
          <a:xfrm>
            <a:off x="10420084"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894;p86">
            <a:extLst>
              <a:ext uri="{FF2B5EF4-FFF2-40B4-BE49-F238E27FC236}">
                <a16:creationId xmlns:a16="http://schemas.microsoft.com/office/drawing/2014/main" id="{0DB0E605-96B2-C5D1-293C-4516D2BFBD76}"/>
              </a:ext>
            </a:extLst>
          </p:cNvPr>
          <p:cNvSpPr/>
          <p:nvPr/>
        </p:nvSpPr>
        <p:spPr>
          <a:xfrm rot="6363970">
            <a:off x="9922485" y="4406721"/>
            <a:ext cx="506170" cy="492450"/>
          </a:xfrm>
          <a:prstGeom prst="arc">
            <a:avLst>
              <a:gd name="adj1" fmla="val 16468312"/>
              <a:gd name="adj2" fmla="val 21298246"/>
            </a:avLst>
          </a:prstGeom>
          <a:noFill/>
          <a:ln w="28575" cap="flat" cmpd="sng">
            <a:solidFill>
              <a:srgbClr val="000000"/>
            </a:solidFill>
            <a:prstDash val="dash"/>
            <a:round/>
            <a:headEnd type="none" w="med" len="med"/>
            <a:tailEnd type="triangle" w="med" len="med"/>
          </a:ln>
        </p:spPr>
        <p:txBody>
          <a:bodyPr spcFirstLastPara="1" wrap="square" lIns="121900" tIns="121900" rIns="121900" bIns="121900" anchor="ctr" anchorCtr="0">
            <a:noAutofit/>
          </a:bodyPr>
          <a:lstStyle/>
          <a:p>
            <a:endParaRPr sz="2400"/>
          </a:p>
        </p:txBody>
      </p:sp>
      <p:grpSp>
        <p:nvGrpSpPr>
          <p:cNvPr id="56" name="Group 55">
            <a:extLst>
              <a:ext uri="{FF2B5EF4-FFF2-40B4-BE49-F238E27FC236}">
                <a16:creationId xmlns:a16="http://schemas.microsoft.com/office/drawing/2014/main" id="{EEA0D5A3-FADA-4BAE-E0E6-0BA11C9E4090}"/>
              </a:ext>
            </a:extLst>
          </p:cNvPr>
          <p:cNvGrpSpPr/>
          <p:nvPr/>
        </p:nvGrpSpPr>
        <p:grpSpPr>
          <a:xfrm>
            <a:off x="895947" y="5385920"/>
            <a:ext cx="2964472" cy="287941"/>
            <a:chOff x="863057" y="5385920"/>
            <a:chExt cx="2964472" cy="287941"/>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4B44453-D1F3-2843-42E3-448959C4D5ED}"/>
                    </a:ext>
                  </a:extLst>
                </p:cNvPr>
                <p:cNvSpPr txBox="1"/>
                <p:nvPr/>
              </p:nvSpPr>
              <p:spPr>
                <a:xfrm>
                  <a:off x="863057" y="5386393"/>
                  <a:ext cx="2766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0" smtClean="0">
                                <a:latin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F4B44453-D1F3-2843-42E3-448959C4D5ED}"/>
                    </a:ext>
                  </a:extLst>
                </p:cNvPr>
                <p:cNvSpPr txBox="1">
                  <a:spLocks noRot="1" noChangeAspect="1" noMove="1" noResize="1" noEditPoints="1" noAdjustHandles="1" noChangeArrowheads="1" noChangeShapeType="1" noTextEdit="1"/>
                </p:cNvSpPr>
                <p:nvPr/>
              </p:nvSpPr>
              <p:spPr>
                <a:xfrm>
                  <a:off x="863057" y="5386393"/>
                  <a:ext cx="276614" cy="276999"/>
                </a:xfrm>
                <a:prstGeom prst="rect">
                  <a:avLst/>
                </a:prstGeom>
                <a:blipFill>
                  <a:blip r:embed="rId5"/>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1E909E8-D316-E49E-15B9-18DB1E5AB090}"/>
                    </a:ext>
                  </a:extLst>
                </p:cNvPr>
                <p:cNvSpPr txBox="1"/>
                <p:nvPr/>
              </p:nvSpPr>
              <p:spPr>
                <a:xfrm>
                  <a:off x="1510054" y="5396862"/>
                  <a:ext cx="281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34" name="TextBox 33">
                  <a:extLst>
                    <a:ext uri="{FF2B5EF4-FFF2-40B4-BE49-F238E27FC236}">
                      <a16:creationId xmlns:a16="http://schemas.microsoft.com/office/drawing/2014/main" id="{31E909E8-D316-E49E-15B9-18DB1E5AB090}"/>
                    </a:ext>
                  </a:extLst>
                </p:cNvPr>
                <p:cNvSpPr txBox="1">
                  <a:spLocks noRot="1" noChangeAspect="1" noMove="1" noResize="1" noEditPoints="1" noAdjustHandles="1" noChangeArrowheads="1" noChangeShapeType="1" noTextEdit="1"/>
                </p:cNvSpPr>
                <p:nvPr/>
              </p:nvSpPr>
              <p:spPr>
                <a:xfrm>
                  <a:off x="1510054" y="5396862"/>
                  <a:ext cx="281937" cy="276999"/>
                </a:xfrm>
                <a:prstGeom prst="rect">
                  <a:avLst/>
                </a:prstGeom>
                <a:blipFill>
                  <a:blip r:embed="rId6"/>
                  <a:stretch>
                    <a:fillRect l="-19565"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BE167D6-D91E-EE23-C538-0FF83B8FE773}"/>
                    </a:ext>
                  </a:extLst>
                </p:cNvPr>
                <p:cNvSpPr txBox="1"/>
                <p:nvPr/>
              </p:nvSpPr>
              <p:spPr>
                <a:xfrm>
                  <a:off x="2150556" y="5386392"/>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en-US" dirty="0"/>
                </a:p>
              </p:txBody>
            </p:sp>
          </mc:Choice>
          <mc:Fallback xmlns="">
            <p:sp>
              <p:nvSpPr>
                <p:cNvPr id="36" name="TextBox 35">
                  <a:extLst>
                    <a:ext uri="{FF2B5EF4-FFF2-40B4-BE49-F238E27FC236}">
                      <a16:creationId xmlns:a16="http://schemas.microsoft.com/office/drawing/2014/main" id="{EBE167D6-D91E-EE23-C538-0FF83B8FE773}"/>
                    </a:ext>
                  </a:extLst>
                </p:cNvPr>
                <p:cNvSpPr txBox="1">
                  <a:spLocks noRot="1" noChangeAspect="1" noMove="1" noResize="1" noEditPoints="1" noAdjustHandles="1" noChangeArrowheads="1" noChangeShapeType="1" noTextEdit="1"/>
                </p:cNvSpPr>
                <p:nvPr/>
              </p:nvSpPr>
              <p:spPr>
                <a:xfrm>
                  <a:off x="2150556" y="5386392"/>
                  <a:ext cx="281936" cy="276999"/>
                </a:xfrm>
                <a:prstGeom prst="rect">
                  <a:avLst/>
                </a:prstGeom>
                <a:blipFill>
                  <a:blip r:embed="rId7"/>
                  <a:stretch>
                    <a:fillRect l="-19565" r="-869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F995EEB-A0E3-4F84-DF6B-271B7FD558AB}"/>
                    </a:ext>
                  </a:extLst>
                </p:cNvPr>
                <p:cNvSpPr txBox="1"/>
                <p:nvPr/>
              </p:nvSpPr>
              <p:spPr>
                <a:xfrm>
                  <a:off x="2843388" y="5385921"/>
                  <a:ext cx="2765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4F995EEB-A0E3-4F84-DF6B-271B7FD558AB}"/>
                    </a:ext>
                  </a:extLst>
                </p:cNvPr>
                <p:cNvSpPr txBox="1">
                  <a:spLocks noRot="1" noChangeAspect="1" noMove="1" noResize="1" noEditPoints="1" noAdjustHandles="1" noChangeArrowheads="1" noChangeShapeType="1" noTextEdit="1"/>
                </p:cNvSpPr>
                <p:nvPr/>
              </p:nvSpPr>
              <p:spPr>
                <a:xfrm>
                  <a:off x="2843388" y="5385921"/>
                  <a:ext cx="276550" cy="276999"/>
                </a:xfrm>
                <a:prstGeom prst="rect">
                  <a:avLst/>
                </a:prstGeom>
                <a:blipFill>
                  <a:blip r:embed="rId8"/>
                  <a:stretch>
                    <a:fillRect l="-22222"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9F5B1F7-A083-8881-F52D-57AA18F93529}"/>
                    </a:ext>
                  </a:extLst>
                </p:cNvPr>
                <p:cNvSpPr txBox="1"/>
                <p:nvPr/>
              </p:nvSpPr>
              <p:spPr>
                <a:xfrm>
                  <a:off x="3545593" y="5385920"/>
                  <a:ext cx="281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5</m:t>
                            </m:r>
                          </m:sub>
                        </m:sSub>
                      </m:oMath>
                    </m:oMathPara>
                  </a14:m>
                  <a:endParaRPr lang="en-US" dirty="0"/>
                </a:p>
              </p:txBody>
            </p:sp>
          </mc:Choice>
          <mc:Fallback xmlns="">
            <p:sp>
              <p:nvSpPr>
                <p:cNvPr id="38" name="TextBox 37">
                  <a:extLst>
                    <a:ext uri="{FF2B5EF4-FFF2-40B4-BE49-F238E27FC236}">
                      <a16:creationId xmlns:a16="http://schemas.microsoft.com/office/drawing/2014/main" id="{D9F5B1F7-A083-8881-F52D-57AA18F93529}"/>
                    </a:ext>
                  </a:extLst>
                </p:cNvPr>
                <p:cNvSpPr txBox="1">
                  <a:spLocks noRot="1" noChangeAspect="1" noMove="1" noResize="1" noEditPoints="1" noAdjustHandles="1" noChangeArrowheads="1" noChangeShapeType="1" noTextEdit="1"/>
                </p:cNvSpPr>
                <p:nvPr/>
              </p:nvSpPr>
              <p:spPr>
                <a:xfrm>
                  <a:off x="3545593" y="5385920"/>
                  <a:ext cx="281936" cy="276999"/>
                </a:xfrm>
                <a:prstGeom prst="rect">
                  <a:avLst/>
                </a:prstGeom>
                <a:blipFill>
                  <a:blip r:embed="rId9"/>
                  <a:stretch>
                    <a:fillRect l="-19565" r="-8696" b="-1777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96" name="Google Shape;1148;p97">
                <a:extLst>
                  <a:ext uri="{FF2B5EF4-FFF2-40B4-BE49-F238E27FC236}">
                    <a16:creationId xmlns:a16="http://schemas.microsoft.com/office/drawing/2014/main" id="{4C59DB90-45D4-BCF0-810B-ECCFC9F8DB97}"/>
                  </a:ext>
                </a:extLst>
              </p:cNvPr>
              <p:cNvSpPr txBox="1"/>
              <p:nvPr/>
            </p:nvSpPr>
            <p:spPr>
              <a:xfrm>
                <a:off x="6091870" y="2460301"/>
                <a:ext cx="681437" cy="677068"/>
              </a:xfrm>
              <a:prstGeom prst="rect">
                <a:avLst/>
              </a:prstGeom>
              <a:noFill/>
              <a:ln>
                <a:noFill/>
              </a:ln>
            </p:spPr>
            <p:txBody>
              <a:bodyPr spcFirstLastPara="1" wrap="square" lIns="121900" tIns="121900" rIns="121900" bIns="121900" anchor="t" anchorCtr="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2</m:t>
                          </m:r>
                        </m:sub>
                      </m:sSub>
                    </m:oMath>
                  </m:oMathPara>
                </a14:m>
                <a:endParaRPr lang="en-US" sz="2800" dirty="0"/>
              </a:p>
            </p:txBody>
          </p:sp>
        </mc:Choice>
        <mc:Fallback xmlns="">
          <p:sp>
            <p:nvSpPr>
              <p:cNvPr id="896" name="Google Shape;1148;p97">
                <a:extLst>
                  <a:ext uri="{FF2B5EF4-FFF2-40B4-BE49-F238E27FC236}">
                    <a16:creationId xmlns:a16="http://schemas.microsoft.com/office/drawing/2014/main" id="{4C59DB90-45D4-BCF0-810B-ECCFC9F8DB97}"/>
                  </a:ext>
                </a:extLst>
              </p:cNvPr>
              <p:cNvSpPr txBox="1">
                <a:spLocks noRot="1" noChangeAspect="1" noMove="1" noResize="1" noEditPoints="1" noAdjustHandles="1" noChangeArrowheads="1" noChangeShapeType="1" noTextEdit="1"/>
              </p:cNvSpPr>
              <p:nvPr/>
            </p:nvSpPr>
            <p:spPr>
              <a:xfrm>
                <a:off x="6091870" y="2460301"/>
                <a:ext cx="681437" cy="677068"/>
              </a:xfrm>
              <a:prstGeom prst="rect">
                <a:avLst/>
              </a:prstGeom>
              <a:blipFill>
                <a:blip r:embed="rId11"/>
                <a:stretch>
                  <a:fillRect r="-267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2" name="Google Shape;1148;p97">
                <a:extLst>
                  <a:ext uri="{FF2B5EF4-FFF2-40B4-BE49-F238E27FC236}">
                    <a16:creationId xmlns:a16="http://schemas.microsoft.com/office/drawing/2014/main" id="{07E01C24-E5CB-56A7-795F-34C3A02636CA}"/>
                  </a:ext>
                </a:extLst>
              </p:cNvPr>
              <p:cNvSpPr txBox="1"/>
              <p:nvPr/>
            </p:nvSpPr>
            <p:spPr>
              <a:xfrm>
                <a:off x="6168346" y="2999340"/>
                <a:ext cx="681437" cy="677068"/>
              </a:xfrm>
              <a:prstGeom prst="rect">
                <a:avLst/>
              </a:prstGeom>
              <a:noFill/>
              <a:ln>
                <a:noFill/>
              </a:ln>
            </p:spPr>
            <p:txBody>
              <a:bodyPr spcFirstLastPara="1" wrap="square" lIns="121900" tIns="121900" rIns="121900" bIns="121900" anchor="t" anchorCtr="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3</m:t>
                          </m:r>
                        </m:sub>
                      </m:sSub>
                    </m:oMath>
                  </m:oMathPara>
                </a14:m>
                <a:endParaRPr lang="en-US" sz="2800" dirty="0"/>
              </a:p>
            </p:txBody>
          </p:sp>
        </mc:Choice>
        <mc:Fallback xmlns="">
          <p:sp>
            <p:nvSpPr>
              <p:cNvPr id="902" name="Google Shape;1148;p97">
                <a:extLst>
                  <a:ext uri="{FF2B5EF4-FFF2-40B4-BE49-F238E27FC236}">
                    <a16:creationId xmlns:a16="http://schemas.microsoft.com/office/drawing/2014/main" id="{07E01C24-E5CB-56A7-795F-34C3A02636CA}"/>
                  </a:ext>
                </a:extLst>
              </p:cNvPr>
              <p:cNvSpPr txBox="1">
                <a:spLocks noRot="1" noChangeAspect="1" noMove="1" noResize="1" noEditPoints="1" noAdjustHandles="1" noChangeArrowheads="1" noChangeShapeType="1" noTextEdit="1"/>
              </p:cNvSpPr>
              <p:nvPr/>
            </p:nvSpPr>
            <p:spPr>
              <a:xfrm>
                <a:off x="6168346" y="2999340"/>
                <a:ext cx="681437" cy="677068"/>
              </a:xfrm>
              <a:prstGeom prst="rect">
                <a:avLst/>
              </a:prstGeom>
              <a:blipFill>
                <a:blip r:embed="rId12"/>
                <a:stretch>
                  <a:fillRect r="-267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7" name="Google Shape;1148;p97">
                <a:extLst>
                  <a:ext uri="{FF2B5EF4-FFF2-40B4-BE49-F238E27FC236}">
                    <a16:creationId xmlns:a16="http://schemas.microsoft.com/office/drawing/2014/main" id="{33722614-9553-89A8-E250-3FF251FB18F8}"/>
                  </a:ext>
                </a:extLst>
              </p:cNvPr>
              <p:cNvSpPr txBox="1"/>
              <p:nvPr/>
            </p:nvSpPr>
            <p:spPr>
              <a:xfrm>
                <a:off x="5987955" y="3634055"/>
                <a:ext cx="681437" cy="677068"/>
              </a:xfrm>
              <a:prstGeom prst="rect">
                <a:avLst/>
              </a:prstGeom>
              <a:noFill/>
              <a:ln>
                <a:noFill/>
              </a:ln>
            </p:spPr>
            <p:txBody>
              <a:bodyPr spcFirstLastPara="1" wrap="square" lIns="121900" tIns="121900" rIns="121900" bIns="121900" anchor="t" anchorCtr="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4</m:t>
                          </m:r>
                        </m:sub>
                      </m:sSub>
                    </m:oMath>
                  </m:oMathPara>
                </a14:m>
                <a:endParaRPr lang="en-US" sz="2800" dirty="0"/>
              </a:p>
            </p:txBody>
          </p:sp>
        </mc:Choice>
        <mc:Fallback xmlns="">
          <p:sp>
            <p:nvSpPr>
              <p:cNvPr id="907" name="Google Shape;1148;p97">
                <a:extLst>
                  <a:ext uri="{FF2B5EF4-FFF2-40B4-BE49-F238E27FC236}">
                    <a16:creationId xmlns:a16="http://schemas.microsoft.com/office/drawing/2014/main" id="{33722614-9553-89A8-E250-3FF251FB18F8}"/>
                  </a:ext>
                </a:extLst>
              </p:cNvPr>
              <p:cNvSpPr txBox="1">
                <a:spLocks noRot="1" noChangeAspect="1" noMove="1" noResize="1" noEditPoints="1" noAdjustHandles="1" noChangeArrowheads="1" noChangeShapeType="1" noTextEdit="1"/>
              </p:cNvSpPr>
              <p:nvPr/>
            </p:nvSpPr>
            <p:spPr>
              <a:xfrm>
                <a:off x="5987955" y="3634055"/>
                <a:ext cx="681437" cy="677068"/>
              </a:xfrm>
              <a:prstGeom prst="rect">
                <a:avLst/>
              </a:prstGeom>
              <a:blipFill>
                <a:blip r:embed="rId13"/>
                <a:stretch>
                  <a:fillRect r="-2767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9" name="Google Shape;1148;p97">
                <a:extLst>
                  <a:ext uri="{FF2B5EF4-FFF2-40B4-BE49-F238E27FC236}">
                    <a16:creationId xmlns:a16="http://schemas.microsoft.com/office/drawing/2014/main" id="{69214DAE-0F50-1619-C183-047553BCA5A1}"/>
                  </a:ext>
                </a:extLst>
              </p:cNvPr>
              <p:cNvSpPr txBox="1"/>
              <p:nvPr/>
            </p:nvSpPr>
            <p:spPr>
              <a:xfrm>
                <a:off x="5745951" y="4086386"/>
                <a:ext cx="681437" cy="677068"/>
              </a:xfrm>
              <a:prstGeom prst="rect">
                <a:avLst/>
              </a:prstGeom>
              <a:noFill/>
              <a:ln>
                <a:noFill/>
              </a:ln>
            </p:spPr>
            <p:txBody>
              <a:bodyPr spcFirstLastPara="1" wrap="square" lIns="121900" tIns="121900" rIns="121900" bIns="121900" anchor="t" anchorCtr="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5</m:t>
                          </m:r>
                        </m:sub>
                      </m:sSub>
                    </m:oMath>
                  </m:oMathPara>
                </a14:m>
                <a:endParaRPr lang="en-US" sz="2800" dirty="0"/>
              </a:p>
            </p:txBody>
          </p:sp>
        </mc:Choice>
        <mc:Fallback xmlns="">
          <p:sp>
            <p:nvSpPr>
              <p:cNvPr id="909" name="Google Shape;1148;p97">
                <a:extLst>
                  <a:ext uri="{FF2B5EF4-FFF2-40B4-BE49-F238E27FC236}">
                    <a16:creationId xmlns:a16="http://schemas.microsoft.com/office/drawing/2014/main" id="{69214DAE-0F50-1619-C183-047553BCA5A1}"/>
                  </a:ext>
                </a:extLst>
              </p:cNvPr>
              <p:cNvSpPr txBox="1">
                <a:spLocks noRot="1" noChangeAspect="1" noMove="1" noResize="1" noEditPoints="1" noAdjustHandles="1" noChangeArrowheads="1" noChangeShapeType="1" noTextEdit="1"/>
              </p:cNvSpPr>
              <p:nvPr/>
            </p:nvSpPr>
            <p:spPr>
              <a:xfrm>
                <a:off x="5745951" y="4086386"/>
                <a:ext cx="681437" cy="677068"/>
              </a:xfrm>
              <a:prstGeom prst="rect">
                <a:avLst/>
              </a:prstGeom>
              <a:blipFill>
                <a:blip r:embed="rId14"/>
                <a:stretch>
                  <a:fillRect r="-27928"/>
                </a:stretch>
              </a:blipFill>
              <a:ln>
                <a:noFill/>
              </a:ln>
            </p:spPr>
            <p:txBody>
              <a:bodyPr/>
              <a:lstStyle/>
              <a:p>
                <a:r>
                  <a:rPr lang="en-US">
                    <a:noFill/>
                  </a:rPr>
                  <a:t> </a:t>
                </a:r>
              </a:p>
            </p:txBody>
          </p:sp>
        </mc:Fallback>
      </mc:AlternateContent>
      <p:grpSp>
        <p:nvGrpSpPr>
          <p:cNvPr id="919" name="Group 918">
            <a:extLst>
              <a:ext uri="{FF2B5EF4-FFF2-40B4-BE49-F238E27FC236}">
                <a16:creationId xmlns:a16="http://schemas.microsoft.com/office/drawing/2014/main" id="{1D4CC677-D972-4709-FDAC-B7145EAF05BB}"/>
              </a:ext>
            </a:extLst>
          </p:cNvPr>
          <p:cNvGrpSpPr/>
          <p:nvPr/>
        </p:nvGrpSpPr>
        <p:grpSpPr>
          <a:xfrm>
            <a:off x="2936654" y="2753431"/>
            <a:ext cx="3260862" cy="1107562"/>
            <a:chOff x="3276663" y="2772598"/>
            <a:chExt cx="3260862" cy="1107562"/>
          </a:xfrm>
          <a:solidFill>
            <a:srgbClr val="F4CCCC"/>
          </a:solidFill>
        </p:grpSpPr>
        <p:sp>
          <p:nvSpPr>
            <p:cNvPr id="921" name="Google Shape;881;p86">
              <a:extLst>
                <a:ext uri="{FF2B5EF4-FFF2-40B4-BE49-F238E27FC236}">
                  <a16:creationId xmlns:a16="http://schemas.microsoft.com/office/drawing/2014/main" id="{EBBE87BF-E076-8F75-3F90-8E4945CE7074}"/>
                </a:ext>
              </a:extLst>
            </p:cNvPr>
            <p:cNvSpPr/>
            <p:nvPr/>
          </p:nvSpPr>
          <p:spPr>
            <a:xfrm rot="14599033">
              <a:off x="5512982" y="2080582"/>
              <a:ext cx="332527" cy="1716559"/>
            </a:xfrm>
            <a:prstGeom prst="ellipse">
              <a:avLst/>
            </a:prstGeom>
            <a:grp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22" name="Google Shape;881;p86">
              <a:extLst>
                <a:ext uri="{FF2B5EF4-FFF2-40B4-BE49-F238E27FC236}">
                  <a16:creationId xmlns:a16="http://schemas.microsoft.com/office/drawing/2014/main" id="{BB6AA357-8934-D70E-11D1-85D6171C3B86}"/>
                </a:ext>
              </a:extLst>
            </p:cNvPr>
            <p:cNvSpPr/>
            <p:nvPr/>
          </p:nvSpPr>
          <p:spPr>
            <a:xfrm rot="14599033" flipH="1" flipV="1">
              <a:off x="3968679" y="2855617"/>
              <a:ext cx="332527" cy="1716559"/>
            </a:xfrm>
            <a:prstGeom prst="ellipse">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nvGrpSpPr>
          <p:cNvPr id="923" name="Group 922">
            <a:extLst>
              <a:ext uri="{FF2B5EF4-FFF2-40B4-BE49-F238E27FC236}">
                <a16:creationId xmlns:a16="http://schemas.microsoft.com/office/drawing/2014/main" id="{7ACDDA07-EEB4-70D4-6FF3-D3B09D738FBA}"/>
              </a:ext>
            </a:extLst>
          </p:cNvPr>
          <p:cNvGrpSpPr/>
          <p:nvPr/>
        </p:nvGrpSpPr>
        <p:grpSpPr>
          <a:xfrm>
            <a:off x="2928848" y="2759197"/>
            <a:ext cx="3260862" cy="1107562"/>
            <a:chOff x="3276663" y="2772598"/>
            <a:chExt cx="3260862" cy="1107562"/>
          </a:xfrm>
          <a:solidFill>
            <a:srgbClr val="F4CCCC"/>
          </a:solidFill>
        </p:grpSpPr>
        <p:sp>
          <p:nvSpPr>
            <p:cNvPr id="924" name="Google Shape;881;p86">
              <a:extLst>
                <a:ext uri="{FF2B5EF4-FFF2-40B4-BE49-F238E27FC236}">
                  <a16:creationId xmlns:a16="http://schemas.microsoft.com/office/drawing/2014/main" id="{697453DE-DDA3-1E2F-B3C9-0B236E581F64}"/>
                </a:ext>
              </a:extLst>
            </p:cNvPr>
            <p:cNvSpPr/>
            <p:nvPr/>
          </p:nvSpPr>
          <p:spPr>
            <a:xfrm rot="14599033">
              <a:off x="5512982" y="2080582"/>
              <a:ext cx="332527" cy="1716559"/>
            </a:xfrm>
            <a:prstGeom prst="ellipse">
              <a:avLst/>
            </a:prstGeom>
            <a:solidFill>
              <a:srgbClr val="B6D7A8"/>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25" name="Google Shape;881;p86">
              <a:extLst>
                <a:ext uri="{FF2B5EF4-FFF2-40B4-BE49-F238E27FC236}">
                  <a16:creationId xmlns:a16="http://schemas.microsoft.com/office/drawing/2014/main" id="{51F3E555-023A-1F2B-EA4C-EAEEC9E2546D}"/>
                </a:ext>
              </a:extLst>
            </p:cNvPr>
            <p:cNvSpPr/>
            <p:nvPr/>
          </p:nvSpPr>
          <p:spPr>
            <a:xfrm rot="14599033" flipH="1" flipV="1">
              <a:off x="3968679" y="2855617"/>
              <a:ext cx="332527" cy="1716559"/>
            </a:xfrm>
            <a:prstGeom prst="ellipse">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nvGrpSpPr>
          <p:cNvPr id="934" name="Group 933">
            <a:extLst>
              <a:ext uri="{FF2B5EF4-FFF2-40B4-BE49-F238E27FC236}">
                <a16:creationId xmlns:a16="http://schemas.microsoft.com/office/drawing/2014/main" id="{706C9DD2-183F-711F-C05F-62241D2D28A7}"/>
              </a:ext>
            </a:extLst>
          </p:cNvPr>
          <p:cNvGrpSpPr/>
          <p:nvPr/>
        </p:nvGrpSpPr>
        <p:grpSpPr>
          <a:xfrm>
            <a:off x="2933886" y="2747645"/>
            <a:ext cx="3260862" cy="1107562"/>
            <a:chOff x="3276663" y="2772598"/>
            <a:chExt cx="3260862" cy="1107562"/>
          </a:xfrm>
          <a:solidFill>
            <a:srgbClr val="F4CCCC"/>
          </a:solidFill>
        </p:grpSpPr>
        <p:sp>
          <p:nvSpPr>
            <p:cNvPr id="936" name="Google Shape;881;p86">
              <a:extLst>
                <a:ext uri="{FF2B5EF4-FFF2-40B4-BE49-F238E27FC236}">
                  <a16:creationId xmlns:a16="http://schemas.microsoft.com/office/drawing/2014/main" id="{9E6BE5E1-A94A-B15E-E45B-65FBF039B1CF}"/>
                </a:ext>
              </a:extLst>
            </p:cNvPr>
            <p:cNvSpPr/>
            <p:nvPr/>
          </p:nvSpPr>
          <p:spPr>
            <a:xfrm rot="14599033">
              <a:off x="5512982" y="2080582"/>
              <a:ext cx="332527" cy="1716559"/>
            </a:xfrm>
            <a:prstGeom prst="ellipse">
              <a:avLst/>
            </a:prstGeom>
            <a:solidFill>
              <a:srgbClr val="CFE2F3"/>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37" name="Google Shape;881;p86">
              <a:extLst>
                <a:ext uri="{FF2B5EF4-FFF2-40B4-BE49-F238E27FC236}">
                  <a16:creationId xmlns:a16="http://schemas.microsoft.com/office/drawing/2014/main" id="{70121186-6A66-CE17-1752-A509B5C3ACD5}"/>
                </a:ext>
              </a:extLst>
            </p:cNvPr>
            <p:cNvSpPr/>
            <p:nvPr/>
          </p:nvSpPr>
          <p:spPr>
            <a:xfrm rot="14599033" flipH="1" flipV="1">
              <a:off x="3968679" y="2855617"/>
              <a:ext cx="332527" cy="1716559"/>
            </a:xfrm>
            <a:prstGeom prst="ellipse">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nvGrpSpPr>
          <p:cNvPr id="938" name="Group 937">
            <a:extLst>
              <a:ext uri="{FF2B5EF4-FFF2-40B4-BE49-F238E27FC236}">
                <a16:creationId xmlns:a16="http://schemas.microsoft.com/office/drawing/2014/main" id="{2403A578-B7DA-323F-B687-36956A192084}"/>
              </a:ext>
            </a:extLst>
          </p:cNvPr>
          <p:cNvGrpSpPr/>
          <p:nvPr/>
        </p:nvGrpSpPr>
        <p:grpSpPr>
          <a:xfrm>
            <a:off x="2942501" y="2755483"/>
            <a:ext cx="3260862" cy="1107562"/>
            <a:chOff x="3276663" y="2772598"/>
            <a:chExt cx="3260862" cy="1107562"/>
          </a:xfrm>
          <a:solidFill>
            <a:srgbClr val="F4CCCC"/>
          </a:solidFill>
        </p:grpSpPr>
        <p:sp>
          <p:nvSpPr>
            <p:cNvPr id="939" name="Google Shape;881;p86">
              <a:extLst>
                <a:ext uri="{FF2B5EF4-FFF2-40B4-BE49-F238E27FC236}">
                  <a16:creationId xmlns:a16="http://schemas.microsoft.com/office/drawing/2014/main" id="{5C4BE989-4AC3-51B3-E22B-AC3BAFF38449}"/>
                </a:ext>
              </a:extLst>
            </p:cNvPr>
            <p:cNvSpPr/>
            <p:nvPr/>
          </p:nvSpPr>
          <p:spPr>
            <a:xfrm rot="14599033">
              <a:off x="5512982" y="2080582"/>
              <a:ext cx="332527" cy="1716559"/>
            </a:xfrm>
            <a:prstGeom prst="ellipse">
              <a:avLst/>
            </a:prstGeom>
            <a:solidFill>
              <a:srgbClr val="D9D2E9"/>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40" name="Google Shape;881;p86">
              <a:extLst>
                <a:ext uri="{FF2B5EF4-FFF2-40B4-BE49-F238E27FC236}">
                  <a16:creationId xmlns:a16="http://schemas.microsoft.com/office/drawing/2014/main" id="{E72F467A-884B-FB3A-0214-A93502611721}"/>
                </a:ext>
              </a:extLst>
            </p:cNvPr>
            <p:cNvSpPr/>
            <p:nvPr/>
          </p:nvSpPr>
          <p:spPr>
            <a:xfrm rot="14599033" flipH="1" flipV="1">
              <a:off x="3968679" y="2855617"/>
              <a:ext cx="332527" cy="1716559"/>
            </a:xfrm>
            <a:prstGeom prst="ellipse">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nvGrpSpPr>
          <p:cNvPr id="946" name="Group 945">
            <a:extLst>
              <a:ext uri="{FF2B5EF4-FFF2-40B4-BE49-F238E27FC236}">
                <a16:creationId xmlns:a16="http://schemas.microsoft.com/office/drawing/2014/main" id="{E94D75C0-A4BD-89F0-8197-FD6A31C9816B}"/>
              </a:ext>
            </a:extLst>
          </p:cNvPr>
          <p:cNvGrpSpPr/>
          <p:nvPr/>
        </p:nvGrpSpPr>
        <p:grpSpPr>
          <a:xfrm>
            <a:off x="2343969" y="2133472"/>
            <a:ext cx="2234987" cy="2638464"/>
            <a:chOff x="2343969" y="2133472"/>
            <a:chExt cx="2234987" cy="2638464"/>
          </a:xfrm>
        </p:grpSpPr>
        <p:sp>
          <p:nvSpPr>
            <p:cNvPr id="944" name="Arc 943">
              <a:extLst>
                <a:ext uri="{FF2B5EF4-FFF2-40B4-BE49-F238E27FC236}">
                  <a16:creationId xmlns:a16="http://schemas.microsoft.com/office/drawing/2014/main" id="{2AB27B2B-CAF3-BC18-321F-80B16F332F5A}"/>
                </a:ext>
              </a:extLst>
            </p:cNvPr>
            <p:cNvSpPr/>
            <p:nvPr/>
          </p:nvSpPr>
          <p:spPr>
            <a:xfrm rot="17437286">
              <a:off x="2078806" y="2940748"/>
              <a:ext cx="2096351" cy="1566025"/>
            </a:xfrm>
            <a:prstGeom prst="arc">
              <a:avLst>
                <a:gd name="adj1" fmla="val 16200000"/>
                <a:gd name="adj2" fmla="val 20205511"/>
              </a:avLst>
            </a:prstGeom>
            <a:ln w="28575">
              <a:solidFill>
                <a:srgbClr val="FF0000"/>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5" name="TextBox 944">
              <a:extLst>
                <a:ext uri="{FF2B5EF4-FFF2-40B4-BE49-F238E27FC236}">
                  <a16:creationId xmlns:a16="http://schemas.microsoft.com/office/drawing/2014/main" id="{C34A2512-D1A2-BA72-5CDA-149E10DF7B69}"/>
                </a:ext>
              </a:extLst>
            </p:cNvPr>
            <p:cNvSpPr txBox="1"/>
            <p:nvPr/>
          </p:nvSpPr>
          <p:spPr>
            <a:xfrm>
              <a:off x="2998781" y="2133472"/>
              <a:ext cx="1580175" cy="923330"/>
            </a:xfrm>
            <a:prstGeom prst="rect">
              <a:avLst/>
            </a:prstGeom>
            <a:noFill/>
          </p:spPr>
          <p:txBody>
            <a:bodyPr wrap="square" rtlCol="0">
              <a:spAutoFit/>
            </a:bodyPr>
            <a:lstStyle/>
            <a:p>
              <a:r>
                <a:rPr lang="en-US" dirty="0"/>
                <a:t>Best Frequency &amp; Direction</a:t>
              </a:r>
            </a:p>
          </p:txBody>
        </p: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6C44639-5BAA-1B72-11EA-66AD569B39E9}"/>
                  </a:ext>
                </a:extLst>
              </p:cNvPr>
              <p:cNvSpPr txBox="1"/>
              <p:nvPr/>
            </p:nvSpPr>
            <p:spPr>
              <a:xfrm>
                <a:off x="6294076" y="1913098"/>
                <a:ext cx="59723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2</m:t>
                          </m:r>
                        </m:sub>
                      </m:sSub>
                    </m:oMath>
                  </m:oMathPara>
                </a14:m>
                <a:endParaRPr lang="en-US" sz="2800" dirty="0"/>
              </a:p>
            </p:txBody>
          </p:sp>
        </mc:Choice>
        <mc:Fallback xmlns="">
          <p:sp>
            <p:nvSpPr>
              <p:cNvPr id="62" name="TextBox 61">
                <a:extLst>
                  <a:ext uri="{FF2B5EF4-FFF2-40B4-BE49-F238E27FC236}">
                    <a16:creationId xmlns:a16="http://schemas.microsoft.com/office/drawing/2014/main" id="{C6C44639-5BAA-1B72-11EA-66AD569B39E9}"/>
                  </a:ext>
                </a:extLst>
              </p:cNvPr>
              <p:cNvSpPr txBox="1">
                <a:spLocks noRot="1" noChangeAspect="1" noMove="1" noResize="1" noEditPoints="1" noAdjustHandles="1" noChangeArrowheads="1" noChangeShapeType="1" noTextEdit="1"/>
              </p:cNvSpPr>
              <p:nvPr/>
            </p:nvSpPr>
            <p:spPr>
              <a:xfrm>
                <a:off x="6294076" y="1913098"/>
                <a:ext cx="597239" cy="43088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7" name="TextBox 896">
                <a:extLst>
                  <a:ext uri="{FF2B5EF4-FFF2-40B4-BE49-F238E27FC236}">
                    <a16:creationId xmlns:a16="http://schemas.microsoft.com/office/drawing/2014/main" id="{AC5EBE2E-A81F-AFFA-3BB3-B6572937C404}"/>
                  </a:ext>
                </a:extLst>
              </p:cNvPr>
              <p:cNvSpPr txBox="1"/>
              <p:nvPr/>
            </p:nvSpPr>
            <p:spPr>
              <a:xfrm>
                <a:off x="6294075" y="1913098"/>
                <a:ext cx="59723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3</m:t>
                          </m:r>
                        </m:sub>
                      </m:sSub>
                    </m:oMath>
                  </m:oMathPara>
                </a14:m>
                <a:endParaRPr lang="en-US" sz="2800" dirty="0"/>
              </a:p>
            </p:txBody>
          </p:sp>
        </mc:Choice>
        <mc:Fallback xmlns="">
          <p:sp>
            <p:nvSpPr>
              <p:cNvPr id="897" name="TextBox 896">
                <a:extLst>
                  <a:ext uri="{FF2B5EF4-FFF2-40B4-BE49-F238E27FC236}">
                    <a16:creationId xmlns:a16="http://schemas.microsoft.com/office/drawing/2014/main" id="{AC5EBE2E-A81F-AFFA-3BB3-B6572937C404}"/>
                  </a:ext>
                </a:extLst>
              </p:cNvPr>
              <p:cNvSpPr txBox="1">
                <a:spLocks noRot="1" noChangeAspect="1" noMove="1" noResize="1" noEditPoints="1" noAdjustHandles="1" noChangeArrowheads="1" noChangeShapeType="1" noTextEdit="1"/>
              </p:cNvSpPr>
              <p:nvPr/>
            </p:nvSpPr>
            <p:spPr>
              <a:xfrm>
                <a:off x="6294075" y="1913098"/>
                <a:ext cx="597239" cy="43088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9" name="TextBox 898">
                <a:extLst>
                  <a:ext uri="{FF2B5EF4-FFF2-40B4-BE49-F238E27FC236}">
                    <a16:creationId xmlns:a16="http://schemas.microsoft.com/office/drawing/2014/main" id="{D8B1A7E4-F6CE-6212-BE53-ABBEC646D190}"/>
                  </a:ext>
                </a:extLst>
              </p:cNvPr>
              <p:cNvSpPr txBox="1"/>
              <p:nvPr/>
            </p:nvSpPr>
            <p:spPr>
              <a:xfrm>
                <a:off x="6294074" y="1921262"/>
                <a:ext cx="59723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4</m:t>
                          </m:r>
                        </m:sub>
                      </m:sSub>
                    </m:oMath>
                  </m:oMathPara>
                </a14:m>
                <a:endParaRPr lang="en-US" sz="2800" dirty="0"/>
              </a:p>
            </p:txBody>
          </p:sp>
        </mc:Choice>
        <mc:Fallback xmlns="">
          <p:sp>
            <p:nvSpPr>
              <p:cNvPr id="899" name="TextBox 898">
                <a:extLst>
                  <a:ext uri="{FF2B5EF4-FFF2-40B4-BE49-F238E27FC236}">
                    <a16:creationId xmlns:a16="http://schemas.microsoft.com/office/drawing/2014/main" id="{D8B1A7E4-F6CE-6212-BE53-ABBEC646D190}"/>
                  </a:ext>
                </a:extLst>
              </p:cNvPr>
              <p:cNvSpPr txBox="1">
                <a:spLocks noRot="1" noChangeAspect="1" noMove="1" noResize="1" noEditPoints="1" noAdjustHandles="1" noChangeArrowheads="1" noChangeShapeType="1" noTextEdit="1"/>
              </p:cNvSpPr>
              <p:nvPr/>
            </p:nvSpPr>
            <p:spPr>
              <a:xfrm>
                <a:off x="6294074" y="1921262"/>
                <a:ext cx="597239" cy="43088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6" name="TextBox 925">
                <a:extLst>
                  <a:ext uri="{FF2B5EF4-FFF2-40B4-BE49-F238E27FC236}">
                    <a16:creationId xmlns:a16="http://schemas.microsoft.com/office/drawing/2014/main" id="{423C33ED-1AE2-62E6-4FF2-BDBEA9F7E93C}"/>
                  </a:ext>
                </a:extLst>
              </p:cNvPr>
              <p:cNvSpPr txBox="1"/>
              <p:nvPr/>
            </p:nvSpPr>
            <p:spPr>
              <a:xfrm>
                <a:off x="6294072" y="1916819"/>
                <a:ext cx="59723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5</m:t>
                          </m:r>
                        </m:sub>
                      </m:sSub>
                    </m:oMath>
                  </m:oMathPara>
                </a14:m>
                <a:endParaRPr lang="en-US" sz="2800" dirty="0"/>
              </a:p>
            </p:txBody>
          </p:sp>
        </mc:Choice>
        <mc:Fallback xmlns="">
          <p:sp>
            <p:nvSpPr>
              <p:cNvPr id="926" name="TextBox 925">
                <a:extLst>
                  <a:ext uri="{FF2B5EF4-FFF2-40B4-BE49-F238E27FC236}">
                    <a16:creationId xmlns:a16="http://schemas.microsoft.com/office/drawing/2014/main" id="{423C33ED-1AE2-62E6-4FF2-BDBEA9F7E93C}"/>
                  </a:ext>
                </a:extLst>
              </p:cNvPr>
              <p:cNvSpPr txBox="1">
                <a:spLocks noRot="1" noChangeAspect="1" noMove="1" noResize="1" noEditPoints="1" noAdjustHandles="1" noChangeArrowheads="1" noChangeShapeType="1" noTextEdit="1"/>
              </p:cNvSpPr>
              <p:nvPr/>
            </p:nvSpPr>
            <p:spPr>
              <a:xfrm>
                <a:off x="6294072" y="1916819"/>
                <a:ext cx="597239" cy="430887"/>
              </a:xfrm>
              <a:prstGeom prst="rect">
                <a:avLst/>
              </a:prstGeom>
              <a:blipFill>
                <a:blip r:embed="rId18"/>
                <a:stretch>
                  <a:fillRect/>
                </a:stretch>
              </a:blipFill>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205D2FD6-D136-F2E3-9D83-B86D7CE5EDFE}"/>
              </a:ext>
            </a:extLst>
          </p:cNvPr>
          <p:cNvGrpSpPr/>
          <p:nvPr/>
        </p:nvGrpSpPr>
        <p:grpSpPr>
          <a:xfrm>
            <a:off x="2275988" y="1033514"/>
            <a:ext cx="4600560" cy="4600560"/>
            <a:chOff x="2450157" y="695429"/>
            <a:chExt cx="4600560" cy="4600560"/>
          </a:xfrm>
        </p:grpSpPr>
        <p:sp>
          <p:nvSpPr>
            <p:cNvPr id="927" name="Google Shape;881;p86">
              <a:extLst>
                <a:ext uri="{FF2B5EF4-FFF2-40B4-BE49-F238E27FC236}">
                  <a16:creationId xmlns:a16="http://schemas.microsoft.com/office/drawing/2014/main" id="{ACD90FC2-72AA-354D-7105-68B044DF8BEC}"/>
                </a:ext>
              </a:extLst>
            </p:cNvPr>
            <p:cNvSpPr/>
            <p:nvPr/>
          </p:nvSpPr>
          <p:spPr>
            <a:xfrm rot="14664515">
              <a:off x="5783104" y="1578567"/>
              <a:ext cx="332527" cy="1605853"/>
            </a:xfrm>
            <a:prstGeom prst="ellipse">
              <a:avLst/>
            </a:prstGeom>
            <a:solidFill>
              <a:srgbClr val="D9D2E9"/>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28" name="Google Shape;881;p86">
              <a:extLst>
                <a:ext uri="{FF2B5EF4-FFF2-40B4-BE49-F238E27FC236}">
                  <a16:creationId xmlns:a16="http://schemas.microsoft.com/office/drawing/2014/main" id="{A0226E87-A141-CB0D-231E-C03EECE2B4ED}"/>
                </a:ext>
              </a:extLst>
            </p:cNvPr>
            <p:cNvSpPr/>
            <p:nvPr/>
          </p:nvSpPr>
          <p:spPr>
            <a:xfrm rot="14664515">
              <a:off x="5716105" y="1615389"/>
              <a:ext cx="332527" cy="1605853"/>
            </a:xfrm>
            <a:prstGeom prst="ellipse">
              <a:avLst/>
            </a:prstGeom>
            <a:solidFill>
              <a:schemeClr val="accent6">
                <a:lumMod val="40000"/>
                <a:lumOff val="60000"/>
              </a:scheme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29" name="Google Shape;881;p86">
              <a:extLst>
                <a:ext uri="{FF2B5EF4-FFF2-40B4-BE49-F238E27FC236}">
                  <a16:creationId xmlns:a16="http://schemas.microsoft.com/office/drawing/2014/main" id="{E0A1C9BB-7061-C8F5-97F1-48F4356122AC}"/>
                </a:ext>
              </a:extLst>
            </p:cNvPr>
            <p:cNvSpPr/>
            <p:nvPr/>
          </p:nvSpPr>
          <p:spPr>
            <a:xfrm rot="14664515">
              <a:off x="5620657" y="1669184"/>
              <a:ext cx="332527" cy="1605853"/>
            </a:xfrm>
            <a:prstGeom prst="ellipse">
              <a:avLst/>
            </a:prstGeom>
            <a:solidFill>
              <a:srgbClr val="FDD5D5"/>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930" name="Google Shape;881;p86">
              <a:extLst>
                <a:ext uri="{FF2B5EF4-FFF2-40B4-BE49-F238E27FC236}">
                  <a16:creationId xmlns:a16="http://schemas.microsoft.com/office/drawing/2014/main" id="{E0B3A7A6-008F-8CF1-E0A2-717DB5F96BF4}"/>
                </a:ext>
              </a:extLst>
            </p:cNvPr>
            <p:cNvSpPr/>
            <p:nvPr/>
          </p:nvSpPr>
          <p:spPr>
            <a:xfrm rot="14664515">
              <a:off x="5510641" y="1723127"/>
              <a:ext cx="332527" cy="1605853"/>
            </a:xfrm>
            <a:prstGeom prst="ellipse">
              <a:avLst/>
            </a:prstGeom>
            <a:solidFill>
              <a:schemeClr val="accent4">
                <a:lumMod val="40000"/>
                <a:lumOff val="60000"/>
              </a:scheme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nvGrpSpPr>
            <p:cNvPr id="932" name="Group 931">
              <a:extLst>
                <a:ext uri="{FF2B5EF4-FFF2-40B4-BE49-F238E27FC236}">
                  <a16:creationId xmlns:a16="http://schemas.microsoft.com/office/drawing/2014/main" id="{C2478A5F-B00E-6C61-6F25-0486623D48FE}"/>
                </a:ext>
              </a:extLst>
            </p:cNvPr>
            <p:cNvGrpSpPr/>
            <p:nvPr/>
          </p:nvGrpSpPr>
          <p:grpSpPr>
            <a:xfrm>
              <a:off x="2450157" y="695429"/>
              <a:ext cx="4600560" cy="4600560"/>
              <a:chOff x="2531715" y="1619011"/>
              <a:chExt cx="3792348" cy="3792348"/>
            </a:xfrm>
            <a:noFill/>
          </p:grpSpPr>
          <p:sp>
            <p:nvSpPr>
              <p:cNvPr id="941" name="Donut 839">
                <a:extLst>
                  <a:ext uri="{FF2B5EF4-FFF2-40B4-BE49-F238E27FC236}">
                    <a16:creationId xmlns:a16="http://schemas.microsoft.com/office/drawing/2014/main" id="{59182B25-D6F1-FCEE-498F-7F58492828C1}"/>
                  </a:ext>
                </a:extLst>
              </p:cNvPr>
              <p:cNvSpPr/>
              <p:nvPr/>
            </p:nvSpPr>
            <p:spPr>
              <a:xfrm>
                <a:off x="2531715" y="1619011"/>
                <a:ext cx="3792348" cy="3792348"/>
              </a:xfrm>
              <a:prstGeom prst="donu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2" name="Google Shape;881;p86">
                <a:extLst>
                  <a:ext uri="{FF2B5EF4-FFF2-40B4-BE49-F238E27FC236}">
                    <a16:creationId xmlns:a16="http://schemas.microsoft.com/office/drawing/2014/main" id="{A9C16A5E-F2E4-D33F-1A0A-B1620BC922E0}"/>
                  </a:ext>
                </a:extLst>
              </p:cNvPr>
              <p:cNvSpPr/>
              <p:nvPr/>
            </p:nvSpPr>
            <p:spPr>
              <a:xfrm rot="14664515">
                <a:off x="4921774" y="2491409"/>
                <a:ext cx="274110" cy="1414999"/>
              </a:xfrm>
              <a:prstGeom prst="ellipse">
                <a:avLst/>
              </a:prstGeom>
              <a:solidFill>
                <a:schemeClr val="accent5">
                  <a:lumMod val="40000"/>
                  <a:lumOff val="60000"/>
                </a:scheme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cxnSp>
            <p:nvCxnSpPr>
              <p:cNvPr id="943" name="Google Shape;897;p86">
                <a:extLst>
                  <a:ext uri="{FF2B5EF4-FFF2-40B4-BE49-F238E27FC236}">
                    <a16:creationId xmlns:a16="http://schemas.microsoft.com/office/drawing/2014/main" id="{02BBBC78-E6A8-92F2-706F-45BC280FD292}"/>
                  </a:ext>
                </a:extLst>
              </p:cNvPr>
              <p:cNvCxnSpPr>
                <a:cxnSpLocks/>
              </p:cNvCxnSpPr>
              <p:nvPr/>
            </p:nvCxnSpPr>
            <p:spPr>
              <a:xfrm flipV="1">
                <a:off x="4419185" y="2645119"/>
                <a:ext cx="1715214" cy="859543"/>
              </a:xfrm>
              <a:prstGeom prst="straightConnector1">
                <a:avLst/>
              </a:prstGeom>
              <a:grpFill/>
              <a:ln w="19050" cap="flat" cmpd="sng">
                <a:solidFill>
                  <a:schemeClr val="dk2"/>
                </a:solidFill>
                <a:prstDash val="solid"/>
                <a:round/>
                <a:headEnd type="none" w="med" len="med"/>
                <a:tailEnd type="triangle" w="med" len="med"/>
              </a:ln>
            </p:spPr>
          </p:cxnSp>
        </p:grpSp>
      </p:grpSp>
      <p:sp>
        <p:nvSpPr>
          <p:cNvPr id="948" name="Google Shape;1148;p97">
            <a:extLst>
              <a:ext uri="{FF2B5EF4-FFF2-40B4-BE49-F238E27FC236}">
                <a16:creationId xmlns:a16="http://schemas.microsoft.com/office/drawing/2014/main" id="{4FFE8EB1-4D8E-72CE-84D8-C801CB71DB20}"/>
              </a:ext>
            </a:extLst>
          </p:cNvPr>
          <p:cNvSpPr txBox="1"/>
          <p:nvPr/>
        </p:nvSpPr>
        <p:spPr>
          <a:xfrm>
            <a:off x="6045072" y="1645164"/>
            <a:ext cx="1350477" cy="135417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 </a:t>
            </a:r>
            <a:r>
              <a:rPr lang="en-US" sz="2800" i="1" dirty="0">
                <a:solidFill>
                  <a:schemeClr val="dk1"/>
                </a:solidFill>
                <a:latin typeface="Times New Roman"/>
                <a:ea typeface="Times New Roman"/>
                <a:cs typeface="Times New Roman"/>
                <a:sym typeface="Times New Roman"/>
              </a:rPr>
              <a:t>to f</a:t>
            </a:r>
            <a:r>
              <a:rPr lang="en-US" sz="3600" i="1" baseline="-25000" dirty="0">
                <a:solidFill>
                  <a:schemeClr val="dk1"/>
                </a:solidFill>
                <a:latin typeface="Times New Roman"/>
                <a:ea typeface="Times New Roman"/>
                <a:cs typeface="Times New Roman"/>
                <a:sym typeface="Times New Roman"/>
              </a:rPr>
              <a:t>5</a:t>
            </a:r>
            <a:r>
              <a:rPr lang="en-US" sz="3600" i="1" dirty="0">
                <a:solidFill>
                  <a:schemeClr val="dk1"/>
                </a:solidFill>
                <a:latin typeface="Times New Roman"/>
                <a:ea typeface="Times New Roman"/>
                <a:cs typeface="Times New Roman"/>
                <a:sym typeface="Times New Roman"/>
              </a:rPr>
              <a:t> </a:t>
            </a:r>
            <a:endParaRPr lang="en-US" sz="2800" dirty="0"/>
          </a:p>
          <a:p>
            <a:r>
              <a:rPr lang="en-US" sz="3600" i="1" dirty="0">
                <a:solidFill>
                  <a:schemeClr val="dk1"/>
                </a:solidFill>
                <a:latin typeface="Times New Roman"/>
                <a:ea typeface="Times New Roman"/>
                <a:cs typeface="Times New Roman"/>
                <a:sym typeface="Times New Roman"/>
              </a:rPr>
              <a:t> </a:t>
            </a:r>
            <a:endParaRPr lang="en-US" sz="2800" dirty="0"/>
          </a:p>
        </p:txBody>
      </p:sp>
      <p:pic>
        <p:nvPicPr>
          <p:cNvPr id="949" name="Picture 2" descr="WiFi signal - Free technology icons">
            <a:extLst>
              <a:ext uri="{FF2B5EF4-FFF2-40B4-BE49-F238E27FC236}">
                <a16:creationId xmlns:a16="http://schemas.microsoft.com/office/drawing/2014/main" id="{E0C296C3-A0FD-4223-BC90-80222ED7E12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87165" y="3119778"/>
            <a:ext cx="846985" cy="84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0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20"/>
                                        </p:tgtEl>
                                        <p:attrNameLst>
                                          <p:attrName>style.visibility</p:attrName>
                                        </p:attrNameLst>
                                      </p:cBhvr>
                                      <p:to>
                                        <p:strVal val="hidden"/>
                                      </p:to>
                                    </p:set>
                                  </p:childTnLst>
                                </p:cTn>
                              </p:par>
                              <p:par>
                                <p:cTn id="15" presetID="8" presetClass="emph" presetSubtype="0" fill="hold" nodeType="withEffect">
                                  <p:stCondLst>
                                    <p:cond delay="0"/>
                                  </p:stCondLst>
                                  <p:childTnLst>
                                    <p:animRot by="900000">
                                      <p:cBhvr>
                                        <p:cTn id="16" dur="500" fill="hold"/>
                                        <p:tgtEl>
                                          <p:spTgt spid="59"/>
                                        </p:tgtEl>
                                        <p:attrNameLst>
                                          <p:attrName>r</p:attrName>
                                        </p:attrNameLst>
                                      </p:cBhvr>
                                    </p:animRo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89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896"/>
                                        </p:tgtEl>
                                        <p:attrNameLst>
                                          <p:attrName>style.visibility</p:attrName>
                                        </p:attrNameLst>
                                      </p:cBhvr>
                                      <p:to>
                                        <p:strVal val="hidden"/>
                                      </p:to>
                                    </p:set>
                                  </p:childTnLst>
                                </p:cTn>
                              </p:par>
                              <p:par>
                                <p:cTn id="24" presetID="8" presetClass="emph" presetSubtype="0" fill="hold" nodeType="withEffect">
                                  <p:stCondLst>
                                    <p:cond delay="0"/>
                                  </p:stCondLst>
                                  <p:childTnLst>
                                    <p:animRot by="900000">
                                      <p:cBhvr>
                                        <p:cTn id="25" dur="500" fill="hold"/>
                                        <p:tgtEl>
                                          <p:spTgt spid="59"/>
                                        </p:tgtEl>
                                        <p:attrNameLst>
                                          <p:attrName>r</p:attrName>
                                        </p:attrNameLst>
                                      </p:cBhvr>
                                    </p:animRo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02"/>
                                        </p:tgtEl>
                                        <p:attrNameLst>
                                          <p:attrName>style.visibility</p:attrName>
                                        </p:attrNameLst>
                                      </p:cBhvr>
                                      <p:to>
                                        <p:strVal val="hidden"/>
                                      </p:to>
                                    </p:set>
                                  </p:childTnLst>
                                </p:cTn>
                              </p:par>
                              <p:par>
                                <p:cTn id="33" presetID="8" presetClass="emph" presetSubtype="0" fill="hold" nodeType="withEffect">
                                  <p:stCondLst>
                                    <p:cond delay="0"/>
                                  </p:stCondLst>
                                  <p:childTnLst>
                                    <p:animRot by="900000">
                                      <p:cBhvr>
                                        <p:cTn id="34" dur="500" fill="hold"/>
                                        <p:tgtEl>
                                          <p:spTgt spid="59"/>
                                        </p:tgtEl>
                                        <p:attrNameLst>
                                          <p:attrName>r</p:attrName>
                                        </p:attrNameLst>
                                      </p:cBhvr>
                                    </p:animRo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90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907"/>
                                        </p:tgtEl>
                                        <p:attrNameLst>
                                          <p:attrName>style.visibility</p:attrName>
                                        </p:attrNameLst>
                                      </p:cBhvr>
                                      <p:to>
                                        <p:strVal val="hidden"/>
                                      </p:to>
                                    </p:set>
                                  </p:childTnLst>
                                </p:cTn>
                              </p:par>
                              <p:par>
                                <p:cTn id="42" presetID="8" presetClass="emph" presetSubtype="0" fill="hold" nodeType="withEffect">
                                  <p:stCondLst>
                                    <p:cond delay="0"/>
                                  </p:stCondLst>
                                  <p:childTnLst>
                                    <p:animRot by="900000">
                                      <p:cBhvr>
                                        <p:cTn id="43" dur="500" fill="hold"/>
                                        <p:tgtEl>
                                          <p:spTgt spid="59"/>
                                        </p:tgtEl>
                                        <p:attrNameLst>
                                          <p:attrName>r</p:attrName>
                                        </p:attrNameLst>
                                      </p:cBhvr>
                                    </p:animRo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9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59"/>
                                        </p:tgtEl>
                                      </p:cBhvr>
                                    </p:animEffect>
                                    <p:set>
                                      <p:cBhvr>
                                        <p:cTn id="51" dur="1" fill="hold">
                                          <p:stCondLst>
                                            <p:cond delay="499"/>
                                          </p:stCondLst>
                                        </p:cTn>
                                        <p:tgtEl>
                                          <p:spTgt spid="59"/>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09"/>
                                        </p:tgtEl>
                                      </p:cBhvr>
                                    </p:animEffect>
                                    <p:set>
                                      <p:cBhvr>
                                        <p:cTn id="54" dur="1" fill="hold">
                                          <p:stCondLst>
                                            <p:cond delay="499"/>
                                          </p:stCondLst>
                                        </p:cTn>
                                        <p:tgtEl>
                                          <p:spTgt spid="90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0" presetClass="entr" presetSubtype="0" fill="hold" nodeType="withEffect">
                                  <p:stCondLst>
                                    <p:cond delay="0"/>
                                  </p:stCondLst>
                                  <p:childTnLst>
                                    <p:set>
                                      <p:cBhvr>
                                        <p:cTn id="60" dur="1" fill="hold">
                                          <p:stCondLst>
                                            <p:cond delay="0"/>
                                          </p:stCondLst>
                                        </p:cTn>
                                        <p:tgtEl>
                                          <p:spTgt spid="947"/>
                                        </p:tgtEl>
                                        <p:attrNameLst>
                                          <p:attrName>style.visibility</p:attrName>
                                        </p:attrNameLst>
                                      </p:cBhvr>
                                      <p:to>
                                        <p:strVal val="visible"/>
                                      </p:to>
                                    </p:set>
                                    <p:animEffect transition="in" filter="fade">
                                      <p:cBhvr>
                                        <p:cTn id="61" dur="500"/>
                                        <p:tgtEl>
                                          <p:spTgt spid="94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919"/>
                                        </p:tgtEl>
                                        <p:attrNameLst>
                                          <p:attrName>style.visibility</p:attrName>
                                        </p:attrNameLst>
                                      </p:cBhvr>
                                      <p:to>
                                        <p:strVal val="visible"/>
                                      </p:to>
                                    </p:set>
                                    <p:animEffect transition="in" filter="fade">
                                      <p:cBhvr>
                                        <p:cTn id="66" dur="500"/>
                                        <p:tgtEl>
                                          <p:spTgt spid="9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8" presetClass="emph" presetSubtype="0" fill="hold" nodeType="clickEffect">
                                  <p:stCondLst>
                                    <p:cond delay="0"/>
                                  </p:stCondLst>
                                  <p:childTnLst>
                                    <p:animRot by="3600000">
                                      <p:cBhvr>
                                        <p:cTn id="73" dur="1000" fill="hold"/>
                                        <p:tgtEl>
                                          <p:spTgt spid="919"/>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100"/>
                                  </p:stCondLst>
                                  <p:childTnLst>
                                    <p:animEffect transition="out" filter="fade">
                                      <p:cBhvr>
                                        <p:cTn id="77" dur="500"/>
                                        <p:tgtEl>
                                          <p:spTgt spid="919"/>
                                        </p:tgtEl>
                                      </p:cBhvr>
                                    </p:animEffect>
                                    <p:set>
                                      <p:cBhvr>
                                        <p:cTn id="78" dur="1" fill="hold">
                                          <p:stCondLst>
                                            <p:cond delay="499"/>
                                          </p:stCondLst>
                                        </p:cTn>
                                        <p:tgtEl>
                                          <p:spTgt spid="919"/>
                                        </p:tgtEl>
                                        <p:attrNameLst>
                                          <p:attrName>style.visibility</p:attrName>
                                        </p:attrNameLst>
                                      </p:cBhvr>
                                      <p:to>
                                        <p:strVal val="hidden"/>
                                      </p:to>
                                    </p:set>
                                  </p:childTnLst>
                                </p:cTn>
                              </p:par>
                              <p:par>
                                <p:cTn id="79" presetID="10" presetClass="exit" presetSubtype="0" fill="hold" grpId="1" nodeType="withEffect">
                                  <p:stCondLst>
                                    <p:cond delay="100"/>
                                  </p:stCondLst>
                                  <p:childTnLst>
                                    <p:animEffect transition="out" filter="fade">
                                      <p:cBhvr>
                                        <p:cTn id="80" dur="500"/>
                                        <p:tgtEl>
                                          <p:spTgt spid="62"/>
                                        </p:tgtEl>
                                      </p:cBhvr>
                                    </p:animEffect>
                                    <p:set>
                                      <p:cBhvr>
                                        <p:cTn id="81" dur="1" fill="hold">
                                          <p:stCondLst>
                                            <p:cond delay="499"/>
                                          </p:stCondLst>
                                        </p:cTn>
                                        <p:tgtEl>
                                          <p:spTgt spid="6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
                                        </p:tgtEl>
                                        <p:attrNameLst>
                                          <p:attrName>style.visibility</p:attrName>
                                        </p:attrNameLst>
                                      </p:cBhvr>
                                      <p:to>
                                        <p:strVal val="visible"/>
                                      </p:to>
                                    </p:set>
                                    <p:animEffect transition="in" filter="fade">
                                      <p:cBhvr>
                                        <p:cTn id="86" dur="500"/>
                                        <p:tgtEl>
                                          <p:spTgt spid="2"/>
                                        </p:tgtEl>
                                      </p:cBhvr>
                                    </p:animEffect>
                                  </p:childTnLst>
                                </p:cTn>
                              </p:par>
                              <p:par>
                                <p:cTn id="87" presetID="10"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923"/>
                                        </p:tgtEl>
                                        <p:attrNameLst>
                                          <p:attrName>style.visibility</p:attrName>
                                        </p:attrNameLst>
                                      </p:cBhvr>
                                      <p:to>
                                        <p:strVal val="visible"/>
                                      </p:to>
                                    </p:set>
                                    <p:animEffect transition="in" filter="fade">
                                      <p:cBhvr>
                                        <p:cTn id="94" dur="500"/>
                                        <p:tgtEl>
                                          <p:spTgt spid="92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97"/>
                                        </p:tgtEl>
                                        <p:attrNameLst>
                                          <p:attrName>style.visibility</p:attrName>
                                        </p:attrNameLst>
                                      </p:cBhvr>
                                      <p:to>
                                        <p:strVal val="visible"/>
                                      </p:to>
                                    </p:set>
                                    <p:animEffect transition="in" filter="fade">
                                      <p:cBhvr>
                                        <p:cTn id="97" dur="500"/>
                                        <p:tgtEl>
                                          <p:spTgt spid="897"/>
                                        </p:tgtEl>
                                      </p:cBhvr>
                                    </p:animEffect>
                                  </p:childTnLst>
                                </p:cTn>
                              </p:par>
                            </p:childTnLst>
                          </p:cTn>
                        </p:par>
                      </p:childTnLst>
                    </p:cTn>
                  </p:par>
                  <p:par>
                    <p:cTn id="98" fill="hold">
                      <p:stCondLst>
                        <p:cond delay="indefinite"/>
                      </p:stCondLst>
                      <p:childTnLst>
                        <p:par>
                          <p:cTn id="99" fill="hold">
                            <p:stCondLst>
                              <p:cond delay="0"/>
                            </p:stCondLst>
                            <p:childTnLst>
                              <p:par>
                                <p:cTn id="100" presetID="8" presetClass="emph" presetSubtype="0" fill="hold" nodeType="clickEffect">
                                  <p:stCondLst>
                                    <p:cond delay="0"/>
                                  </p:stCondLst>
                                  <p:childTnLst>
                                    <p:animRot by="3600000">
                                      <p:cBhvr>
                                        <p:cTn id="101" dur="1000" fill="hold"/>
                                        <p:tgtEl>
                                          <p:spTgt spid="923"/>
                                        </p:tgtEl>
                                        <p:attrNameLst>
                                          <p:attrName>r</p:attrName>
                                        </p:attrNameLst>
                                      </p:cBhvr>
                                    </p:animRo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nodeType="clickEffect">
                                  <p:stCondLst>
                                    <p:cond delay="100"/>
                                  </p:stCondLst>
                                  <p:childTnLst>
                                    <p:animEffect transition="out" filter="fade">
                                      <p:cBhvr>
                                        <p:cTn id="105" dur="500"/>
                                        <p:tgtEl>
                                          <p:spTgt spid="923"/>
                                        </p:tgtEl>
                                      </p:cBhvr>
                                    </p:animEffect>
                                    <p:set>
                                      <p:cBhvr>
                                        <p:cTn id="106" dur="1" fill="hold">
                                          <p:stCondLst>
                                            <p:cond delay="499"/>
                                          </p:stCondLst>
                                        </p:cTn>
                                        <p:tgtEl>
                                          <p:spTgt spid="923"/>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897"/>
                                        </p:tgtEl>
                                      </p:cBhvr>
                                    </p:animEffect>
                                    <p:set>
                                      <p:cBhvr>
                                        <p:cTn id="109" dur="1" fill="hold">
                                          <p:stCondLst>
                                            <p:cond delay="499"/>
                                          </p:stCondLst>
                                        </p:cTn>
                                        <p:tgtEl>
                                          <p:spTgt spid="897"/>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fade">
                                      <p:cBhvr>
                                        <p:cTn id="114" dur="500"/>
                                        <p:tgtEl>
                                          <p:spTgt spid="11"/>
                                        </p:tgtEl>
                                      </p:cBhvr>
                                    </p:animEffect>
                                  </p:childTnLst>
                                </p:cTn>
                              </p:par>
                              <p:par>
                                <p:cTn id="115" presetID="10" presetClass="entr" presetSubtype="0" fill="hold"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500"/>
                                        <p:tgtEl>
                                          <p:spTgt spid="57"/>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934"/>
                                        </p:tgtEl>
                                        <p:attrNameLst>
                                          <p:attrName>style.visibility</p:attrName>
                                        </p:attrNameLst>
                                      </p:cBhvr>
                                      <p:to>
                                        <p:strVal val="visible"/>
                                      </p:to>
                                    </p:set>
                                    <p:animEffect transition="in" filter="fade">
                                      <p:cBhvr>
                                        <p:cTn id="122" dur="500"/>
                                        <p:tgtEl>
                                          <p:spTgt spid="93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899"/>
                                        </p:tgtEl>
                                        <p:attrNameLst>
                                          <p:attrName>style.visibility</p:attrName>
                                        </p:attrNameLst>
                                      </p:cBhvr>
                                      <p:to>
                                        <p:strVal val="visible"/>
                                      </p:to>
                                    </p:set>
                                    <p:animEffect transition="in" filter="fade">
                                      <p:cBhvr>
                                        <p:cTn id="125" dur="500"/>
                                        <p:tgtEl>
                                          <p:spTgt spid="899"/>
                                        </p:tgtEl>
                                      </p:cBhvr>
                                    </p:animEffect>
                                  </p:childTnLst>
                                </p:cTn>
                              </p:par>
                            </p:childTnLst>
                          </p:cTn>
                        </p:par>
                      </p:childTnLst>
                    </p:cTn>
                  </p:par>
                  <p:par>
                    <p:cTn id="126" fill="hold">
                      <p:stCondLst>
                        <p:cond delay="indefinite"/>
                      </p:stCondLst>
                      <p:childTnLst>
                        <p:par>
                          <p:cTn id="127" fill="hold">
                            <p:stCondLst>
                              <p:cond delay="0"/>
                            </p:stCondLst>
                            <p:childTnLst>
                              <p:par>
                                <p:cTn id="128" presetID="8" presetClass="emph" presetSubtype="0" fill="hold" nodeType="clickEffect">
                                  <p:stCondLst>
                                    <p:cond delay="0"/>
                                  </p:stCondLst>
                                  <p:childTnLst>
                                    <p:animRot by="3600000">
                                      <p:cBhvr>
                                        <p:cTn id="129" dur="1000" fill="hold"/>
                                        <p:tgtEl>
                                          <p:spTgt spid="934"/>
                                        </p:tgtEl>
                                        <p:attrNameLst>
                                          <p:attrName>r</p:attrName>
                                        </p:attrNameLst>
                                      </p:cBhvr>
                                    </p:animRo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nodeType="clickEffect">
                                  <p:stCondLst>
                                    <p:cond delay="100"/>
                                  </p:stCondLst>
                                  <p:childTnLst>
                                    <p:animEffect transition="out" filter="fade">
                                      <p:cBhvr>
                                        <p:cTn id="133" dur="500"/>
                                        <p:tgtEl>
                                          <p:spTgt spid="934"/>
                                        </p:tgtEl>
                                      </p:cBhvr>
                                    </p:animEffect>
                                    <p:set>
                                      <p:cBhvr>
                                        <p:cTn id="134" dur="1" fill="hold">
                                          <p:stCondLst>
                                            <p:cond delay="499"/>
                                          </p:stCondLst>
                                        </p:cTn>
                                        <p:tgtEl>
                                          <p:spTgt spid="934"/>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899"/>
                                        </p:tgtEl>
                                      </p:cBhvr>
                                    </p:animEffect>
                                    <p:set>
                                      <p:cBhvr>
                                        <p:cTn id="137" dur="1" fill="hold">
                                          <p:stCondLst>
                                            <p:cond delay="499"/>
                                          </p:stCondLst>
                                        </p:cTn>
                                        <p:tgtEl>
                                          <p:spTgt spid="899"/>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6"/>
                                        </p:tgtEl>
                                        <p:attrNameLst>
                                          <p:attrName>style.visibility</p:attrName>
                                        </p:attrNameLst>
                                      </p:cBhvr>
                                      <p:to>
                                        <p:strVal val="visible"/>
                                      </p:to>
                                    </p:set>
                                    <p:animEffect transition="in" filter="fade">
                                      <p:cBhvr>
                                        <p:cTn id="142" dur="500"/>
                                        <p:tgtEl>
                                          <p:spTgt spid="26"/>
                                        </p:tgtEl>
                                      </p:cBhvr>
                                    </p:animEffect>
                                  </p:childTnLst>
                                </p:cTn>
                              </p:par>
                              <p:par>
                                <p:cTn id="143" presetID="10" presetClass="entr" presetSubtype="0" fill="hold" nodeType="withEffect">
                                  <p:stCondLst>
                                    <p:cond delay="0"/>
                                  </p:stCondLst>
                                  <p:childTnLst>
                                    <p:set>
                                      <p:cBhvr>
                                        <p:cTn id="144" dur="1" fill="hold">
                                          <p:stCondLst>
                                            <p:cond delay="0"/>
                                          </p:stCondLst>
                                        </p:cTn>
                                        <p:tgtEl>
                                          <p:spTgt spid="60"/>
                                        </p:tgtEl>
                                        <p:attrNameLst>
                                          <p:attrName>style.visibility</p:attrName>
                                        </p:attrNameLst>
                                      </p:cBhvr>
                                      <p:to>
                                        <p:strVal val="visible"/>
                                      </p:to>
                                    </p:set>
                                    <p:animEffect transition="in" filter="fade">
                                      <p:cBhvr>
                                        <p:cTn id="145" dur="500"/>
                                        <p:tgtEl>
                                          <p:spTgt spid="60"/>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938"/>
                                        </p:tgtEl>
                                        <p:attrNameLst>
                                          <p:attrName>style.visibility</p:attrName>
                                        </p:attrNameLst>
                                      </p:cBhvr>
                                      <p:to>
                                        <p:strVal val="visible"/>
                                      </p:to>
                                    </p:set>
                                    <p:animEffect transition="in" filter="fade">
                                      <p:cBhvr>
                                        <p:cTn id="150" dur="500"/>
                                        <p:tgtEl>
                                          <p:spTgt spid="938"/>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926"/>
                                        </p:tgtEl>
                                        <p:attrNameLst>
                                          <p:attrName>style.visibility</p:attrName>
                                        </p:attrNameLst>
                                      </p:cBhvr>
                                      <p:to>
                                        <p:strVal val="visible"/>
                                      </p:to>
                                    </p:set>
                                    <p:animEffect transition="in" filter="fade">
                                      <p:cBhvr>
                                        <p:cTn id="153" dur="500"/>
                                        <p:tgtEl>
                                          <p:spTgt spid="926"/>
                                        </p:tgtEl>
                                      </p:cBhvr>
                                    </p:animEffect>
                                  </p:childTnLst>
                                </p:cTn>
                              </p:par>
                            </p:childTnLst>
                          </p:cTn>
                        </p:par>
                      </p:childTnLst>
                    </p:cTn>
                  </p:par>
                  <p:par>
                    <p:cTn id="154" fill="hold">
                      <p:stCondLst>
                        <p:cond delay="indefinite"/>
                      </p:stCondLst>
                      <p:childTnLst>
                        <p:par>
                          <p:cTn id="155" fill="hold">
                            <p:stCondLst>
                              <p:cond delay="0"/>
                            </p:stCondLst>
                            <p:childTnLst>
                              <p:par>
                                <p:cTn id="156" presetID="8" presetClass="emph" presetSubtype="0" fill="hold" nodeType="clickEffect">
                                  <p:stCondLst>
                                    <p:cond delay="0"/>
                                  </p:stCondLst>
                                  <p:childTnLst>
                                    <p:animRot by="3600000">
                                      <p:cBhvr>
                                        <p:cTn id="157" dur="1000" fill="hold"/>
                                        <p:tgtEl>
                                          <p:spTgt spid="938"/>
                                        </p:tgtEl>
                                        <p:attrNameLst>
                                          <p:attrName>r</p:attrName>
                                        </p:attrNameLst>
                                      </p:cBhvr>
                                    </p:animRo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100"/>
                                  </p:stCondLst>
                                  <p:childTnLst>
                                    <p:animEffect transition="out" filter="fade">
                                      <p:cBhvr>
                                        <p:cTn id="161" dur="500"/>
                                        <p:tgtEl>
                                          <p:spTgt spid="938"/>
                                        </p:tgtEl>
                                      </p:cBhvr>
                                    </p:animEffect>
                                    <p:set>
                                      <p:cBhvr>
                                        <p:cTn id="162" dur="1" fill="hold">
                                          <p:stCondLst>
                                            <p:cond delay="499"/>
                                          </p:stCondLst>
                                        </p:cTn>
                                        <p:tgtEl>
                                          <p:spTgt spid="938"/>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926"/>
                                        </p:tgtEl>
                                      </p:cBhvr>
                                    </p:animEffect>
                                    <p:set>
                                      <p:cBhvr>
                                        <p:cTn id="165" dur="1" fill="hold">
                                          <p:stCondLst>
                                            <p:cond delay="499"/>
                                          </p:stCondLst>
                                        </p:cTn>
                                        <p:tgtEl>
                                          <p:spTgt spid="926"/>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fade">
                                      <p:cBhvr>
                                        <p:cTn id="170" dur="500"/>
                                        <p:tgtEl>
                                          <p:spTgt spid="35"/>
                                        </p:tgtEl>
                                      </p:cBhvr>
                                    </p:animEffect>
                                  </p:childTnLst>
                                </p:cTn>
                              </p:par>
                              <p:par>
                                <p:cTn id="171" presetID="10" presetClass="entr" presetSubtype="0" fill="hold" nodeType="withEffect">
                                  <p:stCondLst>
                                    <p:cond delay="0"/>
                                  </p:stCondLst>
                                  <p:childTnLst>
                                    <p:set>
                                      <p:cBhvr>
                                        <p:cTn id="172" dur="1" fill="hold">
                                          <p:stCondLst>
                                            <p:cond delay="0"/>
                                          </p:stCondLst>
                                        </p:cTn>
                                        <p:tgtEl>
                                          <p:spTgt spid="61"/>
                                        </p:tgtEl>
                                        <p:attrNameLst>
                                          <p:attrName>style.visibility</p:attrName>
                                        </p:attrNameLst>
                                      </p:cBhvr>
                                      <p:to>
                                        <p:strVal val="visible"/>
                                      </p:to>
                                    </p:set>
                                    <p:animEffect transition="in" filter="fade">
                                      <p:cBhvr>
                                        <p:cTn id="173" dur="500"/>
                                        <p:tgtEl>
                                          <p:spTgt spid="61"/>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946"/>
                                        </p:tgtEl>
                                        <p:attrNameLst>
                                          <p:attrName>style.visibility</p:attrName>
                                        </p:attrNameLst>
                                      </p:cBhvr>
                                      <p:to>
                                        <p:strVal val="visible"/>
                                      </p:to>
                                    </p:set>
                                    <p:animEffect transition="in" filter="fade">
                                      <p:cBhvr>
                                        <p:cTn id="178" dur="500"/>
                                        <p:tgtEl>
                                          <p:spTgt spid="946"/>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63"/>
                                        </p:tgtEl>
                                        <p:attrNameLst>
                                          <p:attrName>style.visibility</p:attrName>
                                        </p:attrNameLst>
                                      </p:cBhvr>
                                      <p:to>
                                        <p:strVal val="visible"/>
                                      </p:to>
                                    </p:set>
                                    <p:animEffect transition="in" filter="fade">
                                      <p:cBhvr>
                                        <p:cTn id="183" dur="500"/>
                                        <p:tgtEl>
                                          <p:spTgt spid="6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948"/>
                                        </p:tgtEl>
                                        <p:attrNameLst>
                                          <p:attrName>style.visibility</p:attrName>
                                        </p:attrNameLst>
                                      </p:cBhvr>
                                      <p:to>
                                        <p:strVal val="visible"/>
                                      </p:to>
                                    </p:set>
                                    <p:animEffect transition="in" filter="fade">
                                      <p:cBhvr>
                                        <p:cTn id="186" dur="500"/>
                                        <p:tgtEl>
                                          <p:spTgt spid="948"/>
                                        </p:tgtEl>
                                      </p:cBhvr>
                                    </p:animEffect>
                                  </p:childTnLst>
                                </p:cTn>
                              </p:par>
                            </p:childTnLst>
                          </p:cTn>
                        </p:par>
                      </p:childTnLst>
                    </p:cTn>
                  </p:par>
                  <p:par>
                    <p:cTn id="187" fill="hold">
                      <p:stCondLst>
                        <p:cond delay="indefinite"/>
                      </p:stCondLst>
                      <p:childTnLst>
                        <p:par>
                          <p:cTn id="188" fill="hold">
                            <p:stCondLst>
                              <p:cond delay="0"/>
                            </p:stCondLst>
                            <p:childTnLst>
                              <p:par>
                                <p:cTn id="189" presetID="8" presetClass="emph" presetSubtype="0" autoRev="1" fill="hold" nodeType="clickEffect">
                                  <p:stCondLst>
                                    <p:cond delay="0"/>
                                  </p:stCondLst>
                                  <p:childTnLst>
                                    <p:animRot by="4800000">
                                      <p:cBhvr>
                                        <p:cTn id="190" dur="1000" fill="hold"/>
                                        <p:tgtEl>
                                          <p:spTgt spid="6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 grpId="0"/>
      <p:bldP spid="920" grpId="1"/>
      <p:bldP spid="896" grpId="0"/>
      <p:bldP spid="896" grpId="1"/>
      <p:bldP spid="902" grpId="0"/>
      <p:bldP spid="902" grpId="1"/>
      <p:bldP spid="907" grpId="0"/>
      <p:bldP spid="907" grpId="1"/>
      <p:bldP spid="909" grpId="0"/>
      <p:bldP spid="909" grpId="1"/>
      <p:bldP spid="62" grpId="0"/>
      <p:bldP spid="62" grpId="1"/>
      <p:bldP spid="897" grpId="0"/>
      <p:bldP spid="897" grpId="1"/>
      <p:bldP spid="899" grpId="0"/>
      <p:bldP spid="899" grpId="1"/>
      <p:bldP spid="926" grpId="0"/>
      <p:bldP spid="926" grpId="1"/>
      <p:bldP spid="948"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83A5D3C-BD5B-574E-7444-3EA580628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A42FD9-97B9-CF34-F425-2509A51CDEF0}"/>
              </a:ext>
            </a:extLst>
          </p:cNvPr>
          <p:cNvSpPr>
            <a:spLocks noGrp="1"/>
          </p:cNvSpPr>
          <p:nvPr>
            <p:ph type="title"/>
          </p:nvPr>
        </p:nvSpPr>
        <p:spPr/>
        <p:txBody>
          <a:bodyPr>
            <a:normAutofit fontScale="90000"/>
          </a:bodyPr>
          <a:lstStyle/>
          <a:p>
            <a:r>
              <a:rPr lang="en-US" dirty="0"/>
              <a:t>Challenges #1: How to perform beamforming?</a:t>
            </a:r>
          </a:p>
        </p:txBody>
      </p:sp>
      <p:sp>
        <p:nvSpPr>
          <p:cNvPr id="4" name="Slide Number Placeholder 3">
            <a:extLst>
              <a:ext uri="{FF2B5EF4-FFF2-40B4-BE49-F238E27FC236}">
                <a16:creationId xmlns:a16="http://schemas.microsoft.com/office/drawing/2014/main" id="{870555F9-2976-F37B-9EEE-78FFF9381ED0}"/>
              </a:ext>
            </a:extLst>
          </p:cNvPr>
          <p:cNvSpPr>
            <a:spLocks noGrp="1"/>
          </p:cNvSpPr>
          <p:nvPr>
            <p:ph type="sldNum" idx="12"/>
          </p:nvPr>
        </p:nvSpPr>
        <p:spPr/>
        <p:txBody>
          <a:bodyPr/>
          <a:lstStyle/>
          <a:p>
            <a:fld id="{00000000-1234-1234-1234-123412341234}" type="slidenum">
              <a:rPr lang="en" smtClean="0"/>
              <a:pPr/>
              <a:t>24</a:t>
            </a:fld>
            <a:endParaRPr lang="en"/>
          </a:p>
        </p:txBody>
      </p:sp>
      <p:sp>
        <p:nvSpPr>
          <p:cNvPr id="9" name="TextBox 8">
            <a:extLst>
              <a:ext uri="{FF2B5EF4-FFF2-40B4-BE49-F238E27FC236}">
                <a16:creationId xmlns:a16="http://schemas.microsoft.com/office/drawing/2014/main" id="{4C6B1CF9-FA57-F0FA-8B0C-3C403EAB55E3}"/>
              </a:ext>
            </a:extLst>
          </p:cNvPr>
          <p:cNvSpPr txBox="1"/>
          <p:nvPr/>
        </p:nvSpPr>
        <p:spPr>
          <a:xfrm>
            <a:off x="644685" y="2052552"/>
            <a:ext cx="11383526" cy="523220"/>
          </a:xfrm>
          <a:prstGeom prst="rect">
            <a:avLst/>
          </a:prstGeom>
          <a:noFill/>
        </p:spPr>
        <p:txBody>
          <a:bodyPr wrap="square" rtlCol="0">
            <a:spAutoFit/>
          </a:bodyPr>
          <a:lstStyle/>
          <a:p>
            <a:r>
              <a:rPr lang="en-US" sz="2800" dirty="0">
                <a:solidFill>
                  <a:srgbClr val="FF0000"/>
                </a:solidFill>
              </a:rPr>
              <a:t>Our solution: </a:t>
            </a:r>
            <a:r>
              <a:rPr lang="en-US" sz="2800" b="1" dirty="0">
                <a:solidFill>
                  <a:srgbClr val="FF0000"/>
                </a:solidFill>
              </a:rPr>
              <a:t>passive</a:t>
            </a:r>
            <a:r>
              <a:rPr lang="en-US" sz="2800" dirty="0">
                <a:solidFill>
                  <a:srgbClr val="FF0000"/>
                </a:solidFill>
              </a:rPr>
              <a:t> beamforming using </a:t>
            </a:r>
            <a:r>
              <a:rPr lang="en-US" sz="2800" i="1" dirty="0">
                <a:solidFill>
                  <a:srgbClr val="FF0000"/>
                </a:solidFill>
              </a:rPr>
              <a:t>Frequency Scanning Antenna </a:t>
            </a:r>
            <a:r>
              <a:rPr lang="en-US" sz="2800" dirty="0">
                <a:solidFill>
                  <a:srgbClr val="FF0000"/>
                </a:solidFill>
              </a:rPr>
              <a:t>(FSA)</a:t>
            </a:r>
          </a:p>
        </p:txBody>
      </p:sp>
      <p:sp>
        <p:nvSpPr>
          <p:cNvPr id="10" name="TextBox 9">
            <a:extLst>
              <a:ext uri="{FF2B5EF4-FFF2-40B4-BE49-F238E27FC236}">
                <a16:creationId xmlns:a16="http://schemas.microsoft.com/office/drawing/2014/main" id="{D9F2EA0F-B499-1BD7-320F-D71D382AD12F}"/>
              </a:ext>
            </a:extLst>
          </p:cNvPr>
          <p:cNvSpPr txBox="1"/>
          <p:nvPr/>
        </p:nvSpPr>
        <p:spPr>
          <a:xfrm>
            <a:off x="644684" y="1529332"/>
            <a:ext cx="10196547" cy="523220"/>
          </a:xfrm>
          <a:prstGeom prst="rect">
            <a:avLst/>
          </a:prstGeom>
          <a:noFill/>
        </p:spPr>
        <p:txBody>
          <a:bodyPr wrap="square" rtlCol="0">
            <a:spAutoFit/>
          </a:bodyPr>
          <a:lstStyle/>
          <a:p>
            <a:r>
              <a:rPr lang="en-US" sz="2800" dirty="0"/>
              <a:t>Conventional solution: active beamforming using phased array</a:t>
            </a:r>
          </a:p>
        </p:txBody>
      </p:sp>
      <p:sp>
        <p:nvSpPr>
          <p:cNvPr id="15" name="TextBox 14">
            <a:extLst>
              <a:ext uri="{FF2B5EF4-FFF2-40B4-BE49-F238E27FC236}">
                <a16:creationId xmlns:a16="http://schemas.microsoft.com/office/drawing/2014/main" id="{06033730-8282-9A2F-A1D7-35BCC39AFD2D}"/>
              </a:ext>
            </a:extLst>
          </p:cNvPr>
          <p:cNvSpPr txBox="1"/>
          <p:nvPr/>
        </p:nvSpPr>
        <p:spPr>
          <a:xfrm>
            <a:off x="3749698" y="5144847"/>
            <a:ext cx="5115816" cy="1384995"/>
          </a:xfrm>
          <a:prstGeom prst="rect">
            <a:avLst/>
          </a:prstGeom>
          <a:noFill/>
        </p:spPr>
        <p:txBody>
          <a:bodyPr wrap="square" rtlCol="0">
            <a:spAutoFit/>
          </a:bodyPr>
          <a:lstStyle/>
          <a:p>
            <a:r>
              <a:rPr lang="en-US" sz="2800" dirty="0"/>
              <a:t>Advantages: </a:t>
            </a:r>
          </a:p>
          <a:p>
            <a:pPr marL="285750" indent="-285750">
              <a:buFont typeface="Arial" panose="020B0604020202020204" pitchFamily="34" charset="0"/>
              <a:buChar char="•"/>
            </a:pPr>
            <a:r>
              <a:rPr lang="en-US" sz="2800" dirty="0"/>
              <a:t>Zero power consumption</a:t>
            </a:r>
          </a:p>
          <a:p>
            <a:pPr marL="285750" indent="-285750">
              <a:buFont typeface="Arial" panose="020B0604020202020204" pitchFamily="34" charset="0"/>
              <a:buChar char="•"/>
            </a:pPr>
            <a:r>
              <a:rPr lang="en-US" sz="2800" dirty="0"/>
              <a:t>Wide coverage angle</a:t>
            </a:r>
          </a:p>
        </p:txBody>
      </p:sp>
      <p:grpSp>
        <p:nvGrpSpPr>
          <p:cNvPr id="18" name="Group 17">
            <a:extLst>
              <a:ext uri="{FF2B5EF4-FFF2-40B4-BE49-F238E27FC236}">
                <a16:creationId xmlns:a16="http://schemas.microsoft.com/office/drawing/2014/main" id="{881437C8-7B69-8FDD-6413-9EEA0FA0CA8F}"/>
              </a:ext>
            </a:extLst>
          </p:cNvPr>
          <p:cNvGrpSpPr/>
          <p:nvPr/>
        </p:nvGrpSpPr>
        <p:grpSpPr>
          <a:xfrm>
            <a:off x="5729528" y="2052552"/>
            <a:ext cx="6240665" cy="2497849"/>
            <a:chOff x="4678886" y="1458681"/>
            <a:chExt cx="6240665" cy="2497849"/>
          </a:xfrm>
        </p:grpSpPr>
        <p:cxnSp>
          <p:nvCxnSpPr>
            <p:cNvPr id="19" name="Google Shape;873;p86">
              <a:extLst>
                <a:ext uri="{FF2B5EF4-FFF2-40B4-BE49-F238E27FC236}">
                  <a16:creationId xmlns:a16="http://schemas.microsoft.com/office/drawing/2014/main" id="{1FE5DB68-95C4-235D-420F-C8BDAB8E1F87}"/>
                </a:ext>
              </a:extLst>
            </p:cNvPr>
            <p:cNvCxnSpPr>
              <a:cxnSpLocks/>
            </p:cNvCxnSpPr>
            <p:nvPr/>
          </p:nvCxnSpPr>
          <p:spPr>
            <a:xfrm>
              <a:off x="7083575" y="2816095"/>
              <a:ext cx="2284475" cy="11000"/>
            </a:xfrm>
            <a:prstGeom prst="straightConnector1">
              <a:avLst/>
            </a:prstGeom>
            <a:noFill/>
            <a:ln w="19050" cap="flat" cmpd="sng">
              <a:solidFill>
                <a:schemeClr val="dk2"/>
              </a:solidFill>
              <a:prstDash val="solid"/>
              <a:round/>
              <a:headEnd type="none" w="med" len="med"/>
              <a:tailEnd type="none" w="med" len="med"/>
            </a:ln>
          </p:spPr>
        </p:cxnSp>
        <p:sp>
          <p:nvSpPr>
            <p:cNvPr id="20" name="Google Shape;875;p86">
              <a:extLst>
                <a:ext uri="{FF2B5EF4-FFF2-40B4-BE49-F238E27FC236}">
                  <a16:creationId xmlns:a16="http://schemas.microsoft.com/office/drawing/2014/main" id="{F129C41B-64D3-919D-784A-81F769CE4D41}"/>
                </a:ext>
              </a:extLst>
            </p:cNvPr>
            <p:cNvSpPr/>
            <p:nvPr/>
          </p:nvSpPr>
          <p:spPr>
            <a:xfrm>
              <a:off x="7473330" y="2441616"/>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a:solidFill>
                    <a:schemeClr val="tx1"/>
                  </a:solidFill>
                </a:rPr>
                <a:t>Rectifier</a:t>
              </a:r>
            </a:p>
            <a:p>
              <a:pPr algn="ctr"/>
              <a:r>
                <a:rPr lang="en-US" sz="2400" dirty="0">
                  <a:solidFill>
                    <a:schemeClr val="tx1"/>
                  </a:solidFill>
                </a:rPr>
                <a:t>Circuit</a:t>
              </a:r>
            </a:p>
          </p:txBody>
        </p:sp>
        <p:sp>
          <p:nvSpPr>
            <p:cNvPr id="21" name="Google Shape;1132;p97">
              <a:extLst>
                <a:ext uri="{FF2B5EF4-FFF2-40B4-BE49-F238E27FC236}">
                  <a16:creationId xmlns:a16="http://schemas.microsoft.com/office/drawing/2014/main" id="{147F07E3-AA52-BD5A-6E72-692D44F12738}"/>
                </a:ext>
              </a:extLst>
            </p:cNvPr>
            <p:cNvSpPr/>
            <p:nvPr/>
          </p:nvSpPr>
          <p:spPr>
            <a:xfrm rot="-5400000">
              <a:off x="6304711" y="2492965"/>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22" name="Google Shape;1134;p97">
              <a:extLst>
                <a:ext uri="{FF2B5EF4-FFF2-40B4-BE49-F238E27FC236}">
                  <a16:creationId xmlns:a16="http://schemas.microsoft.com/office/drawing/2014/main" id="{B15C85E2-984D-7A84-0D79-A8E3D85C5139}"/>
                </a:ext>
              </a:extLst>
            </p:cNvPr>
            <p:cNvSpPr/>
            <p:nvPr/>
          </p:nvSpPr>
          <p:spPr>
            <a:xfrm rot="-3601300">
              <a:off x="5867066" y="1720694"/>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1135;p97">
              <a:extLst>
                <a:ext uri="{FF2B5EF4-FFF2-40B4-BE49-F238E27FC236}">
                  <a16:creationId xmlns:a16="http://schemas.microsoft.com/office/drawing/2014/main" id="{88FB55F7-7383-EC7E-8727-115042243CAA}"/>
                </a:ext>
              </a:extLst>
            </p:cNvPr>
            <p:cNvSpPr/>
            <p:nvPr/>
          </p:nvSpPr>
          <p:spPr>
            <a:xfrm rot="-4521746">
              <a:off x="5792389" y="1868136"/>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1136;p97">
              <a:extLst>
                <a:ext uri="{FF2B5EF4-FFF2-40B4-BE49-F238E27FC236}">
                  <a16:creationId xmlns:a16="http://schemas.microsoft.com/office/drawing/2014/main" id="{30561B89-E333-C0A9-E94A-E444C9B4FA1D}"/>
                </a:ext>
              </a:extLst>
            </p:cNvPr>
            <p:cNvSpPr/>
            <p:nvPr/>
          </p:nvSpPr>
          <p:spPr>
            <a:xfrm rot="-5400000">
              <a:off x="5758118" y="2058537"/>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1137;p97">
              <a:extLst>
                <a:ext uri="{FF2B5EF4-FFF2-40B4-BE49-F238E27FC236}">
                  <a16:creationId xmlns:a16="http://schemas.microsoft.com/office/drawing/2014/main" id="{4B3F833B-9562-F5C6-CD1E-B962C66D9D48}"/>
                </a:ext>
              </a:extLst>
            </p:cNvPr>
            <p:cNvSpPr/>
            <p:nvPr/>
          </p:nvSpPr>
          <p:spPr>
            <a:xfrm rot="-6246499">
              <a:off x="5790244" y="2274988"/>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1138;p97">
              <a:extLst>
                <a:ext uri="{FF2B5EF4-FFF2-40B4-BE49-F238E27FC236}">
                  <a16:creationId xmlns:a16="http://schemas.microsoft.com/office/drawing/2014/main" id="{3ED697F8-F67D-6420-BC0A-2027EC6671A6}"/>
                </a:ext>
              </a:extLst>
            </p:cNvPr>
            <p:cNvSpPr/>
            <p:nvPr/>
          </p:nvSpPr>
          <p:spPr>
            <a:xfrm rot="-7238472">
              <a:off x="5866993" y="2450109"/>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1147;p97">
              <a:extLst>
                <a:ext uri="{FF2B5EF4-FFF2-40B4-BE49-F238E27FC236}">
                  <a16:creationId xmlns:a16="http://schemas.microsoft.com/office/drawing/2014/main" id="{AE7A3C5A-9F7D-5590-8DD3-114A09185CBF}"/>
                </a:ext>
              </a:extLst>
            </p:cNvPr>
            <p:cNvSpPr txBox="1"/>
            <p:nvPr/>
          </p:nvSpPr>
          <p:spPr>
            <a:xfrm>
              <a:off x="5049322" y="1458681"/>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28" name="Google Shape;1148;p97">
              <a:extLst>
                <a:ext uri="{FF2B5EF4-FFF2-40B4-BE49-F238E27FC236}">
                  <a16:creationId xmlns:a16="http://schemas.microsoft.com/office/drawing/2014/main" id="{31DB6A73-5F49-D8CD-8A15-82110C9FE0FB}"/>
                </a:ext>
              </a:extLst>
            </p:cNvPr>
            <p:cNvSpPr txBox="1"/>
            <p:nvPr/>
          </p:nvSpPr>
          <p:spPr>
            <a:xfrm>
              <a:off x="4781185" y="183645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29" name="Google Shape;1148;p97">
              <a:extLst>
                <a:ext uri="{FF2B5EF4-FFF2-40B4-BE49-F238E27FC236}">
                  <a16:creationId xmlns:a16="http://schemas.microsoft.com/office/drawing/2014/main" id="{0E18D872-2763-4AAE-E36E-2AC834FEB36E}"/>
                </a:ext>
              </a:extLst>
            </p:cNvPr>
            <p:cNvSpPr txBox="1"/>
            <p:nvPr/>
          </p:nvSpPr>
          <p:spPr>
            <a:xfrm>
              <a:off x="4788394" y="2707068"/>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30" name="Google Shape;1148;p97">
              <a:extLst>
                <a:ext uri="{FF2B5EF4-FFF2-40B4-BE49-F238E27FC236}">
                  <a16:creationId xmlns:a16="http://schemas.microsoft.com/office/drawing/2014/main" id="{F9FA5413-3BF7-BE64-E1BA-2D0861DF2664}"/>
                </a:ext>
              </a:extLst>
            </p:cNvPr>
            <p:cNvSpPr txBox="1"/>
            <p:nvPr/>
          </p:nvSpPr>
          <p:spPr>
            <a:xfrm>
              <a:off x="5023164" y="315635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31" name="Google Shape;1148;p97">
              <a:extLst>
                <a:ext uri="{FF2B5EF4-FFF2-40B4-BE49-F238E27FC236}">
                  <a16:creationId xmlns:a16="http://schemas.microsoft.com/office/drawing/2014/main" id="{66F4A2BD-0032-A598-C6CE-0D4BA8D906CB}"/>
                </a:ext>
              </a:extLst>
            </p:cNvPr>
            <p:cNvSpPr txBox="1"/>
            <p:nvPr/>
          </p:nvSpPr>
          <p:spPr>
            <a:xfrm>
              <a:off x="4678886" y="2243762"/>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sp>
          <p:nvSpPr>
            <p:cNvPr id="32" name="Google Shape;875;p86">
              <a:extLst>
                <a:ext uri="{FF2B5EF4-FFF2-40B4-BE49-F238E27FC236}">
                  <a16:creationId xmlns:a16="http://schemas.microsoft.com/office/drawing/2014/main" id="{427513A9-1EC5-A395-2FE5-8DCCA36DC861}"/>
                </a:ext>
              </a:extLst>
            </p:cNvPr>
            <p:cNvSpPr/>
            <p:nvPr/>
          </p:nvSpPr>
          <p:spPr>
            <a:xfrm>
              <a:off x="9368050" y="2429439"/>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a:solidFill>
                    <a:schemeClr val="tx1"/>
                  </a:solidFill>
                </a:rPr>
                <a:t>IoT Device</a:t>
              </a:r>
            </a:p>
          </p:txBody>
        </p:sp>
      </p:grpSp>
    </p:spTree>
    <p:extLst>
      <p:ext uri="{BB962C8B-B14F-4D97-AF65-F5344CB8AC3E}">
        <p14:creationId xmlns:p14="http://schemas.microsoft.com/office/powerpoint/2010/main" val="119378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70">
          <a:extLst>
            <a:ext uri="{FF2B5EF4-FFF2-40B4-BE49-F238E27FC236}">
              <a16:creationId xmlns:a16="http://schemas.microsoft.com/office/drawing/2014/main" id="{14D9FD9A-99E1-1230-8F3A-5E463907B975}"/>
            </a:ext>
          </a:extLst>
        </p:cNvPr>
        <p:cNvGrpSpPr/>
        <p:nvPr/>
      </p:nvGrpSpPr>
      <p:grpSpPr>
        <a:xfrm>
          <a:off x="0" y="0"/>
          <a:ext cx="0" cy="0"/>
          <a:chOff x="0" y="0"/>
          <a:chExt cx="0" cy="0"/>
        </a:xfrm>
      </p:grpSpPr>
      <p:cxnSp>
        <p:nvCxnSpPr>
          <p:cNvPr id="21" name="Connector: Elbow 20">
            <a:extLst>
              <a:ext uri="{FF2B5EF4-FFF2-40B4-BE49-F238E27FC236}">
                <a16:creationId xmlns:a16="http://schemas.microsoft.com/office/drawing/2014/main" id="{BFBE3540-F07E-C835-82EF-0AFF75E434BA}"/>
              </a:ext>
            </a:extLst>
          </p:cNvPr>
          <p:cNvCxnSpPr>
            <a:cxnSpLocks/>
            <a:endCxn id="41" idx="2"/>
          </p:cNvCxnSpPr>
          <p:nvPr/>
        </p:nvCxnSpPr>
        <p:spPr>
          <a:xfrm rot="16200000" flipV="1">
            <a:off x="9511269" y="4025060"/>
            <a:ext cx="696521" cy="55085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5" name="Google Shape;875;p86">
            <a:extLst>
              <a:ext uri="{FF2B5EF4-FFF2-40B4-BE49-F238E27FC236}">
                <a16:creationId xmlns:a16="http://schemas.microsoft.com/office/drawing/2014/main" id="{4CA12397-A006-000C-6302-8EA8F95A1188}"/>
              </a:ext>
            </a:extLst>
          </p:cNvPr>
          <p:cNvSpPr/>
          <p:nvPr/>
        </p:nvSpPr>
        <p:spPr>
          <a:xfrm>
            <a:off x="10621299" y="3622739"/>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Rectifier Circuit</a:t>
            </a:r>
            <a:endParaRPr sz="2400" dirty="0"/>
          </a:p>
        </p:txBody>
      </p:sp>
      <p:grpSp>
        <p:nvGrpSpPr>
          <p:cNvPr id="2" name="Group 1">
            <a:extLst>
              <a:ext uri="{FF2B5EF4-FFF2-40B4-BE49-F238E27FC236}">
                <a16:creationId xmlns:a16="http://schemas.microsoft.com/office/drawing/2014/main" id="{59014C16-C1F3-1DFB-B998-85149AA00A3E}"/>
              </a:ext>
            </a:extLst>
          </p:cNvPr>
          <p:cNvGrpSpPr/>
          <p:nvPr/>
        </p:nvGrpSpPr>
        <p:grpSpPr>
          <a:xfrm>
            <a:off x="2596565" y="1062450"/>
            <a:ext cx="4600560" cy="4600560"/>
            <a:chOff x="2450157" y="695429"/>
            <a:chExt cx="4600560" cy="4600560"/>
          </a:xfrm>
        </p:grpSpPr>
        <p:sp>
          <p:nvSpPr>
            <p:cNvPr id="851" name="Google Shape;881;p86">
              <a:extLst>
                <a:ext uri="{FF2B5EF4-FFF2-40B4-BE49-F238E27FC236}">
                  <a16:creationId xmlns:a16="http://schemas.microsoft.com/office/drawing/2014/main" id="{CC4EC5CB-D54E-DA9F-5F45-A778D8A4EC3B}"/>
                </a:ext>
              </a:extLst>
            </p:cNvPr>
            <p:cNvSpPr/>
            <p:nvPr/>
          </p:nvSpPr>
          <p:spPr>
            <a:xfrm rot="14664515">
              <a:off x="5783104" y="1578567"/>
              <a:ext cx="332527" cy="1605853"/>
            </a:xfrm>
            <a:prstGeom prst="ellipse">
              <a:avLst/>
            </a:prstGeom>
            <a:solidFill>
              <a:srgbClr val="D9D2E9"/>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849" name="Google Shape;881;p86">
              <a:extLst>
                <a:ext uri="{FF2B5EF4-FFF2-40B4-BE49-F238E27FC236}">
                  <a16:creationId xmlns:a16="http://schemas.microsoft.com/office/drawing/2014/main" id="{B7806340-EF37-A216-DC58-F94BA079DCDB}"/>
                </a:ext>
              </a:extLst>
            </p:cNvPr>
            <p:cNvSpPr/>
            <p:nvPr/>
          </p:nvSpPr>
          <p:spPr>
            <a:xfrm rot="14664515">
              <a:off x="5716105" y="1615389"/>
              <a:ext cx="332527" cy="1605853"/>
            </a:xfrm>
            <a:prstGeom prst="ellipse">
              <a:avLst/>
            </a:prstGeom>
            <a:solidFill>
              <a:schemeClr val="accent6">
                <a:lumMod val="40000"/>
                <a:lumOff val="60000"/>
              </a:scheme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848" name="Google Shape;881;p86">
              <a:extLst>
                <a:ext uri="{FF2B5EF4-FFF2-40B4-BE49-F238E27FC236}">
                  <a16:creationId xmlns:a16="http://schemas.microsoft.com/office/drawing/2014/main" id="{CE1BA8F6-C044-D29E-8024-494D4A4B1F27}"/>
                </a:ext>
              </a:extLst>
            </p:cNvPr>
            <p:cNvSpPr/>
            <p:nvPr/>
          </p:nvSpPr>
          <p:spPr>
            <a:xfrm rot="14664515">
              <a:off x="5620657" y="1669184"/>
              <a:ext cx="332527" cy="1605853"/>
            </a:xfrm>
            <a:prstGeom prst="ellipse">
              <a:avLst/>
            </a:prstGeom>
            <a:solidFill>
              <a:srgbClr val="FDD5D5"/>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847" name="Google Shape;881;p86">
              <a:extLst>
                <a:ext uri="{FF2B5EF4-FFF2-40B4-BE49-F238E27FC236}">
                  <a16:creationId xmlns:a16="http://schemas.microsoft.com/office/drawing/2014/main" id="{F20964FE-1473-FC32-E9BE-489E08B504BB}"/>
                </a:ext>
              </a:extLst>
            </p:cNvPr>
            <p:cNvSpPr/>
            <p:nvPr/>
          </p:nvSpPr>
          <p:spPr>
            <a:xfrm rot="14664515">
              <a:off x="5510641" y="1723127"/>
              <a:ext cx="332527" cy="1605853"/>
            </a:xfrm>
            <a:prstGeom prst="ellipse">
              <a:avLst/>
            </a:prstGeom>
            <a:solidFill>
              <a:schemeClr val="accent4">
                <a:lumMod val="40000"/>
                <a:lumOff val="60000"/>
              </a:scheme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nvGrpSpPr>
            <p:cNvPr id="841" name="Group 840">
              <a:extLst>
                <a:ext uri="{FF2B5EF4-FFF2-40B4-BE49-F238E27FC236}">
                  <a16:creationId xmlns:a16="http://schemas.microsoft.com/office/drawing/2014/main" id="{FE6ECEBB-F4AA-ECE1-F2CF-E218AC365874}"/>
                </a:ext>
              </a:extLst>
            </p:cNvPr>
            <p:cNvGrpSpPr/>
            <p:nvPr/>
          </p:nvGrpSpPr>
          <p:grpSpPr>
            <a:xfrm>
              <a:off x="2450157" y="695429"/>
              <a:ext cx="4600560" cy="4600560"/>
              <a:chOff x="2531715" y="1619011"/>
              <a:chExt cx="3792348" cy="3792348"/>
            </a:xfrm>
            <a:noFill/>
          </p:grpSpPr>
          <p:sp>
            <p:nvSpPr>
              <p:cNvPr id="840" name="Donut 839">
                <a:extLst>
                  <a:ext uri="{FF2B5EF4-FFF2-40B4-BE49-F238E27FC236}">
                    <a16:creationId xmlns:a16="http://schemas.microsoft.com/office/drawing/2014/main" id="{DE626F70-86C3-3A64-66D6-8072C89C7B8E}"/>
                  </a:ext>
                </a:extLst>
              </p:cNvPr>
              <p:cNvSpPr/>
              <p:nvPr/>
            </p:nvSpPr>
            <p:spPr>
              <a:xfrm>
                <a:off x="2531715" y="1619011"/>
                <a:ext cx="3792348" cy="3792348"/>
              </a:xfrm>
              <a:prstGeom prst="donu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1" name="Google Shape;881;p86">
                <a:extLst>
                  <a:ext uri="{FF2B5EF4-FFF2-40B4-BE49-F238E27FC236}">
                    <a16:creationId xmlns:a16="http://schemas.microsoft.com/office/drawing/2014/main" id="{AC645ACB-C065-7BF8-DB8C-7835952192A6}"/>
                  </a:ext>
                </a:extLst>
              </p:cNvPr>
              <p:cNvSpPr/>
              <p:nvPr/>
            </p:nvSpPr>
            <p:spPr>
              <a:xfrm rot="14664515">
                <a:off x="4921774" y="2491409"/>
                <a:ext cx="274110" cy="1414999"/>
              </a:xfrm>
              <a:prstGeom prst="ellipse">
                <a:avLst/>
              </a:prstGeom>
              <a:solidFill>
                <a:schemeClr val="accent5">
                  <a:lumMod val="40000"/>
                  <a:lumOff val="60000"/>
                </a:schemeClr>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cxnSp>
            <p:nvCxnSpPr>
              <p:cNvPr id="897" name="Google Shape;897;p86">
                <a:extLst>
                  <a:ext uri="{FF2B5EF4-FFF2-40B4-BE49-F238E27FC236}">
                    <a16:creationId xmlns:a16="http://schemas.microsoft.com/office/drawing/2014/main" id="{AA604BA4-DDD9-4FD3-49F5-E5CBEED7ABAB}"/>
                  </a:ext>
                </a:extLst>
              </p:cNvPr>
              <p:cNvCxnSpPr>
                <a:cxnSpLocks/>
              </p:cNvCxnSpPr>
              <p:nvPr/>
            </p:nvCxnSpPr>
            <p:spPr>
              <a:xfrm flipV="1">
                <a:off x="4419185" y="2645119"/>
                <a:ext cx="1715214" cy="859543"/>
              </a:xfrm>
              <a:prstGeom prst="straightConnector1">
                <a:avLst/>
              </a:prstGeom>
              <a:grpFill/>
              <a:ln w="19050" cap="flat" cmpd="sng">
                <a:solidFill>
                  <a:schemeClr val="dk2"/>
                </a:solidFill>
                <a:prstDash val="solid"/>
                <a:round/>
                <a:headEnd type="none" w="med" len="med"/>
                <a:tailEnd type="triangle" w="med" len="med"/>
              </a:ln>
            </p:spPr>
          </p:cxnSp>
        </p:grpSp>
      </p:grpSp>
      <p:cxnSp>
        <p:nvCxnSpPr>
          <p:cNvPr id="898" name="Google Shape;898;p86">
            <a:extLst>
              <a:ext uri="{FF2B5EF4-FFF2-40B4-BE49-F238E27FC236}">
                <a16:creationId xmlns:a16="http://schemas.microsoft.com/office/drawing/2014/main" id="{F160AAD8-588F-4162-39CB-1A49E3FF9372}"/>
              </a:ext>
            </a:extLst>
          </p:cNvPr>
          <p:cNvCxnSpPr/>
          <p:nvPr/>
        </p:nvCxnSpPr>
        <p:spPr>
          <a:xfrm rot="10800000" flipH="1">
            <a:off x="1168246" y="3329309"/>
            <a:ext cx="2152400" cy="13200"/>
          </a:xfrm>
          <a:prstGeom prst="straightConnector1">
            <a:avLst/>
          </a:prstGeom>
          <a:noFill/>
          <a:ln w="28575" cap="flat" cmpd="sng">
            <a:solidFill>
              <a:schemeClr val="dk2"/>
            </a:solidFill>
            <a:prstDash val="solid"/>
            <a:round/>
            <a:headEnd type="none" w="med" len="med"/>
            <a:tailEnd type="triangle" w="med" len="med"/>
          </a:ln>
        </p:spPr>
      </p:cxnSp>
      <p:cxnSp>
        <p:nvCxnSpPr>
          <p:cNvPr id="899" name="Google Shape;899;p86">
            <a:extLst>
              <a:ext uri="{FF2B5EF4-FFF2-40B4-BE49-F238E27FC236}">
                <a16:creationId xmlns:a16="http://schemas.microsoft.com/office/drawing/2014/main" id="{12A32632-8683-49C0-6A6F-146C477B323D}"/>
              </a:ext>
            </a:extLst>
          </p:cNvPr>
          <p:cNvCxnSpPr/>
          <p:nvPr/>
        </p:nvCxnSpPr>
        <p:spPr>
          <a:xfrm rot="10800000" flipH="1">
            <a:off x="1150205" y="5469986"/>
            <a:ext cx="2152400" cy="13200"/>
          </a:xfrm>
          <a:prstGeom prst="straightConnector1">
            <a:avLst/>
          </a:prstGeom>
          <a:noFill/>
          <a:ln w="2857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00" name="Google Shape;900;p86">
                <a:extLst>
                  <a:ext uri="{FF2B5EF4-FFF2-40B4-BE49-F238E27FC236}">
                    <a16:creationId xmlns:a16="http://schemas.microsoft.com/office/drawing/2014/main" id="{6C161E6B-74B9-0932-92E6-117D755C8468}"/>
                  </a:ext>
                </a:extLst>
              </p:cNvPr>
              <p:cNvSpPr txBox="1"/>
              <p:nvPr/>
            </p:nvSpPr>
            <p:spPr>
              <a:xfrm>
                <a:off x="1556974" y="1699311"/>
                <a:ext cx="1219473" cy="615513"/>
              </a:xfrm>
              <a:prstGeom prst="rect">
                <a:avLst/>
              </a:prstGeom>
              <a:noFill/>
              <a:ln>
                <a:noFill/>
              </a:ln>
            </p:spPr>
            <p:txBody>
              <a:bodyPr spcFirstLastPara="1" wrap="square" lIns="121900" tIns="121900" rIns="121900" bIns="121900" anchor="t" anchorCtr="0">
                <a:spAutoFit/>
              </a:bodyPr>
              <a:lstStyle/>
              <a:p>
                <a14:m>
                  <m:oMath xmlns:m="http://schemas.openxmlformats.org/officeDocument/2006/math">
                    <m:r>
                      <a:rPr lang="en-US" sz="2400" b="0" i="1" smtClean="0">
                        <a:latin typeface="Cambria Math" panose="02040503050406030204" pitchFamily="18" charset="0"/>
                      </a:rPr>
                      <m:t>𝜃</m:t>
                    </m:r>
                    <m:r>
                      <a:rPr lang="en-US" sz="2400" b="0" i="1" smtClean="0">
                        <a:latin typeface="Cambria Math" panose="02040503050406030204" pitchFamily="18" charset="0"/>
                      </a:rPr>
                      <m:t>=</m:t>
                    </m:r>
                  </m:oMath>
                </a14:m>
                <a:r>
                  <a:rPr lang="en" sz="2400" dirty="0"/>
                  <a:t>90°</a:t>
                </a:r>
                <a:endParaRPr sz="2400" dirty="0"/>
              </a:p>
            </p:txBody>
          </p:sp>
        </mc:Choice>
        <mc:Fallback xmlns="">
          <p:sp>
            <p:nvSpPr>
              <p:cNvPr id="900" name="Google Shape;900;p86">
                <a:extLst>
                  <a:ext uri="{FF2B5EF4-FFF2-40B4-BE49-F238E27FC236}">
                    <a16:creationId xmlns:a16="http://schemas.microsoft.com/office/drawing/2014/main" id="{6C161E6B-74B9-0932-92E6-117D755C8468}"/>
                  </a:ext>
                </a:extLst>
              </p:cNvPr>
              <p:cNvSpPr txBox="1">
                <a:spLocks noRot="1" noChangeAspect="1" noMove="1" noResize="1" noEditPoints="1" noAdjustHandles="1" noChangeArrowheads="1" noChangeShapeType="1" noTextEdit="1"/>
              </p:cNvSpPr>
              <p:nvPr/>
            </p:nvSpPr>
            <p:spPr>
              <a:xfrm>
                <a:off x="1556974" y="1699311"/>
                <a:ext cx="1219473" cy="615513"/>
              </a:xfrm>
              <a:prstGeom prst="rect">
                <a:avLst/>
              </a:prstGeom>
              <a:blipFill>
                <a:blip r:embed="rId3"/>
                <a:stretch>
                  <a:fillRect b="-89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1" name="Google Shape;901;p86">
                <a:extLst>
                  <a:ext uri="{FF2B5EF4-FFF2-40B4-BE49-F238E27FC236}">
                    <a16:creationId xmlns:a16="http://schemas.microsoft.com/office/drawing/2014/main" id="{7DA80279-6419-7419-C05E-A3AA873376E4}"/>
                  </a:ext>
                </a:extLst>
              </p:cNvPr>
              <p:cNvSpPr txBox="1"/>
              <p:nvPr/>
            </p:nvSpPr>
            <p:spPr>
              <a:xfrm>
                <a:off x="1469835" y="3836310"/>
                <a:ext cx="1329049" cy="615513"/>
              </a:xfrm>
              <a:prstGeom prst="rect">
                <a:avLst/>
              </a:prstGeom>
              <a:noFill/>
              <a:ln>
                <a:noFill/>
              </a:ln>
            </p:spPr>
            <p:txBody>
              <a:bodyPr spcFirstLastPara="1" wrap="square" lIns="121900" tIns="121900" rIns="121900" bIns="121900" anchor="t" anchorCtr="0">
                <a:spAutoFit/>
              </a:bodyPr>
              <a:lstStyle/>
              <a:p>
                <a14:m>
                  <m:oMath xmlns:m="http://schemas.openxmlformats.org/officeDocument/2006/math">
                    <m:r>
                      <a:rPr lang="en-US" sz="2400" i="1">
                        <a:latin typeface="Cambria Math" panose="02040503050406030204" pitchFamily="18" charset="0"/>
                      </a:rPr>
                      <m:t>𝜃</m:t>
                    </m:r>
                    <m:r>
                      <a:rPr lang="en-US" sz="2400" i="1">
                        <a:latin typeface="Cambria Math" panose="02040503050406030204" pitchFamily="18" charset="0"/>
                      </a:rPr>
                      <m:t>= </m:t>
                    </m:r>
                  </m:oMath>
                </a14:m>
                <a:r>
                  <a:rPr lang="en" sz="2400" dirty="0"/>
                  <a:t>80°</a:t>
                </a:r>
                <a:endParaRPr sz="2400" dirty="0"/>
              </a:p>
            </p:txBody>
          </p:sp>
        </mc:Choice>
        <mc:Fallback xmlns="">
          <p:sp>
            <p:nvSpPr>
              <p:cNvPr id="901" name="Google Shape;901;p86">
                <a:extLst>
                  <a:ext uri="{FF2B5EF4-FFF2-40B4-BE49-F238E27FC236}">
                    <a16:creationId xmlns:a16="http://schemas.microsoft.com/office/drawing/2014/main" id="{7DA80279-6419-7419-C05E-A3AA873376E4}"/>
                  </a:ext>
                </a:extLst>
              </p:cNvPr>
              <p:cNvSpPr txBox="1">
                <a:spLocks noRot="1" noChangeAspect="1" noMove="1" noResize="1" noEditPoints="1" noAdjustHandles="1" noChangeArrowheads="1" noChangeShapeType="1" noTextEdit="1"/>
              </p:cNvSpPr>
              <p:nvPr/>
            </p:nvSpPr>
            <p:spPr>
              <a:xfrm>
                <a:off x="1469835" y="3836310"/>
                <a:ext cx="1329049" cy="615513"/>
              </a:xfrm>
              <a:prstGeom prst="rect">
                <a:avLst/>
              </a:prstGeom>
              <a:blipFill>
                <a:blip r:embed="rId4"/>
                <a:stretch>
                  <a:fillRect b="-9901"/>
                </a:stretch>
              </a:blipFill>
              <a:ln>
                <a:noFill/>
              </a:ln>
            </p:spPr>
            <p:txBody>
              <a:bodyPr/>
              <a:lstStyle/>
              <a:p>
                <a:r>
                  <a:rPr lang="en-US">
                    <a:noFill/>
                  </a:rPr>
                  <a:t> </a:t>
                </a:r>
              </a:p>
            </p:txBody>
          </p:sp>
        </mc:Fallback>
      </mc:AlternateContent>
      <p:sp>
        <p:nvSpPr>
          <p:cNvPr id="903" name="Google Shape;903;p86">
            <a:extLst>
              <a:ext uri="{FF2B5EF4-FFF2-40B4-BE49-F238E27FC236}">
                <a16:creationId xmlns:a16="http://schemas.microsoft.com/office/drawing/2014/main" id="{01D76CCE-5B45-1425-3C53-087072D1E0F5}"/>
              </a:ext>
            </a:extLst>
          </p:cNvPr>
          <p:cNvSpPr txBox="1"/>
          <p:nvPr/>
        </p:nvSpPr>
        <p:spPr>
          <a:xfrm>
            <a:off x="1263892" y="3145758"/>
            <a:ext cx="2017549" cy="615513"/>
          </a:xfrm>
          <a:prstGeom prst="rect">
            <a:avLst/>
          </a:prstGeom>
          <a:noFill/>
          <a:ln>
            <a:noFill/>
          </a:ln>
        </p:spPr>
        <p:txBody>
          <a:bodyPr spcFirstLastPara="1" wrap="square" lIns="121900" tIns="121900" rIns="121900" bIns="121900" anchor="t" anchorCtr="0">
            <a:spAutoFit/>
          </a:bodyPr>
          <a:lstStyle/>
          <a:p>
            <a:r>
              <a:rPr lang="en-US" sz="1800" i="1" dirty="0">
                <a:solidFill>
                  <a:schemeClr val="dk1"/>
                </a:solidFill>
                <a:latin typeface="Times New Roman"/>
                <a:ea typeface="Times New Roman"/>
                <a:cs typeface="Times New Roman"/>
                <a:sym typeface="Times New Roman"/>
              </a:rPr>
              <a:t>f</a:t>
            </a:r>
            <a:r>
              <a:rPr lang="en-US" sz="2400" i="1" baseline="-25000" dirty="0">
                <a:solidFill>
                  <a:schemeClr val="dk1"/>
                </a:solidFill>
                <a:latin typeface="Times New Roman"/>
                <a:ea typeface="Times New Roman"/>
                <a:cs typeface="Times New Roman"/>
                <a:sym typeface="Times New Roman"/>
              </a:rPr>
              <a:t>1    </a:t>
            </a:r>
            <a:r>
              <a:rPr lang="en-US" sz="1800" i="1" dirty="0">
                <a:solidFill>
                  <a:schemeClr val="dk1"/>
                </a:solidFill>
                <a:latin typeface="Times New Roman"/>
                <a:ea typeface="Times New Roman"/>
                <a:cs typeface="Times New Roman"/>
                <a:sym typeface="Times New Roman"/>
              </a:rPr>
              <a:t>f</a:t>
            </a:r>
            <a:r>
              <a:rPr lang="en-US" sz="2400" i="1" baseline="-25000" dirty="0">
                <a:solidFill>
                  <a:schemeClr val="dk1"/>
                </a:solidFill>
                <a:latin typeface="Times New Roman"/>
                <a:ea typeface="Times New Roman"/>
                <a:cs typeface="Times New Roman"/>
                <a:sym typeface="Times New Roman"/>
              </a:rPr>
              <a:t>2    </a:t>
            </a:r>
            <a:r>
              <a:rPr lang="en-US" sz="1800" i="1" dirty="0">
                <a:solidFill>
                  <a:schemeClr val="dk1"/>
                </a:solidFill>
                <a:latin typeface="Times New Roman"/>
                <a:ea typeface="Times New Roman"/>
                <a:cs typeface="Times New Roman"/>
                <a:sym typeface="Times New Roman"/>
              </a:rPr>
              <a:t>f</a:t>
            </a:r>
            <a:r>
              <a:rPr lang="en-US" sz="2400" i="1" baseline="-25000" dirty="0">
                <a:solidFill>
                  <a:schemeClr val="dk1"/>
                </a:solidFill>
                <a:latin typeface="Times New Roman"/>
                <a:ea typeface="Times New Roman"/>
                <a:cs typeface="Times New Roman"/>
                <a:sym typeface="Times New Roman"/>
              </a:rPr>
              <a:t>3    </a:t>
            </a:r>
            <a:r>
              <a:rPr lang="en-US" sz="1800" i="1" dirty="0">
                <a:solidFill>
                  <a:schemeClr val="dk1"/>
                </a:solidFill>
                <a:latin typeface="Times New Roman"/>
                <a:ea typeface="Times New Roman"/>
                <a:cs typeface="Times New Roman"/>
                <a:sym typeface="Times New Roman"/>
              </a:rPr>
              <a:t>f</a:t>
            </a:r>
            <a:r>
              <a:rPr lang="en-US" sz="2400" i="1" baseline="-25000" dirty="0">
                <a:solidFill>
                  <a:schemeClr val="dk1"/>
                </a:solidFill>
                <a:latin typeface="Times New Roman"/>
                <a:ea typeface="Times New Roman"/>
                <a:cs typeface="Times New Roman"/>
                <a:sym typeface="Times New Roman"/>
              </a:rPr>
              <a:t>4    </a:t>
            </a:r>
            <a:r>
              <a:rPr lang="en-US" sz="1800" i="1" dirty="0">
                <a:solidFill>
                  <a:schemeClr val="dk1"/>
                </a:solidFill>
                <a:latin typeface="Times New Roman"/>
                <a:ea typeface="Times New Roman"/>
                <a:cs typeface="Times New Roman"/>
                <a:sym typeface="Times New Roman"/>
              </a:rPr>
              <a:t>f</a:t>
            </a:r>
            <a:r>
              <a:rPr lang="en-US" sz="2400" i="1" baseline="-25000" dirty="0">
                <a:solidFill>
                  <a:schemeClr val="dk1"/>
                </a:solidFill>
                <a:latin typeface="Times New Roman"/>
                <a:ea typeface="Times New Roman"/>
                <a:cs typeface="Times New Roman"/>
                <a:sym typeface="Times New Roman"/>
              </a:rPr>
              <a:t>5</a:t>
            </a:r>
            <a:endParaRPr dirty="0"/>
          </a:p>
        </p:txBody>
      </p:sp>
      <p:cxnSp>
        <p:nvCxnSpPr>
          <p:cNvPr id="904" name="Google Shape;904;p86">
            <a:extLst>
              <a:ext uri="{FF2B5EF4-FFF2-40B4-BE49-F238E27FC236}">
                <a16:creationId xmlns:a16="http://schemas.microsoft.com/office/drawing/2014/main" id="{3A80DF6C-6383-FDD4-08FA-24ED93AA4133}"/>
              </a:ext>
            </a:extLst>
          </p:cNvPr>
          <p:cNvCxnSpPr>
            <a:cxnSpLocks/>
          </p:cNvCxnSpPr>
          <p:nvPr/>
        </p:nvCxnSpPr>
        <p:spPr>
          <a:xfrm>
            <a:off x="1502746" y="2934595"/>
            <a:ext cx="0" cy="407914"/>
          </a:xfrm>
          <a:prstGeom prst="straightConnector1">
            <a:avLst/>
          </a:prstGeom>
          <a:noFill/>
          <a:ln w="28575" cap="flat" cmpd="sng">
            <a:solidFill>
              <a:srgbClr val="0000FF"/>
            </a:solidFill>
            <a:prstDash val="solid"/>
            <a:round/>
            <a:headEnd type="none" w="med" len="med"/>
            <a:tailEnd type="none" w="med" len="med"/>
          </a:ln>
        </p:spPr>
      </p:cxnSp>
      <p:cxnSp>
        <p:nvCxnSpPr>
          <p:cNvPr id="905" name="Google Shape;905;p86">
            <a:extLst>
              <a:ext uri="{FF2B5EF4-FFF2-40B4-BE49-F238E27FC236}">
                <a16:creationId xmlns:a16="http://schemas.microsoft.com/office/drawing/2014/main" id="{274684F0-6D6E-4DC4-56B7-4D1490EC1162}"/>
              </a:ext>
            </a:extLst>
          </p:cNvPr>
          <p:cNvCxnSpPr>
            <a:cxnSpLocks/>
          </p:cNvCxnSpPr>
          <p:nvPr/>
        </p:nvCxnSpPr>
        <p:spPr>
          <a:xfrm>
            <a:off x="1852979" y="2651140"/>
            <a:ext cx="0" cy="691402"/>
          </a:xfrm>
          <a:prstGeom prst="straightConnector1">
            <a:avLst/>
          </a:prstGeom>
          <a:noFill/>
          <a:ln w="28575" cap="flat" cmpd="sng">
            <a:solidFill>
              <a:srgbClr val="0000FF"/>
            </a:solidFill>
            <a:prstDash val="solid"/>
            <a:round/>
            <a:headEnd type="none" w="med" len="med"/>
            <a:tailEnd type="none" w="med" len="med"/>
          </a:ln>
        </p:spPr>
      </p:cxnSp>
      <p:cxnSp>
        <p:nvCxnSpPr>
          <p:cNvPr id="906" name="Google Shape;906;p86">
            <a:extLst>
              <a:ext uri="{FF2B5EF4-FFF2-40B4-BE49-F238E27FC236}">
                <a16:creationId xmlns:a16="http://schemas.microsoft.com/office/drawing/2014/main" id="{EC356787-5B02-74A2-EB7E-0820CBE77241}"/>
              </a:ext>
            </a:extLst>
          </p:cNvPr>
          <p:cNvCxnSpPr>
            <a:cxnSpLocks/>
          </p:cNvCxnSpPr>
          <p:nvPr/>
        </p:nvCxnSpPr>
        <p:spPr>
          <a:xfrm>
            <a:off x="2189746" y="2996841"/>
            <a:ext cx="0" cy="345534"/>
          </a:xfrm>
          <a:prstGeom prst="straightConnector1">
            <a:avLst/>
          </a:prstGeom>
          <a:noFill/>
          <a:ln w="28575" cap="flat" cmpd="sng">
            <a:solidFill>
              <a:srgbClr val="0000FF"/>
            </a:solidFill>
            <a:prstDash val="solid"/>
            <a:round/>
            <a:headEnd type="none" w="med" len="med"/>
            <a:tailEnd type="none" w="med" len="med"/>
          </a:ln>
        </p:spPr>
      </p:cxnSp>
      <p:cxnSp>
        <p:nvCxnSpPr>
          <p:cNvPr id="912" name="Google Shape;912;p86">
            <a:extLst>
              <a:ext uri="{FF2B5EF4-FFF2-40B4-BE49-F238E27FC236}">
                <a16:creationId xmlns:a16="http://schemas.microsoft.com/office/drawing/2014/main" id="{C8E0C767-1549-A156-79ED-EC0AC847D38B}"/>
              </a:ext>
            </a:extLst>
          </p:cNvPr>
          <p:cNvCxnSpPr>
            <a:cxnSpLocks/>
          </p:cNvCxnSpPr>
          <p:nvPr/>
        </p:nvCxnSpPr>
        <p:spPr>
          <a:xfrm>
            <a:off x="2553246" y="3166401"/>
            <a:ext cx="0" cy="178908"/>
          </a:xfrm>
          <a:prstGeom prst="straightConnector1">
            <a:avLst/>
          </a:prstGeom>
          <a:noFill/>
          <a:ln w="28575" cap="flat" cmpd="sng">
            <a:solidFill>
              <a:srgbClr val="0000FF"/>
            </a:solidFill>
            <a:prstDash val="solid"/>
            <a:round/>
            <a:headEnd type="none" w="med" len="med"/>
            <a:tailEnd type="none" w="med" len="med"/>
          </a:ln>
        </p:spPr>
      </p:cxnSp>
      <p:cxnSp>
        <p:nvCxnSpPr>
          <p:cNvPr id="913" name="Google Shape;913;p86">
            <a:extLst>
              <a:ext uri="{FF2B5EF4-FFF2-40B4-BE49-F238E27FC236}">
                <a16:creationId xmlns:a16="http://schemas.microsoft.com/office/drawing/2014/main" id="{735847CB-DF9F-BDD9-8416-8BA961A66CB8}"/>
              </a:ext>
            </a:extLst>
          </p:cNvPr>
          <p:cNvCxnSpPr>
            <a:cxnSpLocks/>
          </p:cNvCxnSpPr>
          <p:nvPr/>
        </p:nvCxnSpPr>
        <p:spPr>
          <a:xfrm>
            <a:off x="2911644" y="3262321"/>
            <a:ext cx="0" cy="80054"/>
          </a:xfrm>
          <a:prstGeom prst="straightConnector1">
            <a:avLst/>
          </a:prstGeom>
          <a:noFill/>
          <a:ln w="28575" cap="flat" cmpd="sng">
            <a:solidFill>
              <a:srgbClr val="0000FF"/>
            </a:solidFill>
            <a:prstDash val="solid"/>
            <a:round/>
            <a:headEnd type="none" w="med" len="med"/>
            <a:tailEnd type="none" w="med" len="med"/>
          </a:ln>
        </p:spPr>
      </p:cxnSp>
      <p:sp>
        <p:nvSpPr>
          <p:cNvPr id="41" name="Google Shape;1132;p97">
            <a:extLst>
              <a:ext uri="{FF2B5EF4-FFF2-40B4-BE49-F238E27FC236}">
                <a16:creationId xmlns:a16="http://schemas.microsoft.com/office/drawing/2014/main" id="{6F95A47F-CF0E-6068-6015-EA17516527E9}"/>
              </a:ext>
            </a:extLst>
          </p:cNvPr>
          <p:cNvSpPr/>
          <p:nvPr/>
        </p:nvSpPr>
        <p:spPr>
          <a:xfrm rot="-5400000">
            <a:off x="8758704" y="3685424"/>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42" name="Google Shape;1134;p97">
            <a:extLst>
              <a:ext uri="{FF2B5EF4-FFF2-40B4-BE49-F238E27FC236}">
                <a16:creationId xmlns:a16="http://schemas.microsoft.com/office/drawing/2014/main" id="{C6A09D13-AB50-F9DE-C970-950359404705}"/>
              </a:ext>
            </a:extLst>
          </p:cNvPr>
          <p:cNvSpPr/>
          <p:nvPr/>
        </p:nvSpPr>
        <p:spPr>
          <a:xfrm rot="-3601300">
            <a:off x="8321059" y="2913153"/>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 name="Google Shape;1135;p97">
            <a:extLst>
              <a:ext uri="{FF2B5EF4-FFF2-40B4-BE49-F238E27FC236}">
                <a16:creationId xmlns:a16="http://schemas.microsoft.com/office/drawing/2014/main" id="{4774294A-75FF-E976-3E7E-538B97CB7823}"/>
              </a:ext>
            </a:extLst>
          </p:cNvPr>
          <p:cNvSpPr/>
          <p:nvPr/>
        </p:nvSpPr>
        <p:spPr>
          <a:xfrm rot="-4521746">
            <a:off x="8246382" y="3060595"/>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 name="Google Shape;1136;p97">
            <a:extLst>
              <a:ext uri="{FF2B5EF4-FFF2-40B4-BE49-F238E27FC236}">
                <a16:creationId xmlns:a16="http://schemas.microsoft.com/office/drawing/2014/main" id="{90340B87-AFCB-08AC-D705-D3ED10369B60}"/>
              </a:ext>
            </a:extLst>
          </p:cNvPr>
          <p:cNvSpPr/>
          <p:nvPr/>
        </p:nvSpPr>
        <p:spPr>
          <a:xfrm rot="-5400000">
            <a:off x="8212111" y="3250996"/>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 name="Google Shape;1137;p97">
            <a:extLst>
              <a:ext uri="{FF2B5EF4-FFF2-40B4-BE49-F238E27FC236}">
                <a16:creationId xmlns:a16="http://schemas.microsoft.com/office/drawing/2014/main" id="{27407BAC-4D82-68D7-5C23-94EF2DA5330D}"/>
              </a:ext>
            </a:extLst>
          </p:cNvPr>
          <p:cNvSpPr/>
          <p:nvPr/>
        </p:nvSpPr>
        <p:spPr>
          <a:xfrm rot="-6246499">
            <a:off x="8244237" y="3467447"/>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 name="Google Shape;1138;p97">
            <a:extLst>
              <a:ext uri="{FF2B5EF4-FFF2-40B4-BE49-F238E27FC236}">
                <a16:creationId xmlns:a16="http://schemas.microsoft.com/office/drawing/2014/main" id="{5720CEF2-04A7-31A6-1CB0-5E0132291D09}"/>
              </a:ext>
            </a:extLst>
          </p:cNvPr>
          <p:cNvSpPr/>
          <p:nvPr/>
        </p:nvSpPr>
        <p:spPr>
          <a:xfrm rot="-7238472">
            <a:off x="8320986" y="3642568"/>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1147;p97">
            <a:extLst>
              <a:ext uri="{FF2B5EF4-FFF2-40B4-BE49-F238E27FC236}">
                <a16:creationId xmlns:a16="http://schemas.microsoft.com/office/drawing/2014/main" id="{79272200-D39A-37EB-0025-077D63F4C404}"/>
              </a:ext>
            </a:extLst>
          </p:cNvPr>
          <p:cNvSpPr txBox="1"/>
          <p:nvPr/>
        </p:nvSpPr>
        <p:spPr>
          <a:xfrm>
            <a:off x="7503315" y="2651140"/>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48" name="Google Shape;1148;p97">
            <a:extLst>
              <a:ext uri="{FF2B5EF4-FFF2-40B4-BE49-F238E27FC236}">
                <a16:creationId xmlns:a16="http://schemas.microsoft.com/office/drawing/2014/main" id="{E4242D85-BED7-BAF6-8E47-E2303CD58EEB}"/>
              </a:ext>
            </a:extLst>
          </p:cNvPr>
          <p:cNvSpPr txBox="1"/>
          <p:nvPr/>
        </p:nvSpPr>
        <p:spPr>
          <a:xfrm>
            <a:off x="7235178" y="30289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49" name="Google Shape;1148;p97">
            <a:extLst>
              <a:ext uri="{FF2B5EF4-FFF2-40B4-BE49-F238E27FC236}">
                <a16:creationId xmlns:a16="http://schemas.microsoft.com/office/drawing/2014/main" id="{B2301A6B-3CD2-2725-FF8F-84BE3077D5AE}"/>
              </a:ext>
            </a:extLst>
          </p:cNvPr>
          <p:cNvSpPr txBox="1"/>
          <p:nvPr/>
        </p:nvSpPr>
        <p:spPr>
          <a:xfrm>
            <a:off x="7242387" y="3899527"/>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50" name="Google Shape;1148;p97">
            <a:extLst>
              <a:ext uri="{FF2B5EF4-FFF2-40B4-BE49-F238E27FC236}">
                <a16:creationId xmlns:a16="http://schemas.microsoft.com/office/drawing/2014/main" id="{CA53970C-17E2-14A3-8A42-8B26173585E5}"/>
              </a:ext>
            </a:extLst>
          </p:cNvPr>
          <p:cNvSpPr txBox="1"/>
          <p:nvPr/>
        </p:nvSpPr>
        <p:spPr>
          <a:xfrm>
            <a:off x="7477157" y="434881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51" name="Google Shape;1148;p97">
            <a:extLst>
              <a:ext uri="{FF2B5EF4-FFF2-40B4-BE49-F238E27FC236}">
                <a16:creationId xmlns:a16="http://schemas.microsoft.com/office/drawing/2014/main" id="{B1A469FB-1E66-D362-BD03-8DFA5BA95BBC}"/>
              </a:ext>
            </a:extLst>
          </p:cNvPr>
          <p:cNvSpPr txBox="1"/>
          <p:nvPr/>
        </p:nvSpPr>
        <p:spPr>
          <a:xfrm>
            <a:off x="7132879" y="3436221"/>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sp>
        <p:nvSpPr>
          <p:cNvPr id="920" name="Google Shape;1148;p97">
            <a:extLst>
              <a:ext uri="{FF2B5EF4-FFF2-40B4-BE49-F238E27FC236}">
                <a16:creationId xmlns:a16="http://schemas.microsoft.com/office/drawing/2014/main" id="{8ACC8659-43D8-39F9-B68A-113B90A47047}"/>
              </a:ext>
            </a:extLst>
          </p:cNvPr>
          <p:cNvSpPr txBox="1"/>
          <p:nvPr/>
        </p:nvSpPr>
        <p:spPr>
          <a:xfrm>
            <a:off x="5264845" y="1750242"/>
            <a:ext cx="1350477" cy="135417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 </a:t>
            </a:r>
            <a:r>
              <a:rPr lang="en-US" sz="2800" i="1" dirty="0">
                <a:solidFill>
                  <a:schemeClr val="dk1"/>
                </a:solidFill>
                <a:latin typeface="Times New Roman"/>
                <a:ea typeface="Times New Roman"/>
                <a:cs typeface="Times New Roman"/>
                <a:sym typeface="Times New Roman"/>
              </a:rPr>
              <a:t>to f</a:t>
            </a:r>
            <a:r>
              <a:rPr lang="en-US" sz="3600" i="1" baseline="-25000" dirty="0">
                <a:solidFill>
                  <a:schemeClr val="dk1"/>
                </a:solidFill>
                <a:latin typeface="Times New Roman"/>
                <a:ea typeface="Times New Roman"/>
                <a:cs typeface="Times New Roman"/>
                <a:sym typeface="Times New Roman"/>
              </a:rPr>
              <a:t>5</a:t>
            </a:r>
            <a:r>
              <a:rPr lang="en-US" sz="3600" i="1" dirty="0">
                <a:solidFill>
                  <a:schemeClr val="dk1"/>
                </a:solidFill>
                <a:latin typeface="Times New Roman"/>
                <a:ea typeface="Times New Roman"/>
                <a:cs typeface="Times New Roman"/>
                <a:sym typeface="Times New Roman"/>
              </a:rPr>
              <a:t> </a:t>
            </a:r>
            <a:endParaRPr lang="en-US" sz="2800" dirty="0"/>
          </a:p>
          <a:p>
            <a:r>
              <a:rPr lang="en-US" sz="3600" i="1" dirty="0">
                <a:solidFill>
                  <a:schemeClr val="dk1"/>
                </a:solidFill>
                <a:latin typeface="Times New Roman"/>
                <a:ea typeface="Times New Roman"/>
                <a:cs typeface="Times New Roman"/>
                <a:sym typeface="Times New Roman"/>
              </a:rPr>
              <a:t> </a:t>
            </a:r>
            <a:endParaRPr lang="en-US" sz="2800" dirty="0"/>
          </a:p>
        </p:txBody>
      </p:sp>
      <p:cxnSp>
        <p:nvCxnSpPr>
          <p:cNvPr id="928" name="Google Shape;899;p86">
            <a:extLst>
              <a:ext uri="{FF2B5EF4-FFF2-40B4-BE49-F238E27FC236}">
                <a16:creationId xmlns:a16="http://schemas.microsoft.com/office/drawing/2014/main" id="{1EAD2E08-C388-F62E-4E32-EE2568DF5A78}"/>
              </a:ext>
            </a:extLst>
          </p:cNvPr>
          <p:cNvCxnSpPr>
            <a:cxnSpLocks/>
          </p:cNvCxnSpPr>
          <p:nvPr/>
        </p:nvCxnSpPr>
        <p:spPr>
          <a:xfrm flipV="1">
            <a:off x="1154837" y="4374646"/>
            <a:ext cx="0" cy="1112047"/>
          </a:xfrm>
          <a:prstGeom prst="straightConnector1">
            <a:avLst/>
          </a:prstGeom>
          <a:noFill/>
          <a:ln w="28575" cap="flat" cmpd="sng">
            <a:solidFill>
              <a:schemeClr val="dk2"/>
            </a:solidFill>
            <a:prstDash val="solid"/>
            <a:round/>
            <a:headEnd type="none" w="med" len="med"/>
            <a:tailEnd type="triangle" w="med" len="med"/>
          </a:ln>
        </p:spPr>
      </p:cxnSp>
      <p:cxnSp>
        <p:nvCxnSpPr>
          <p:cNvPr id="931" name="Google Shape;899;p86">
            <a:extLst>
              <a:ext uri="{FF2B5EF4-FFF2-40B4-BE49-F238E27FC236}">
                <a16:creationId xmlns:a16="http://schemas.microsoft.com/office/drawing/2014/main" id="{D56A405B-4465-ED2E-7706-57B9125BBCEC}"/>
              </a:ext>
            </a:extLst>
          </p:cNvPr>
          <p:cNvCxnSpPr>
            <a:cxnSpLocks/>
          </p:cNvCxnSpPr>
          <p:nvPr/>
        </p:nvCxnSpPr>
        <p:spPr>
          <a:xfrm flipV="1">
            <a:off x="1180777" y="2245718"/>
            <a:ext cx="0" cy="1112047"/>
          </a:xfrm>
          <a:prstGeom prst="straightConnector1">
            <a:avLst/>
          </a:prstGeom>
          <a:noFill/>
          <a:ln w="28575" cap="flat" cmpd="sng">
            <a:solidFill>
              <a:schemeClr val="dk2"/>
            </a:solidFill>
            <a:prstDash val="solid"/>
            <a:round/>
            <a:headEnd type="none" w="med" len="med"/>
            <a:tailEnd type="triangle" w="med" len="med"/>
          </a:ln>
        </p:spPr>
      </p:cxnSp>
      <p:sp>
        <p:nvSpPr>
          <p:cNvPr id="932" name="TextBox 931">
            <a:extLst>
              <a:ext uri="{FF2B5EF4-FFF2-40B4-BE49-F238E27FC236}">
                <a16:creationId xmlns:a16="http://schemas.microsoft.com/office/drawing/2014/main" id="{DFD34340-FC1B-48E6-AB3D-D34CB06F44B9}"/>
              </a:ext>
            </a:extLst>
          </p:cNvPr>
          <p:cNvSpPr txBox="1"/>
          <p:nvPr/>
        </p:nvSpPr>
        <p:spPr>
          <a:xfrm rot="16200000">
            <a:off x="646593" y="4457017"/>
            <a:ext cx="622093" cy="400110"/>
          </a:xfrm>
          <a:prstGeom prst="rect">
            <a:avLst/>
          </a:prstGeom>
          <a:noFill/>
        </p:spPr>
        <p:txBody>
          <a:bodyPr wrap="none" rtlCol="0">
            <a:spAutoFit/>
          </a:bodyPr>
          <a:lstStyle/>
          <a:p>
            <a:r>
              <a:rPr lang="en-US" sz="2000" dirty="0"/>
              <a:t>RSSI</a:t>
            </a:r>
          </a:p>
        </p:txBody>
      </p:sp>
      <p:sp>
        <p:nvSpPr>
          <p:cNvPr id="933" name="TextBox 932">
            <a:extLst>
              <a:ext uri="{FF2B5EF4-FFF2-40B4-BE49-F238E27FC236}">
                <a16:creationId xmlns:a16="http://schemas.microsoft.com/office/drawing/2014/main" id="{4652C955-7461-42F2-11FE-61CE062D5BA5}"/>
              </a:ext>
            </a:extLst>
          </p:cNvPr>
          <p:cNvSpPr txBox="1"/>
          <p:nvPr/>
        </p:nvSpPr>
        <p:spPr>
          <a:xfrm rot="16200000">
            <a:off x="698416" y="2326593"/>
            <a:ext cx="622093" cy="400110"/>
          </a:xfrm>
          <a:prstGeom prst="rect">
            <a:avLst/>
          </a:prstGeom>
          <a:noFill/>
        </p:spPr>
        <p:txBody>
          <a:bodyPr wrap="none" rtlCol="0">
            <a:spAutoFit/>
          </a:bodyPr>
          <a:lstStyle/>
          <a:p>
            <a:r>
              <a:rPr lang="en-US" sz="2000" dirty="0"/>
              <a:t>RSSI</a:t>
            </a:r>
          </a:p>
        </p:txBody>
      </p:sp>
      <p:sp>
        <p:nvSpPr>
          <p:cNvPr id="934" name="TextBox 933">
            <a:extLst>
              <a:ext uri="{FF2B5EF4-FFF2-40B4-BE49-F238E27FC236}">
                <a16:creationId xmlns:a16="http://schemas.microsoft.com/office/drawing/2014/main" id="{C8502ED2-8457-2C4F-C6C0-5E71A4E768FD}"/>
              </a:ext>
            </a:extLst>
          </p:cNvPr>
          <p:cNvSpPr txBox="1"/>
          <p:nvPr/>
        </p:nvSpPr>
        <p:spPr>
          <a:xfrm>
            <a:off x="3020077" y="5417588"/>
            <a:ext cx="652551" cy="400110"/>
          </a:xfrm>
          <a:prstGeom prst="rect">
            <a:avLst/>
          </a:prstGeom>
          <a:noFill/>
        </p:spPr>
        <p:txBody>
          <a:bodyPr wrap="none" rtlCol="0">
            <a:spAutoFit/>
          </a:bodyPr>
          <a:lstStyle/>
          <a:p>
            <a:r>
              <a:rPr lang="en-US" sz="2000" dirty="0"/>
              <a:t>Freq</a:t>
            </a:r>
          </a:p>
        </p:txBody>
      </p:sp>
      <p:sp>
        <p:nvSpPr>
          <p:cNvPr id="935" name="TextBox 934">
            <a:extLst>
              <a:ext uri="{FF2B5EF4-FFF2-40B4-BE49-F238E27FC236}">
                <a16:creationId xmlns:a16="http://schemas.microsoft.com/office/drawing/2014/main" id="{0553ACC1-5A55-FECB-02EC-E7AEE439EC79}"/>
              </a:ext>
            </a:extLst>
          </p:cNvPr>
          <p:cNvSpPr txBox="1"/>
          <p:nvPr/>
        </p:nvSpPr>
        <p:spPr>
          <a:xfrm>
            <a:off x="3026407" y="3330473"/>
            <a:ext cx="652551" cy="400110"/>
          </a:xfrm>
          <a:prstGeom prst="rect">
            <a:avLst/>
          </a:prstGeom>
          <a:noFill/>
        </p:spPr>
        <p:txBody>
          <a:bodyPr wrap="none" rtlCol="0">
            <a:spAutoFit/>
          </a:bodyPr>
          <a:lstStyle/>
          <a:p>
            <a:r>
              <a:rPr lang="en-US" sz="2000" dirty="0"/>
              <a:t>Freq</a:t>
            </a:r>
          </a:p>
        </p:txBody>
      </p:sp>
      <p:cxnSp>
        <p:nvCxnSpPr>
          <p:cNvPr id="949" name="Google Shape;904;p86">
            <a:extLst>
              <a:ext uri="{FF2B5EF4-FFF2-40B4-BE49-F238E27FC236}">
                <a16:creationId xmlns:a16="http://schemas.microsoft.com/office/drawing/2014/main" id="{1E6D080B-C802-F389-A802-2AC645583E83}"/>
              </a:ext>
            </a:extLst>
          </p:cNvPr>
          <p:cNvCxnSpPr>
            <a:cxnSpLocks/>
          </p:cNvCxnSpPr>
          <p:nvPr/>
        </p:nvCxnSpPr>
        <p:spPr>
          <a:xfrm>
            <a:off x="1519164" y="4677604"/>
            <a:ext cx="0" cy="788974"/>
          </a:xfrm>
          <a:prstGeom prst="straightConnector1">
            <a:avLst/>
          </a:prstGeom>
          <a:noFill/>
          <a:ln w="28575" cap="flat" cmpd="sng">
            <a:solidFill>
              <a:srgbClr val="0000FF"/>
            </a:solidFill>
            <a:prstDash val="solid"/>
            <a:round/>
            <a:headEnd type="none" w="med" len="med"/>
            <a:tailEnd type="none" w="med" len="med"/>
          </a:ln>
        </p:spPr>
      </p:cxnSp>
      <p:cxnSp>
        <p:nvCxnSpPr>
          <p:cNvPr id="950" name="Google Shape;905;p86">
            <a:extLst>
              <a:ext uri="{FF2B5EF4-FFF2-40B4-BE49-F238E27FC236}">
                <a16:creationId xmlns:a16="http://schemas.microsoft.com/office/drawing/2014/main" id="{3B13E2D4-D1BF-9CBA-5FA8-762DD0E67B51}"/>
              </a:ext>
            </a:extLst>
          </p:cNvPr>
          <p:cNvCxnSpPr>
            <a:cxnSpLocks/>
          </p:cNvCxnSpPr>
          <p:nvPr/>
        </p:nvCxnSpPr>
        <p:spPr>
          <a:xfrm>
            <a:off x="1869397" y="4397664"/>
            <a:ext cx="0" cy="1068947"/>
          </a:xfrm>
          <a:prstGeom prst="straightConnector1">
            <a:avLst/>
          </a:prstGeom>
          <a:noFill/>
          <a:ln w="28575" cap="flat" cmpd="sng">
            <a:solidFill>
              <a:srgbClr val="0000FF"/>
            </a:solidFill>
            <a:prstDash val="solid"/>
            <a:round/>
            <a:headEnd type="none" w="med" len="med"/>
            <a:tailEnd type="none" w="med" len="med"/>
          </a:ln>
        </p:spPr>
      </p:cxnSp>
      <p:cxnSp>
        <p:nvCxnSpPr>
          <p:cNvPr id="951" name="Google Shape;906;p86">
            <a:extLst>
              <a:ext uri="{FF2B5EF4-FFF2-40B4-BE49-F238E27FC236}">
                <a16:creationId xmlns:a16="http://schemas.microsoft.com/office/drawing/2014/main" id="{67C2FE2A-D156-FB91-BB52-ABBBA3EA2E51}"/>
              </a:ext>
            </a:extLst>
          </p:cNvPr>
          <p:cNvCxnSpPr>
            <a:cxnSpLocks/>
          </p:cNvCxnSpPr>
          <p:nvPr/>
        </p:nvCxnSpPr>
        <p:spPr>
          <a:xfrm>
            <a:off x="2206164" y="4786631"/>
            <a:ext cx="0" cy="679813"/>
          </a:xfrm>
          <a:prstGeom prst="straightConnector1">
            <a:avLst/>
          </a:prstGeom>
          <a:noFill/>
          <a:ln w="28575" cap="flat" cmpd="sng">
            <a:solidFill>
              <a:srgbClr val="0000FF"/>
            </a:solidFill>
            <a:prstDash val="solid"/>
            <a:round/>
            <a:headEnd type="none" w="med" len="med"/>
            <a:tailEnd type="none" w="med" len="med"/>
          </a:ln>
        </p:spPr>
      </p:cxnSp>
      <p:cxnSp>
        <p:nvCxnSpPr>
          <p:cNvPr id="952" name="Google Shape;912;p86">
            <a:extLst>
              <a:ext uri="{FF2B5EF4-FFF2-40B4-BE49-F238E27FC236}">
                <a16:creationId xmlns:a16="http://schemas.microsoft.com/office/drawing/2014/main" id="{B9F797A6-DE9F-A669-C67F-070895B4BDC5}"/>
              </a:ext>
            </a:extLst>
          </p:cNvPr>
          <p:cNvCxnSpPr>
            <a:cxnSpLocks/>
          </p:cNvCxnSpPr>
          <p:nvPr/>
        </p:nvCxnSpPr>
        <p:spPr>
          <a:xfrm>
            <a:off x="2569664" y="5098334"/>
            <a:ext cx="0" cy="371044"/>
          </a:xfrm>
          <a:prstGeom prst="straightConnector1">
            <a:avLst/>
          </a:prstGeom>
          <a:noFill/>
          <a:ln w="28575" cap="flat" cmpd="sng">
            <a:solidFill>
              <a:srgbClr val="0000FF"/>
            </a:solidFill>
            <a:prstDash val="solid"/>
            <a:round/>
            <a:headEnd type="none" w="med" len="med"/>
            <a:tailEnd type="none" w="med" len="med"/>
          </a:ln>
        </p:spPr>
      </p:cxnSp>
      <p:cxnSp>
        <p:nvCxnSpPr>
          <p:cNvPr id="953" name="Google Shape;913;p86">
            <a:extLst>
              <a:ext uri="{FF2B5EF4-FFF2-40B4-BE49-F238E27FC236}">
                <a16:creationId xmlns:a16="http://schemas.microsoft.com/office/drawing/2014/main" id="{F519537F-E1D6-A4CB-B5E8-40525AA9BAA2}"/>
              </a:ext>
            </a:extLst>
          </p:cNvPr>
          <p:cNvCxnSpPr>
            <a:cxnSpLocks/>
          </p:cNvCxnSpPr>
          <p:nvPr/>
        </p:nvCxnSpPr>
        <p:spPr>
          <a:xfrm>
            <a:off x="2909806" y="5300464"/>
            <a:ext cx="0" cy="176122"/>
          </a:xfrm>
          <a:prstGeom prst="straightConnector1">
            <a:avLst/>
          </a:prstGeom>
          <a:noFill/>
          <a:ln w="28575" cap="flat" cmpd="sng">
            <a:solidFill>
              <a:srgbClr val="0000FF"/>
            </a:solidFill>
            <a:prstDash val="solid"/>
            <a:round/>
            <a:headEnd type="none" w="med" len="med"/>
            <a:tailEnd type="none" w="med" len="med"/>
          </a:ln>
        </p:spPr>
      </p:cxnSp>
      <p:sp>
        <p:nvSpPr>
          <p:cNvPr id="839" name="Google Shape;903;p86">
            <a:extLst>
              <a:ext uri="{FF2B5EF4-FFF2-40B4-BE49-F238E27FC236}">
                <a16:creationId xmlns:a16="http://schemas.microsoft.com/office/drawing/2014/main" id="{1CA87567-486D-286B-119E-E7B1AC2A34FA}"/>
              </a:ext>
            </a:extLst>
          </p:cNvPr>
          <p:cNvSpPr txBox="1"/>
          <p:nvPr/>
        </p:nvSpPr>
        <p:spPr>
          <a:xfrm>
            <a:off x="1225730" y="5292128"/>
            <a:ext cx="2017549" cy="615513"/>
          </a:xfrm>
          <a:prstGeom prst="rect">
            <a:avLst/>
          </a:prstGeom>
          <a:noFill/>
          <a:ln>
            <a:noFill/>
          </a:ln>
        </p:spPr>
        <p:txBody>
          <a:bodyPr spcFirstLastPara="1" wrap="square" lIns="121900" tIns="121900" rIns="121900" bIns="121900" anchor="t" anchorCtr="0">
            <a:spAutoFit/>
          </a:bodyPr>
          <a:lstStyle/>
          <a:p>
            <a:r>
              <a:rPr lang="en-US" sz="1800" i="1" dirty="0">
                <a:solidFill>
                  <a:schemeClr val="dk1"/>
                </a:solidFill>
                <a:latin typeface="Times New Roman"/>
                <a:ea typeface="Times New Roman"/>
                <a:cs typeface="Times New Roman"/>
                <a:sym typeface="Times New Roman"/>
              </a:rPr>
              <a:t>f</a:t>
            </a:r>
            <a:r>
              <a:rPr lang="en-US" sz="2400" i="1" baseline="-25000" dirty="0">
                <a:solidFill>
                  <a:schemeClr val="dk1"/>
                </a:solidFill>
                <a:latin typeface="Times New Roman"/>
                <a:ea typeface="Times New Roman"/>
                <a:cs typeface="Times New Roman"/>
                <a:sym typeface="Times New Roman"/>
              </a:rPr>
              <a:t>1    </a:t>
            </a:r>
            <a:r>
              <a:rPr lang="en-US" sz="1800" i="1" dirty="0">
                <a:solidFill>
                  <a:schemeClr val="dk1"/>
                </a:solidFill>
                <a:latin typeface="Times New Roman"/>
                <a:ea typeface="Times New Roman"/>
                <a:cs typeface="Times New Roman"/>
                <a:sym typeface="Times New Roman"/>
              </a:rPr>
              <a:t>f</a:t>
            </a:r>
            <a:r>
              <a:rPr lang="en-US" sz="2400" i="1" baseline="-25000" dirty="0">
                <a:solidFill>
                  <a:schemeClr val="dk1"/>
                </a:solidFill>
                <a:latin typeface="Times New Roman"/>
                <a:ea typeface="Times New Roman"/>
                <a:cs typeface="Times New Roman"/>
                <a:sym typeface="Times New Roman"/>
              </a:rPr>
              <a:t>2    </a:t>
            </a:r>
            <a:r>
              <a:rPr lang="en-US" sz="1800" i="1" dirty="0">
                <a:solidFill>
                  <a:schemeClr val="dk1"/>
                </a:solidFill>
                <a:latin typeface="Times New Roman"/>
                <a:ea typeface="Times New Roman"/>
                <a:cs typeface="Times New Roman"/>
                <a:sym typeface="Times New Roman"/>
              </a:rPr>
              <a:t>f</a:t>
            </a:r>
            <a:r>
              <a:rPr lang="en-US" sz="2400" i="1" baseline="-25000" dirty="0">
                <a:solidFill>
                  <a:schemeClr val="dk1"/>
                </a:solidFill>
                <a:latin typeface="Times New Roman"/>
                <a:ea typeface="Times New Roman"/>
                <a:cs typeface="Times New Roman"/>
                <a:sym typeface="Times New Roman"/>
              </a:rPr>
              <a:t>3    </a:t>
            </a:r>
            <a:r>
              <a:rPr lang="en-US" sz="1800" i="1" dirty="0">
                <a:solidFill>
                  <a:schemeClr val="dk1"/>
                </a:solidFill>
                <a:latin typeface="Times New Roman"/>
                <a:ea typeface="Times New Roman"/>
                <a:cs typeface="Times New Roman"/>
                <a:sym typeface="Times New Roman"/>
              </a:rPr>
              <a:t>f</a:t>
            </a:r>
            <a:r>
              <a:rPr lang="en-US" sz="2400" i="1" baseline="-25000" dirty="0">
                <a:solidFill>
                  <a:schemeClr val="dk1"/>
                </a:solidFill>
                <a:latin typeface="Times New Roman"/>
                <a:ea typeface="Times New Roman"/>
                <a:cs typeface="Times New Roman"/>
                <a:sym typeface="Times New Roman"/>
              </a:rPr>
              <a:t>4    </a:t>
            </a:r>
            <a:r>
              <a:rPr lang="en-US" sz="1800" i="1" dirty="0">
                <a:solidFill>
                  <a:schemeClr val="dk1"/>
                </a:solidFill>
                <a:latin typeface="Times New Roman"/>
                <a:ea typeface="Times New Roman"/>
                <a:cs typeface="Times New Roman"/>
                <a:sym typeface="Times New Roman"/>
              </a:rPr>
              <a:t>f</a:t>
            </a:r>
            <a:r>
              <a:rPr lang="en-US" sz="2400" i="1" baseline="-25000" dirty="0">
                <a:solidFill>
                  <a:schemeClr val="dk1"/>
                </a:solidFill>
                <a:latin typeface="Times New Roman"/>
                <a:ea typeface="Times New Roman"/>
                <a:cs typeface="Times New Roman"/>
                <a:sym typeface="Times New Roman"/>
              </a:rPr>
              <a:t>5</a:t>
            </a:r>
            <a:endParaRPr dirty="0"/>
          </a:p>
        </p:txBody>
      </p:sp>
      <p:grpSp>
        <p:nvGrpSpPr>
          <p:cNvPr id="11" name="Group 10">
            <a:extLst>
              <a:ext uri="{FF2B5EF4-FFF2-40B4-BE49-F238E27FC236}">
                <a16:creationId xmlns:a16="http://schemas.microsoft.com/office/drawing/2014/main" id="{74C4B05F-1575-F54C-DA44-7DBDB248C19E}"/>
              </a:ext>
            </a:extLst>
          </p:cNvPr>
          <p:cNvGrpSpPr/>
          <p:nvPr/>
        </p:nvGrpSpPr>
        <p:grpSpPr>
          <a:xfrm>
            <a:off x="4011496" y="2351827"/>
            <a:ext cx="1718458" cy="2580564"/>
            <a:chOff x="4011496" y="2351827"/>
            <a:chExt cx="1718458" cy="2580564"/>
          </a:xfrm>
        </p:grpSpPr>
        <p:cxnSp>
          <p:nvCxnSpPr>
            <p:cNvPr id="914" name="Google Shape;914;p86">
              <a:extLst>
                <a:ext uri="{FF2B5EF4-FFF2-40B4-BE49-F238E27FC236}">
                  <a16:creationId xmlns:a16="http://schemas.microsoft.com/office/drawing/2014/main" id="{86C89477-054F-0119-DFDD-7117777E99C7}"/>
                </a:ext>
              </a:extLst>
            </p:cNvPr>
            <p:cNvCxnSpPr/>
            <p:nvPr/>
          </p:nvCxnSpPr>
          <p:spPr>
            <a:xfrm>
              <a:off x="4900005" y="2405991"/>
              <a:ext cx="0" cy="2526400"/>
            </a:xfrm>
            <a:prstGeom prst="straightConnector1">
              <a:avLst/>
            </a:prstGeom>
            <a:noFill/>
            <a:ln w="19050" cap="flat" cmpd="sng">
              <a:solidFill>
                <a:schemeClr val="dk2"/>
              </a:solidFill>
              <a:prstDash val="dash"/>
              <a:round/>
              <a:headEnd type="none" w="med" len="med"/>
              <a:tailEnd type="none" w="med" len="med"/>
            </a:ln>
          </p:spPr>
        </p:cxnSp>
        <p:sp>
          <p:nvSpPr>
            <p:cNvPr id="916" name="Google Shape;916;p86">
              <a:extLst>
                <a:ext uri="{FF2B5EF4-FFF2-40B4-BE49-F238E27FC236}">
                  <a16:creationId xmlns:a16="http://schemas.microsoft.com/office/drawing/2014/main" id="{C98D4140-8F49-FB8C-BAD7-54BF6ADE5382}"/>
                </a:ext>
              </a:extLst>
            </p:cNvPr>
            <p:cNvSpPr txBox="1"/>
            <p:nvPr/>
          </p:nvSpPr>
          <p:spPr>
            <a:xfrm>
              <a:off x="4934687" y="3332616"/>
              <a:ext cx="468000" cy="615513"/>
            </a:xfrm>
            <a:prstGeom prst="rect">
              <a:avLst/>
            </a:prstGeom>
            <a:noFill/>
            <a:ln w="19050">
              <a:noFill/>
            </a:ln>
          </p:spPr>
          <p:txBody>
            <a:bodyPr spcFirstLastPara="1" wrap="square" lIns="121900" tIns="121900" rIns="121900" bIns="121900" anchor="t" anchorCtr="0">
              <a:spAutoFit/>
            </a:bodyPr>
            <a:lstStyle/>
            <a:p>
              <a:r>
                <a:rPr lang="en" sz="2400" dirty="0" err="1"/>
                <a:t>θ</a:t>
              </a:r>
              <a:endParaRPr sz="2400" dirty="0"/>
            </a:p>
          </p:txBody>
        </p:sp>
        <p:sp>
          <p:nvSpPr>
            <p:cNvPr id="894" name="Google Shape;894;p86">
              <a:extLst>
                <a:ext uri="{FF2B5EF4-FFF2-40B4-BE49-F238E27FC236}">
                  <a16:creationId xmlns:a16="http://schemas.microsoft.com/office/drawing/2014/main" id="{B71AEE20-8AF7-EF9D-834D-BA054E9BD9E2}"/>
                </a:ext>
              </a:extLst>
            </p:cNvPr>
            <p:cNvSpPr/>
            <p:nvPr/>
          </p:nvSpPr>
          <p:spPr>
            <a:xfrm rot="3085969">
              <a:off x="3987558" y="2375765"/>
              <a:ext cx="1766334" cy="1718458"/>
            </a:xfrm>
            <a:prstGeom prst="arc">
              <a:avLst>
                <a:gd name="adj1" fmla="val 16468312"/>
                <a:gd name="adj2" fmla="val 21298246"/>
              </a:avLst>
            </a:prstGeom>
            <a:noFill/>
            <a:ln w="28575" cap="flat" cmpd="sng">
              <a:solidFill>
                <a:srgbClr val="000000"/>
              </a:solidFill>
              <a:prstDash val="dash"/>
              <a:round/>
              <a:headEnd type="none" w="med" len="med"/>
              <a:tailEnd type="triangle" w="med" len="med"/>
            </a:ln>
          </p:spPr>
          <p:txBody>
            <a:bodyPr spcFirstLastPara="1" wrap="square" lIns="121900" tIns="121900" rIns="121900" bIns="121900" anchor="ctr" anchorCtr="0">
              <a:noAutofit/>
            </a:bodyPr>
            <a:lstStyle/>
            <a:p>
              <a:endParaRPr sz="2400"/>
            </a:p>
          </p:txBody>
        </p:sp>
        <p:sp>
          <p:nvSpPr>
            <p:cNvPr id="846" name="Arc 845">
              <a:extLst>
                <a:ext uri="{FF2B5EF4-FFF2-40B4-BE49-F238E27FC236}">
                  <a16:creationId xmlns:a16="http://schemas.microsoft.com/office/drawing/2014/main" id="{9E07608B-5283-73FA-EE45-CF08519BE388}"/>
                </a:ext>
              </a:extLst>
            </p:cNvPr>
            <p:cNvSpPr/>
            <p:nvPr/>
          </p:nvSpPr>
          <p:spPr>
            <a:xfrm rot="4362917">
              <a:off x="4461425" y="2880896"/>
              <a:ext cx="713038" cy="611501"/>
            </a:xfrm>
            <a:prstGeom prst="arc">
              <a:avLst>
                <a:gd name="adj1" fmla="val 17622713"/>
                <a:gd name="adj2" fmla="val 128939"/>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D3F7A21-2F6B-F441-8525-75DAA6928984}"/>
              </a:ext>
            </a:extLst>
          </p:cNvPr>
          <p:cNvGrpSpPr/>
          <p:nvPr/>
        </p:nvGrpSpPr>
        <p:grpSpPr>
          <a:xfrm>
            <a:off x="8451195" y="4559097"/>
            <a:ext cx="1962623" cy="1167729"/>
            <a:chOff x="8451195" y="4559097"/>
            <a:chExt cx="1962623" cy="1167729"/>
          </a:xfrm>
        </p:grpSpPr>
        <p:cxnSp>
          <p:nvCxnSpPr>
            <p:cNvPr id="14" name="Google Shape;884;p86">
              <a:extLst>
                <a:ext uri="{FF2B5EF4-FFF2-40B4-BE49-F238E27FC236}">
                  <a16:creationId xmlns:a16="http://schemas.microsoft.com/office/drawing/2014/main" id="{53FB8B6F-A29D-A623-DA41-F243F055DF3B}"/>
                </a:ext>
              </a:extLst>
            </p:cNvPr>
            <p:cNvCxnSpPr>
              <a:cxnSpLocks/>
            </p:cNvCxnSpPr>
            <p:nvPr/>
          </p:nvCxnSpPr>
          <p:spPr>
            <a:xfrm>
              <a:off x="10132283" y="4645708"/>
              <a:ext cx="281535" cy="334840"/>
            </a:xfrm>
            <a:prstGeom prst="straightConnector1">
              <a:avLst/>
            </a:prstGeom>
            <a:noFill/>
            <a:ln w="19050" cap="flat" cmpd="sng">
              <a:solidFill>
                <a:schemeClr val="dk2"/>
              </a:solidFill>
              <a:prstDash val="solid"/>
              <a:round/>
              <a:headEnd type="none" w="med" len="med"/>
              <a:tailEnd type="none" w="med" len="med"/>
            </a:ln>
          </p:spPr>
        </p:cxnSp>
        <p:cxnSp>
          <p:nvCxnSpPr>
            <p:cNvPr id="885" name="Google Shape;885;p86">
              <a:extLst>
                <a:ext uri="{FF2B5EF4-FFF2-40B4-BE49-F238E27FC236}">
                  <a16:creationId xmlns:a16="http://schemas.microsoft.com/office/drawing/2014/main" id="{773A5D73-ED03-8DBB-F3F3-BDE172CA64D3}"/>
                </a:ext>
              </a:extLst>
            </p:cNvPr>
            <p:cNvCxnSpPr>
              <a:cxnSpLocks/>
              <a:stCxn id="886" idx="4"/>
            </p:cNvCxnSpPr>
            <p:nvPr/>
          </p:nvCxnSpPr>
          <p:spPr>
            <a:xfrm>
              <a:off x="10126017" y="5121530"/>
              <a:ext cx="0" cy="379600"/>
            </a:xfrm>
            <a:prstGeom prst="straightConnector1">
              <a:avLst/>
            </a:prstGeom>
            <a:noFill/>
            <a:ln w="19050" cap="flat" cmpd="sng">
              <a:solidFill>
                <a:schemeClr val="dk2"/>
              </a:solidFill>
              <a:prstDash val="solid"/>
              <a:round/>
              <a:headEnd type="none" w="med" len="med"/>
              <a:tailEnd type="none" w="med" len="med"/>
            </a:ln>
          </p:spPr>
        </p:cxnSp>
        <p:sp>
          <p:nvSpPr>
            <p:cNvPr id="887" name="Google Shape;887;p86">
              <a:extLst>
                <a:ext uri="{FF2B5EF4-FFF2-40B4-BE49-F238E27FC236}">
                  <a16:creationId xmlns:a16="http://schemas.microsoft.com/office/drawing/2014/main" id="{81791867-A810-AFD5-AB6C-7F0493695B60}"/>
                </a:ext>
              </a:extLst>
            </p:cNvPr>
            <p:cNvSpPr/>
            <p:nvPr/>
          </p:nvSpPr>
          <p:spPr>
            <a:xfrm rot="10800000" flipH="1">
              <a:off x="9966860" y="5501230"/>
              <a:ext cx="318313" cy="225596"/>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8" name="Google Shape;888;p86">
              <a:extLst>
                <a:ext uri="{FF2B5EF4-FFF2-40B4-BE49-F238E27FC236}">
                  <a16:creationId xmlns:a16="http://schemas.microsoft.com/office/drawing/2014/main" id="{3A04C42E-4699-3E21-85DF-503DE0C8857F}"/>
                </a:ext>
              </a:extLst>
            </p:cNvPr>
            <p:cNvSpPr/>
            <p:nvPr/>
          </p:nvSpPr>
          <p:spPr>
            <a:xfrm>
              <a:off x="10048817"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6" name="Google Shape;886;p86">
              <a:extLst>
                <a:ext uri="{FF2B5EF4-FFF2-40B4-BE49-F238E27FC236}">
                  <a16:creationId xmlns:a16="http://schemas.microsoft.com/office/drawing/2014/main" id="{6BF950D2-48EC-3586-5C4C-27FF0F34A2DC}"/>
                </a:ext>
              </a:extLst>
            </p:cNvPr>
            <p:cNvSpPr/>
            <p:nvPr/>
          </p:nvSpPr>
          <p:spPr>
            <a:xfrm>
              <a:off x="10048817" y="4967130"/>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 name="TextBox 2">
              <a:extLst>
                <a:ext uri="{FF2B5EF4-FFF2-40B4-BE49-F238E27FC236}">
                  <a16:creationId xmlns:a16="http://schemas.microsoft.com/office/drawing/2014/main" id="{F7F4D6F5-28EB-D277-3019-F99481BA4492}"/>
                </a:ext>
              </a:extLst>
            </p:cNvPr>
            <p:cNvSpPr txBox="1"/>
            <p:nvPr/>
          </p:nvSpPr>
          <p:spPr>
            <a:xfrm>
              <a:off x="8451195" y="4883058"/>
              <a:ext cx="1722379" cy="830997"/>
            </a:xfrm>
            <a:prstGeom prst="rect">
              <a:avLst/>
            </a:prstGeom>
            <a:noFill/>
          </p:spPr>
          <p:txBody>
            <a:bodyPr wrap="square" rtlCol="0">
              <a:spAutoFit/>
            </a:bodyPr>
            <a:lstStyle/>
            <a:p>
              <a:r>
                <a:rPr lang="en-US" sz="2400" dirty="0"/>
                <a:t>Backscatter Circuit</a:t>
              </a:r>
            </a:p>
          </p:txBody>
        </p:sp>
      </p:grpSp>
      <p:sp>
        <p:nvSpPr>
          <p:cNvPr id="4" name="TextBox 3">
            <a:extLst>
              <a:ext uri="{FF2B5EF4-FFF2-40B4-BE49-F238E27FC236}">
                <a16:creationId xmlns:a16="http://schemas.microsoft.com/office/drawing/2014/main" id="{9C1ECABF-6162-CD5D-9C0A-42EE924D6255}"/>
              </a:ext>
            </a:extLst>
          </p:cNvPr>
          <p:cNvSpPr txBox="1"/>
          <p:nvPr/>
        </p:nvSpPr>
        <p:spPr>
          <a:xfrm>
            <a:off x="4156245" y="3980879"/>
            <a:ext cx="579005" cy="326710"/>
          </a:xfrm>
          <a:prstGeom prst="rect">
            <a:avLst/>
          </a:prstGeom>
          <a:noFill/>
        </p:spPr>
        <p:txBody>
          <a:bodyPr wrap="none" rtlCol="0">
            <a:spAutoFit/>
          </a:bodyPr>
          <a:lstStyle/>
          <a:p>
            <a:r>
              <a:rPr lang="en-US" sz="2800" dirty="0"/>
              <a:t>AP</a:t>
            </a:r>
          </a:p>
        </p:txBody>
      </p:sp>
      <p:sp>
        <p:nvSpPr>
          <p:cNvPr id="12" name="Title 1">
            <a:extLst>
              <a:ext uri="{FF2B5EF4-FFF2-40B4-BE49-F238E27FC236}">
                <a16:creationId xmlns:a16="http://schemas.microsoft.com/office/drawing/2014/main" id="{B3894D64-C18B-BD27-9D8A-CE2B9C124A36}"/>
              </a:ext>
            </a:extLst>
          </p:cNvPr>
          <p:cNvSpPr txBox="1">
            <a:spLocks/>
          </p:cNvSpPr>
          <p:nvPr/>
        </p:nvSpPr>
        <p:spPr>
          <a:xfrm>
            <a:off x="531421" y="377628"/>
            <a:ext cx="11360800" cy="763600"/>
          </a:xfrm>
          <a:prstGeom prst="rect">
            <a:avLst/>
          </a:prstGeom>
        </p:spPr>
        <p:txBody>
          <a:bodyPr spcFirstLastPara="1" vert="horz" wrap="square" lIns="91425" tIns="91425" rIns="91425" bIns="91425" rtlCol="0" anchor="t" anchorCtr="0">
            <a:normAutofit fontScale="975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Challenges #2: How to do beam alignment?</a:t>
            </a:r>
          </a:p>
        </p:txBody>
      </p:sp>
      <p:sp>
        <p:nvSpPr>
          <p:cNvPr id="13" name="TextBox 12">
            <a:extLst>
              <a:ext uri="{FF2B5EF4-FFF2-40B4-BE49-F238E27FC236}">
                <a16:creationId xmlns:a16="http://schemas.microsoft.com/office/drawing/2014/main" id="{DA000525-F9A8-3CDF-BE37-BFB1AB0C5199}"/>
              </a:ext>
            </a:extLst>
          </p:cNvPr>
          <p:cNvSpPr txBox="1"/>
          <p:nvPr/>
        </p:nvSpPr>
        <p:spPr>
          <a:xfrm>
            <a:off x="578327" y="1122605"/>
            <a:ext cx="11029610" cy="523220"/>
          </a:xfrm>
          <a:prstGeom prst="rect">
            <a:avLst/>
          </a:prstGeom>
          <a:noFill/>
        </p:spPr>
        <p:txBody>
          <a:bodyPr wrap="square" rtlCol="0">
            <a:spAutoFit/>
          </a:bodyPr>
          <a:lstStyle/>
          <a:p>
            <a:r>
              <a:rPr lang="en-US" sz="2800" dirty="0">
                <a:solidFill>
                  <a:srgbClr val="FF0000"/>
                </a:solidFill>
              </a:rPr>
              <a:t>Our idea: use </a:t>
            </a:r>
            <a:r>
              <a:rPr lang="en-US" sz="2800" dirty="0" err="1">
                <a:solidFill>
                  <a:srgbClr val="FF0000"/>
                </a:solidFill>
              </a:rPr>
              <a:t>mmWave</a:t>
            </a:r>
            <a:r>
              <a:rPr lang="en-US" sz="2800" dirty="0">
                <a:solidFill>
                  <a:srgbClr val="FF0000"/>
                </a:solidFill>
              </a:rPr>
              <a:t> backscatter to provide feedback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CCC933-4AD8-A6E3-B6C6-6A8868FDFCF1}"/>
                  </a:ext>
                </a:extLst>
              </p:cNvPr>
              <p:cNvSpPr txBox="1"/>
              <p:nvPr/>
            </p:nvSpPr>
            <p:spPr>
              <a:xfrm>
                <a:off x="9648305" y="4533455"/>
                <a:ext cx="3556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𝑠</m:t>
                          </m:r>
                        </m:sub>
                      </m:sSub>
                    </m:oMath>
                  </m:oMathPara>
                </a14:m>
                <a:endParaRPr lang="en-US" sz="2800" dirty="0"/>
              </a:p>
            </p:txBody>
          </p:sp>
        </mc:Choice>
        <mc:Fallback xmlns="">
          <p:sp>
            <p:nvSpPr>
              <p:cNvPr id="6" name="TextBox 5">
                <a:extLst>
                  <a:ext uri="{FF2B5EF4-FFF2-40B4-BE49-F238E27FC236}">
                    <a16:creationId xmlns:a16="http://schemas.microsoft.com/office/drawing/2014/main" id="{09CCC933-4AD8-A6E3-B6C6-6A8868FDFCF1}"/>
                  </a:ext>
                </a:extLst>
              </p:cNvPr>
              <p:cNvSpPr txBox="1">
                <a:spLocks noRot="1" noChangeAspect="1" noMove="1" noResize="1" noEditPoints="1" noAdjustHandles="1" noChangeArrowheads="1" noChangeShapeType="1" noTextEdit="1"/>
              </p:cNvSpPr>
              <p:nvPr/>
            </p:nvSpPr>
            <p:spPr>
              <a:xfrm>
                <a:off x="9648305" y="4533455"/>
                <a:ext cx="355675" cy="430887"/>
              </a:xfrm>
              <a:prstGeom prst="rect">
                <a:avLst/>
              </a:prstGeom>
              <a:blipFill>
                <a:blip r:embed="rId5"/>
                <a:stretch>
                  <a:fillRect/>
                </a:stretch>
              </a:blipFill>
            </p:spPr>
            <p:txBody>
              <a:bodyPr/>
              <a:lstStyle/>
              <a:p>
                <a:r>
                  <a:rPr lang="en-US">
                    <a:noFill/>
                  </a:rPr>
                  <a:t> </a:t>
                </a:r>
              </a:p>
            </p:txBody>
          </p:sp>
        </mc:Fallback>
      </mc:AlternateContent>
      <p:cxnSp>
        <p:nvCxnSpPr>
          <p:cNvPr id="20" name="Connector: Elbow 19">
            <a:extLst>
              <a:ext uri="{FF2B5EF4-FFF2-40B4-BE49-F238E27FC236}">
                <a16:creationId xmlns:a16="http://schemas.microsoft.com/office/drawing/2014/main" id="{75F6418A-CD1C-5E0A-3ACD-8243C68E2481}"/>
              </a:ext>
            </a:extLst>
          </p:cNvPr>
          <p:cNvCxnSpPr>
            <a:endCxn id="875" idx="2"/>
          </p:cNvCxnSpPr>
          <p:nvPr/>
        </p:nvCxnSpPr>
        <p:spPr>
          <a:xfrm flipV="1">
            <a:off x="10532046" y="4418050"/>
            <a:ext cx="865004" cy="22765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Google Shape;888;p86">
            <a:extLst>
              <a:ext uri="{FF2B5EF4-FFF2-40B4-BE49-F238E27FC236}">
                <a16:creationId xmlns:a16="http://schemas.microsoft.com/office/drawing/2014/main" id="{0BCDAD06-8B2D-AFDA-733E-2E4D00E21131}"/>
              </a:ext>
            </a:extLst>
          </p:cNvPr>
          <p:cNvSpPr/>
          <p:nvPr/>
        </p:nvSpPr>
        <p:spPr>
          <a:xfrm>
            <a:off x="10420084"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7" name="Picture 2" descr="WiFi signal - Free technology icons">
            <a:extLst>
              <a:ext uri="{FF2B5EF4-FFF2-40B4-BE49-F238E27FC236}">
                <a16:creationId xmlns:a16="http://schemas.microsoft.com/office/drawing/2014/main" id="{2E7F9B3D-72DC-5DF3-F3A8-3D766FDE0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234" y="3104419"/>
            <a:ext cx="932656" cy="93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96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0"/>
                                        </p:tgtEl>
                                        <p:attrNameLst>
                                          <p:attrName>style.visibility</p:attrName>
                                        </p:attrNameLst>
                                      </p:cBhvr>
                                      <p:to>
                                        <p:strVal val="visible"/>
                                      </p:to>
                                    </p:set>
                                    <p:animEffect transition="in" filter="fade">
                                      <p:cBhvr>
                                        <p:cTn id="12" dur="500"/>
                                        <p:tgtEl>
                                          <p:spTgt spid="920"/>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mph" presetSubtype="0" autoRev="1" fill="hold" nodeType="clickEffect">
                                  <p:stCondLst>
                                    <p:cond delay="0"/>
                                  </p:stCondLst>
                                  <p:childTnLst>
                                    <p:animRot by="4800000">
                                      <p:cBhvr>
                                        <p:cTn id="19" dur="1000" fill="hold"/>
                                        <p:tgtEl>
                                          <p:spTgt spid="2"/>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898"/>
                                        </p:tgtEl>
                                        <p:attrNameLst>
                                          <p:attrName>style.visibility</p:attrName>
                                        </p:attrNameLst>
                                      </p:cBhvr>
                                      <p:to>
                                        <p:strVal val="visible"/>
                                      </p:to>
                                    </p:set>
                                    <p:animEffect transition="in" filter="wipe(down)">
                                      <p:cBhvr>
                                        <p:cTn id="34" dur="500"/>
                                        <p:tgtEl>
                                          <p:spTgt spid="898"/>
                                        </p:tgtEl>
                                      </p:cBhvr>
                                    </p:animEffect>
                                  </p:childTnLst>
                                </p:cTn>
                              </p:par>
                              <p:par>
                                <p:cTn id="35" presetID="22" presetClass="entr" presetSubtype="4" fill="hold" nodeType="withEffect">
                                  <p:stCondLst>
                                    <p:cond delay="0"/>
                                  </p:stCondLst>
                                  <p:childTnLst>
                                    <p:set>
                                      <p:cBhvr>
                                        <p:cTn id="36" dur="1" fill="hold">
                                          <p:stCondLst>
                                            <p:cond delay="0"/>
                                          </p:stCondLst>
                                        </p:cTn>
                                        <p:tgtEl>
                                          <p:spTgt spid="899"/>
                                        </p:tgtEl>
                                        <p:attrNameLst>
                                          <p:attrName>style.visibility</p:attrName>
                                        </p:attrNameLst>
                                      </p:cBhvr>
                                      <p:to>
                                        <p:strVal val="visible"/>
                                      </p:to>
                                    </p:set>
                                    <p:animEffect transition="in" filter="wipe(down)">
                                      <p:cBhvr>
                                        <p:cTn id="37" dur="500"/>
                                        <p:tgtEl>
                                          <p:spTgt spid="89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900"/>
                                        </p:tgtEl>
                                        <p:attrNameLst>
                                          <p:attrName>style.visibility</p:attrName>
                                        </p:attrNameLst>
                                      </p:cBhvr>
                                      <p:to>
                                        <p:strVal val="visible"/>
                                      </p:to>
                                    </p:set>
                                    <p:animEffect transition="in" filter="wipe(down)">
                                      <p:cBhvr>
                                        <p:cTn id="40" dur="500"/>
                                        <p:tgtEl>
                                          <p:spTgt spid="90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901"/>
                                        </p:tgtEl>
                                        <p:attrNameLst>
                                          <p:attrName>style.visibility</p:attrName>
                                        </p:attrNameLst>
                                      </p:cBhvr>
                                      <p:to>
                                        <p:strVal val="visible"/>
                                      </p:to>
                                    </p:set>
                                    <p:animEffect transition="in" filter="wipe(down)">
                                      <p:cBhvr>
                                        <p:cTn id="43" dur="500"/>
                                        <p:tgtEl>
                                          <p:spTgt spid="90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903"/>
                                        </p:tgtEl>
                                        <p:attrNameLst>
                                          <p:attrName>style.visibility</p:attrName>
                                        </p:attrNameLst>
                                      </p:cBhvr>
                                      <p:to>
                                        <p:strVal val="visible"/>
                                      </p:to>
                                    </p:set>
                                    <p:animEffect transition="in" filter="wipe(down)">
                                      <p:cBhvr>
                                        <p:cTn id="46" dur="500"/>
                                        <p:tgtEl>
                                          <p:spTgt spid="903"/>
                                        </p:tgtEl>
                                      </p:cBhvr>
                                    </p:animEffect>
                                  </p:childTnLst>
                                </p:cTn>
                              </p:par>
                              <p:par>
                                <p:cTn id="47" presetID="22" presetClass="entr" presetSubtype="4" fill="hold" nodeType="withEffect">
                                  <p:stCondLst>
                                    <p:cond delay="0"/>
                                  </p:stCondLst>
                                  <p:childTnLst>
                                    <p:set>
                                      <p:cBhvr>
                                        <p:cTn id="48" dur="1" fill="hold">
                                          <p:stCondLst>
                                            <p:cond delay="0"/>
                                          </p:stCondLst>
                                        </p:cTn>
                                        <p:tgtEl>
                                          <p:spTgt spid="904"/>
                                        </p:tgtEl>
                                        <p:attrNameLst>
                                          <p:attrName>style.visibility</p:attrName>
                                        </p:attrNameLst>
                                      </p:cBhvr>
                                      <p:to>
                                        <p:strVal val="visible"/>
                                      </p:to>
                                    </p:set>
                                    <p:animEffect transition="in" filter="wipe(down)">
                                      <p:cBhvr>
                                        <p:cTn id="49" dur="500"/>
                                        <p:tgtEl>
                                          <p:spTgt spid="904"/>
                                        </p:tgtEl>
                                      </p:cBhvr>
                                    </p:animEffect>
                                  </p:childTnLst>
                                </p:cTn>
                              </p:par>
                              <p:par>
                                <p:cTn id="50" presetID="22" presetClass="entr" presetSubtype="4" fill="hold" nodeType="with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down)">
                                      <p:cBhvr>
                                        <p:cTn id="52" dur="500"/>
                                        <p:tgtEl>
                                          <p:spTgt spid="905"/>
                                        </p:tgtEl>
                                      </p:cBhvr>
                                    </p:animEffect>
                                  </p:childTnLst>
                                </p:cTn>
                              </p:par>
                              <p:par>
                                <p:cTn id="53" presetID="22" presetClass="entr" presetSubtype="4" fill="hold" nodeType="withEffect">
                                  <p:stCondLst>
                                    <p:cond delay="0"/>
                                  </p:stCondLst>
                                  <p:childTnLst>
                                    <p:set>
                                      <p:cBhvr>
                                        <p:cTn id="54" dur="1" fill="hold">
                                          <p:stCondLst>
                                            <p:cond delay="0"/>
                                          </p:stCondLst>
                                        </p:cTn>
                                        <p:tgtEl>
                                          <p:spTgt spid="906"/>
                                        </p:tgtEl>
                                        <p:attrNameLst>
                                          <p:attrName>style.visibility</p:attrName>
                                        </p:attrNameLst>
                                      </p:cBhvr>
                                      <p:to>
                                        <p:strVal val="visible"/>
                                      </p:to>
                                    </p:set>
                                    <p:animEffect transition="in" filter="wipe(down)">
                                      <p:cBhvr>
                                        <p:cTn id="55" dur="500"/>
                                        <p:tgtEl>
                                          <p:spTgt spid="906"/>
                                        </p:tgtEl>
                                      </p:cBhvr>
                                    </p:animEffect>
                                  </p:childTnLst>
                                </p:cTn>
                              </p:par>
                              <p:par>
                                <p:cTn id="56" presetID="22" presetClass="entr" presetSubtype="4" fill="hold" nodeType="withEffect">
                                  <p:stCondLst>
                                    <p:cond delay="0"/>
                                  </p:stCondLst>
                                  <p:childTnLst>
                                    <p:set>
                                      <p:cBhvr>
                                        <p:cTn id="57" dur="1" fill="hold">
                                          <p:stCondLst>
                                            <p:cond delay="0"/>
                                          </p:stCondLst>
                                        </p:cTn>
                                        <p:tgtEl>
                                          <p:spTgt spid="912"/>
                                        </p:tgtEl>
                                        <p:attrNameLst>
                                          <p:attrName>style.visibility</p:attrName>
                                        </p:attrNameLst>
                                      </p:cBhvr>
                                      <p:to>
                                        <p:strVal val="visible"/>
                                      </p:to>
                                    </p:set>
                                    <p:animEffect transition="in" filter="wipe(down)">
                                      <p:cBhvr>
                                        <p:cTn id="58" dur="500"/>
                                        <p:tgtEl>
                                          <p:spTgt spid="912"/>
                                        </p:tgtEl>
                                      </p:cBhvr>
                                    </p:animEffect>
                                  </p:childTnLst>
                                </p:cTn>
                              </p:par>
                              <p:par>
                                <p:cTn id="59" presetID="22" presetClass="entr" presetSubtype="4" fill="hold" nodeType="withEffect">
                                  <p:stCondLst>
                                    <p:cond delay="0"/>
                                  </p:stCondLst>
                                  <p:childTnLst>
                                    <p:set>
                                      <p:cBhvr>
                                        <p:cTn id="60" dur="1" fill="hold">
                                          <p:stCondLst>
                                            <p:cond delay="0"/>
                                          </p:stCondLst>
                                        </p:cTn>
                                        <p:tgtEl>
                                          <p:spTgt spid="913"/>
                                        </p:tgtEl>
                                        <p:attrNameLst>
                                          <p:attrName>style.visibility</p:attrName>
                                        </p:attrNameLst>
                                      </p:cBhvr>
                                      <p:to>
                                        <p:strVal val="visible"/>
                                      </p:to>
                                    </p:set>
                                    <p:animEffect transition="in" filter="wipe(down)">
                                      <p:cBhvr>
                                        <p:cTn id="61" dur="500"/>
                                        <p:tgtEl>
                                          <p:spTgt spid="913"/>
                                        </p:tgtEl>
                                      </p:cBhvr>
                                    </p:animEffect>
                                  </p:childTnLst>
                                </p:cTn>
                              </p:par>
                              <p:par>
                                <p:cTn id="62" presetID="22" presetClass="entr" presetSubtype="4" fill="hold" nodeType="withEffect">
                                  <p:stCondLst>
                                    <p:cond delay="0"/>
                                  </p:stCondLst>
                                  <p:childTnLst>
                                    <p:set>
                                      <p:cBhvr>
                                        <p:cTn id="63" dur="1" fill="hold">
                                          <p:stCondLst>
                                            <p:cond delay="0"/>
                                          </p:stCondLst>
                                        </p:cTn>
                                        <p:tgtEl>
                                          <p:spTgt spid="928"/>
                                        </p:tgtEl>
                                        <p:attrNameLst>
                                          <p:attrName>style.visibility</p:attrName>
                                        </p:attrNameLst>
                                      </p:cBhvr>
                                      <p:to>
                                        <p:strVal val="visible"/>
                                      </p:to>
                                    </p:set>
                                    <p:animEffect transition="in" filter="wipe(down)">
                                      <p:cBhvr>
                                        <p:cTn id="64" dur="500"/>
                                        <p:tgtEl>
                                          <p:spTgt spid="928"/>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932"/>
                                        </p:tgtEl>
                                        <p:attrNameLst>
                                          <p:attrName>style.visibility</p:attrName>
                                        </p:attrNameLst>
                                      </p:cBhvr>
                                      <p:to>
                                        <p:strVal val="visible"/>
                                      </p:to>
                                    </p:set>
                                    <p:animEffect transition="in" filter="wipe(down)">
                                      <p:cBhvr>
                                        <p:cTn id="67" dur="500"/>
                                        <p:tgtEl>
                                          <p:spTgt spid="932"/>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934"/>
                                        </p:tgtEl>
                                        <p:attrNameLst>
                                          <p:attrName>style.visibility</p:attrName>
                                        </p:attrNameLst>
                                      </p:cBhvr>
                                      <p:to>
                                        <p:strVal val="visible"/>
                                      </p:to>
                                    </p:set>
                                    <p:animEffect transition="in" filter="wipe(down)">
                                      <p:cBhvr>
                                        <p:cTn id="70" dur="500"/>
                                        <p:tgtEl>
                                          <p:spTgt spid="93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935"/>
                                        </p:tgtEl>
                                        <p:attrNameLst>
                                          <p:attrName>style.visibility</p:attrName>
                                        </p:attrNameLst>
                                      </p:cBhvr>
                                      <p:to>
                                        <p:strVal val="visible"/>
                                      </p:to>
                                    </p:set>
                                    <p:animEffect transition="in" filter="wipe(down)">
                                      <p:cBhvr>
                                        <p:cTn id="73" dur="500"/>
                                        <p:tgtEl>
                                          <p:spTgt spid="935"/>
                                        </p:tgtEl>
                                      </p:cBhvr>
                                    </p:animEffect>
                                  </p:childTnLst>
                                </p:cTn>
                              </p:par>
                              <p:par>
                                <p:cTn id="74" presetID="22" presetClass="entr" presetSubtype="4" fill="hold" nodeType="withEffect">
                                  <p:stCondLst>
                                    <p:cond delay="0"/>
                                  </p:stCondLst>
                                  <p:childTnLst>
                                    <p:set>
                                      <p:cBhvr>
                                        <p:cTn id="75" dur="1" fill="hold">
                                          <p:stCondLst>
                                            <p:cond delay="0"/>
                                          </p:stCondLst>
                                        </p:cTn>
                                        <p:tgtEl>
                                          <p:spTgt spid="949"/>
                                        </p:tgtEl>
                                        <p:attrNameLst>
                                          <p:attrName>style.visibility</p:attrName>
                                        </p:attrNameLst>
                                      </p:cBhvr>
                                      <p:to>
                                        <p:strVal val="visible"/>
                                      </p:to>
                                    </p:set>
                                    <p:animEffect transition="in" filter="wipe(down)">
                                      <p:cBhvr>
                                        <p:cTn id="76" dur="500"/>
                                        <p:tgtEl>
                                          <p:spTgt spid="949"/>
                                        </p:tgtEl>
                                      </p:cBhvr>
                                    </p:animEffect>
                                  </p:childTnLst>
                                </p:cTn>
                              </p:par>
                              <p:par>
                                <p:cTn id="77" presetID="22" presetClass="entr" presetSubtype="4" fill="hold" nodeType="withEffect">
                                  <p:stCondLst>
                                    <p:cond delay="0"/>
                                  </p:stCondLst>
                                  <p:childTnLst>
                                    <p:set>
                                      <p:cBhvr>
                                        <p:cTn id="78" dur="1" fill="hold">
                                          <p:stCondLst>
                                            <p:cond delay="0"/>
                                          </p:stCondLst>
                                        </p:cTn>
                                        <p:tgtEl>
                                          <p:spTgt spid="950"/>
                                        </p:tgtEl>
                                        <p:attrNameLst>
                                          <p:attrName>style.visibility</p:attrName>
                                        </p:attrNameLst>
                                      </p:cBhvr>
                                      <p:to>
                                        <p:strVal val="visible"/>
                                      </p:to>
                                    </p:set>
                                    <p:animEffect transition="in" filter="wipe(down)">
                                      <p:cBhvr>
                                        <p:cTn id="79" dur="500"/>
                                        <p:tgtEl>
                                          <p:spTgt spid="950"/>
                                        </p:tgtEl>
                                      </p:cBhvr>
                                    </p:animEffect>
                                  </p:childTnLst>
                                </p:cTn>
                              </p:par>
                              <p:par>
                                <p:cTn id="80" presetID="22" presetClass="entr" presetSubtype="4" fill="hold" nodeType="withEffect">
                                  <p:stCondLst>
                                    <p:cond delay="0"/>
                                  </p:stCondLst>
                                  <p:childTnLst>
                                    <p:set>
                                      <p:cBhvr>
                                        <p:cTn id="81" dur="1" fill="hold">
                                          <p:stCondLst>
                                            <p:cond delay="0"/>
                                          </p:stCondLst>
                                        </p:cTn>
                                        <p:tgtEl>
                                          <p:spTgt spid="951"/>
                                        </p:tgtEl>
                                        <p:attrNameLst>
                                          <p:attrName>style.visibility</p:attrName>
                                        </p:attrNameLst>
                                      </p:cBhvr>
                                      <p:to>
                                        <p:strVal val="visible"/>
                                      </p:to>
                                    </p:set>
                                    <p:animEffect transition="in" filter="wipe(down)">
                                      <p:cBhvr>
                                        <p:cTn id="82" dur="500"/>
                                        <p:tgtEl>
                                          <p:spTgt spid="951"/>
                                        </p:tgtEl>
                                      </p:cBhvr>
                                    </p:animEffect>
                                  </p:childTnLst>
                                </p:cTn>
                              </p:par>
                              <p:par>
                                <p:cTn id="83" presetID="22" presetClass="entr" presetSubtype="4" fill="hold" nodeType="withEffect">
                                  <p:stCondLst>
                                    <p:cond delay="0"/>
                                  </p:stCondLst>
                                  <p:childTnLst>
                                    <p:set>
                                      <p:cBhvr>
                                        <p:cTn id="84" dur="1" fill="hold">
                                          <p:stCondLst>
                                            <p:cond delay="0"/>
                                          </p:stCondLst>
                                        </p:cTn>
                                        <p:tgtEl>
                                          <p:spTgt spid="952"/>
                                        </p:tgtEl>
                                        <p:attrNameLst>
                                          <p:attrName>style.visibility</p:attrName>
                                        </p:attrNameLst>
                                      </p:cBhvr>
                                      <p:to>
                                        <p:strVal val="visible"/>
                                      </p:to>
                                    </p:set>
                                    <p:animEffect transition="in" filter="wipe(down)">
                                      <p:cBhvr>
                                        <p:cTn id="85" dur="500"/>
                                        <p:tgtEl>
                                          <p:spTgt spid="952"/>
                                        </p:tgtEl>
                                      </p:cBhvr>
                                    </p:animEffect>
                                  </p:childTnLst>
                                </p:cTn>
                              </p:par>
                              <p:par>
                                <p:cTn id="86" presetID="22" presetClass="entr" presetSubtype="4" fill="hold" nodeType="withEffect">
                                  <p:stCondLst>
                                    <p:cond delay="0"/>
                                  </p:stCondLst>
                                  <p:childTnLst>
                                    <p:set>
                                      <p:cBhvr>
                                        <p:cTn id="87" dur="1" fill="hold">
                                          <p:stCondLst>
                                            <p:cond delay="0"/>
                                          </p:stCondLst>
                                        </p:cTn>
                                        <p:tgtEl>
                                          <p:spTgt spid="953"/>
                                        </p:tgtEl>
                                        <p:attrNameLst>
                                          <p:attrName>style.visibility</p:attrName>
                                        </p:attrNameLst>
                                      </p:cBhvr>
                                      <p:to>
                                        <p:strVal val="visible"/>
                                      </p:to>
                                    </p:set>
                                    <p:animEffect transition="in" filter="wipe(down)">
                                      <p:cBhvr>
                                        <p:cTn id="88" dur="500"/>
                                        <p:tgtEl>
                                          <p:spTgt spid="95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839"/>
                                        </p:tgtEl>
                                        <p:attrNameLst>
                                          <p:attrName>style.visibility</p:attrName>
                                        </p:attrNameLst>
                                      </p:cBhvr>
                                      <p:to>
                                        <p:strVal val="visible"/>
                                      </p:to>
                                    </p:set>
                                    <p:animEffect transition="in" filter="wipe(down)">
                                      <p:cBhvr>
                                        <p:cTn id="91" dur="500"/>
                                        <p:tgtEl>
                                          <p:spTgt spid="83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933"/>
                                        </p:tgtEl>
                                        <p:attrNameLst>
                                          <p:attrName>style.visibility</p:attrName>
                                        </p:attrNameLst>
                                      </p:cBhvr>
                                      <p:to>
                                        <p:strVal val="visible"/>
                                      </p:to>
                                    </p:set>
                                    <p:animEffect transition="in" filter="wipe(down)">
                                      <p:cBhvr>
                                        <p:cTn id="94" dur="500"/>
                                        <p:tgtEl>
                                          <p:spTgt spid="933"/>
                                        </p:tgtEl>
                                      </p:cBhvr>
                                    </p:animEffect>
                                  </p:childTnLst>
                                </p:cTn>
                              </p:par>
                              <p:par>
                                <p:cTn id="95" presetID="22" presetClass="entr" presetSubtype="4" fill="hold" nodeType="withEffect">
                                  <p:stCondLst>
                                    <p:cond delay="0"/>
                                  </p:stCondLst>
                                  <p:childTnLst>
                                    <p:set>
                                      <p:cBhvr>
                                        <p:cTn id="96" dur="1" fill="hold">
                                          <p:stCondLst>
                                            <p:cond delay="0"/>
                                          </p:stCondLst>
                                        </p:cTn>
                                        <p:tgtEl>
                                          <p:spTgt spid="931"/>
                                        </p:tgtEl>
                                        <p:attrNameLst>
                                          <p:attrName>style.visibility</p:attrName>
                                        </p:attrNameLst>
                                      </p:cBhvr>
                                      <p:to>
                                        <p:strVal val="visible"/>
                                      </p:to>
                                    </p:set>
                                    <p:animEffect transition="in" filter="wipe(down)">
                                      <p:cBhvr>
                                        <p:cTn id="97" dur="500"/>
                                        <p:tgtEl>
                                          <p:spTgt spid="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0" grpId="0"/>
      <p:bldP spid="901" grpId="0"/>
      <p:bldP spid="903" grpId="0"/>
      <p:bldP spid="920" grpId="0"/>
      <p:bldP spid="932" grpId="0"/>
      <p:bldP spid="933" grpId="0"/>
      <p:bldP spid="934" grpId="0"/>
      <p:bldP spid="935" grpId="0"/>
      <p:bldP spid="839"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A590A-6D71-DEB1-A166-CC511A555144}"/>
              </a:ext>
            </a:extLst>
          </p:cNvPr>
          <p:cNvSpPr>
            <a:spLocks noGrp="1"/>
          </p:cNvSpPr>
          <p:nvPr>
            <p:ph type="title"/>
          </p:nvPr>
        </p:nvSpPr>
        <p:spPr/>
        <p:txBody>
          <a:bodyPr>
            <a:normAutofit fontScale="90000"/>
          </a:bodyPr>
          <a:lstStyle/>
          <a:p>
            <a:r>
              <a:rPr lang="en-US" dirty="0"/>
              <a:t>Evaluation</a:t>
            </a:r>
          </a:p>
        </p:txBody>
      </p:sp>
      <p:sp>
        <p:nvSpPr>
          <p:cNvPr id="4" name="Slide Number Placeholder 3">
            <a:extLst>
              <a:ext uri="{FF2B5EF4-FFF2-40B4-BE49-F238E27FC236}">
                <a16:creationId xmlns:a16="http://schemas.microsoft.com/office/drawing/2014/main" id="{19623685-7E5E-9939-3E8B-0D8C133D2C91}"/>
              </a:ext>
            </a:extLst>
          </p:cNvPr>
          <p:cNvSpPr>
            <a:spLocks noGrp="1"/>
          </p:cNvSpPr>
          <p:nvPr>
            <p:ph type="sldNum" idx="12"/>
          </p:nvPr>
        </p:nvSpPr>
        <p:spPr/>
        <p:txBody>
          <a:bodyPr/>
          <a:lstStyle/>
          <a:p>
            <a:fld id="{00000000-1234-1234-1234-123412341234}" type="slidenum">
              <a:rPr lang="en" smtClean="0"/>
              <a:pPr/>
              <a:t>26</a:t>
            </a:fld>
            <a:endParaRPr lang="en"/>
          </a:p>
        </p:txBody>
      </p:sp>
      <p:grpSp>
        <p:nvGrpSpPr>
          <p:cNvPr id="3" name="Group 2">
            <a:extLst>
              <a:ext uri="{FF2B5EF4-FFF2-40B4-BE49-F238E27FC236}">
                <a16:creationId xmlns:a16="http://schemas.microsoft.com/office/drawing/2014/main" id="{7CAE053D-C9F9-12B1-8890-55394F9899B2}"/>
              </a:ext>
            </a:extLst>
          </p:cNvPr>
          <p:cNvGrpSpPr/>
          <p:nvPr/>
        </p:nvGrpSpPr>
        <p:grpSpPr>
          <a:xfrm>
            <a:off x="109281" y="4069528"/>
            <a:ext cx="3391727" cy="2672895"/>
            <a:chOff x="109281" y="4069528"/>
            <a:chExt cx="3391727" cy="2672895"/>
          </a:xfrm>
        </p:grpSpPr>
        <p:pic>
          <p:nvPicPr>
            <p:cNvPr id="45" name="Google Shape;1323;p102">
              <a:extLst>
                <a:ext uri="{FF2B5EF4-FFF2-40B4-BE49-F238E27FC236}">
                  <a16:creationId xmlns:a16="http://schemas.microsoft.com/office/drawing/2014/main" id="{F33FE425-4FF1-E654-7BF9-3D6D77911FDC}"/>
                </a:ext>
              </a:extLst>
            </p:cNvPr>
            <p:cNvPicPr preferRelativeResize="0"/>
            <p:nvPr/>
          </p:nvPicPr>
          <p:blipFill>
            <a:blip r:embed="rId3">
              <a:alphaModFix/>
            </a:blip>
            <a:stretch>
              <a:fillRect/>
            </a:stretch>
          </p:blipFill>
          <p:spPr>
            <a:xfrm>
              <a:off x="109281" y="4197620"/>
              <a:ext cx="3391727" cy="2544803"/>
            </a:xfrm>
            <a:prstGeom prst="rect">
              <a:avLst/>
            </a:prstGeom>
            <a:noFill/>
            <a:ln>
              <a:noFill/>
            </a:ln>
          </p:spPr>
        </p:pic>
        <p:sp>
          <p:nvSpPr>
            <p:cNvPr id="46" name="Google Shape;1326;p102">
              <a:extLst>
                <a:ext uri="{FF2B5EF4-FFF2-40B4-BE49-F238E27FC236}">
                  <a16:creationId xmlns:a16="http://schemas.microsoft.com/office/drawing/2014/main" id="{4B6FF821-BE07-2E4F-1597-EBDD469E732B}"/>
                </a:ext>
              </a:extLst>
            </p:cNvPr>
            <p:cNvSpPr txBox="1"/>
            <p:nvPr/>
          </p:nvSpPr>
          <p:spPr>
            <a:xfrm>
              <a:off x="2207902" y="5340575"/>
              <a:ext cx="938000" cy="615513"/>
            </a:xfrm>
            <a:prstGeom prst="rect">
              <a:avLst/>
            </a:prstGeom>
            <a:noFill/>
            <a:ln>
              <a:noFill/>
            </a:ln>
          </p:spPr>
          <p:txBody>
            <a:bodyPr spcFirstLastPara="1" wrap="square" lIns="121900" tIns="121900" rIns="121900" bIns="121900" anchor="t" anchorCtr="0">
              <a:spAutoFit/>
            </a:bodyPr>
            <a:lstStyle/>
            <a:p>
              <a:r>
                <a:rPr lang="en" sz="2400" b="1" dirty="0">
                  <a:solidFill>
                    <a:schemeClr val="accent4">
                      <a:lumMod val="60000"/>
                      <a:lumOff val="40000"/>
                    </a:schemeClr>
                  </a:solidFill>
                </a:rPr>
                <a:t>Tx</a:t>
              </a:r>
              <a:endParaRPr sz="2400" b="1" dirty="0">
                <a:solidFill>
                  <a:schemeClr val="accent4">
                    <a:lumMod val="60000"/>
                    <a:lumOff val="40000"/>
                  </a:schemeClr>
                </a:solidFill>
              </a:endParaRPr>
            </a:p>
          </p:txBody>
        </p:sp>
        <p:sp>
          <p:nvSpPr>
            <p:cNvPr id="47" name="Google Shape;1327;p102">
              <a:extLst>
                <a:ext uri="{FF2B5EF4-FFF2-40B4-BE49-F238E27FC236}">
                  <a16:creationId xmlns:a16="http://schemas.microsoft.com/office/drawing/2014/main" id="{F5324A22-E3C5-93CE-D91E-93BED8BAD768}"/>
                </a:ext>
              </a:extLst>
            </p:cNvPr>
            <p:cNvSpPr txBox="1"/>
            <p:nvPr/>
          </p:nvSpPr>
          <p:spPr>
            <a:xfrm>
              <a:off x="2335221" y="4979844"/>
              <a:ext cx="938000" cy="615513"/>
            </a:xfrm>
            <a:prstGeom prst="rect">
              <a:avLst/>
            </a:prstGeom>
            <a:noFill/>
            <a:ln>
              <a:noFill/>
            </a:ln>
          </p:spPr>
          <p:txBody>
            <a:bodyPr spcFirstLastPara="1" wrap="square" lIns="121900" tIns="121900" rIns="121900" bIns="121900" anchor="t" anchorCtr="0">
              <a:spAutoFit/>
            </a:bodyPr>
            <a:lstStyle/>
            <a:p>
              <a:r>
                <a:rPr lang="en" sz="2400" b="1" dirty="0">
                  <a:solidFill>
                    <a:schemeClr val="accent4">
                      <a:lumMod val="60000"/>
                      <a:lumOff val="40000"/>
                    </a:schemeClr>
                  </a:solidFill>
                </a:rPr>
                <a:t>Rx</a:t>
              </a:r>
              <a:endParaRPr sz="2400" b="1" dirty="0">
                <a:solidFill>
                  <a:schemeClr val="accent4">
                    <a:lumMod val="60000"/>
                    <a:lumOff val="40000"/>
                  </a:schemeClr>
                </a:solidFill>
              </a:endParaRPr>
            </a:p>
          </p:txBody>
        </p:sp>
        <p:sp>
          <p:nvSpPr>
            <p:cNvPr id="48" name="Google Shape;1328;p102">
              <a:extLst>
                <a:ext uri="{FF2B5EF4-FFF2-40B4-BE49-F238E27FC236}">
                  <a16:creationId xmlns:a16="http://schemas.microsoft.com/office/drawing/2014/main" id="{DF434149-8C6E-FD5B-8693-ECC729196F56}"/>
                </a:ext>
              </a:extLst>
            </p:cNvPr>
            <p:cNvSpPr txBox="1"/>
            <p:nvPr/>
          </p:nvSpPr>
          <p:spPr>
            <a:xfrm>
              <a:off x="481279" y="4069528"/>
              <a:ext cx="1740800" cy="984845"/>
            </a:xfrm>
            <a:prstGeom prst="rect">
              <a:avLst/>
            </a:prstGeom>
            <a:noFill/>
            <a:ln>
              <a:noFill/>
            </a:ln>
          </p:spPr>
          <p:txBody>
            <a:bodyPr spcFirstLastPara="1" wrap="square" lIns="121900" tIns="121900" rIns="121900" bIns="121900" anchor="t" anchorCtr="0">
              <a:spAutoFit/>
            </a:bodyPr>
            <a:lstStyle/>
            <a:p>
              <a:r>
                <a:rPr lang="en" sz="2400" b="1" dirty="0">
                  <a:solidFill>
                    <a:schemeClr val="accent4">
                      <a:lumMod val="60000"/>
                      <a:lumOff val="40000"/>
                    </a:schemeClr>
                  </a:solidFill>
                </a:rPr>
                <a:t>Backscatter Unit + FSA</a:t>
              </a:r>
              <a:endParaRPr sz="2400" b="1" dirty="0">
                <a:solidFill>
                  <a:schemeClr val="accent4">
                    <a:lumMod val="60000"/>
                    <a:lumOff val="40000"/>
                  </a:schemeClr>
                </a:solidFill>
              </a:endParaRPr>
            </a:p>
          </p:txBody>
        </p:sp>
      </p:grpSp>
      <p:grpSp>
        <p:nvGrpSpPr>
          <p:cNvPr id="19" name="Group 18">
            <a:extLst>
              <a:ext uri="{FF2B5EF4-FFF2-40B4-BE49-F238E27FC236}">
                <a16:creationId xmlns:a16="http://schemas.microsoft.com/office/drawing/2014/main" id="{C47A544A-A6D7-8E9D-CB37-D93F6FD28EE5}"/>
              </a:ext>
            </a:extLst>
          </p:cNvPr>
          <p:cNvGrpSpPr/>
          <p:nvPr/>
        </p:nvGrpSpPr>
        <p:grpSpPr>
          <a:xfrm>
            <a:off x="8393067" y="4268399"/>
            <a:ext cx="3345250" cy="2474024"/>
            <a:chOff x="8393067" y="4268399"/>
            <a:chExt cx="3345250" cy="2474024"/>
          </a:xfrm>
        </p:grpSpPr>
        <p:pic>
          <p:nvPicPr>
            <p:cNvPr id="51" name="Google Shape;1324;p102">
              <a:extLst>
                <a:ext uri="{FF2B5EF4-FFF2-40B4-BE49-F238E27FC236}">
                  <a16:creationId xmlns:a16="http://schemas.microsoft.com/office/drawing/2014/main" id="{0AD241DB-D064-33B0-6757-04DC8B6A6397}"/>
                </a:ext>
              </a:extLst>
            </p:cNvPr>
            <p:cNvPicPr preferRelativeResize="0"/>
            <p:nvPr/>
          </p:nvPicPr>
          <p:blipFill>
            <a:blip r:embed="rId4">
              <a:alphaModFix/>
            </a:blip>
            <a:stretch>
              <a:fillRect/>
            </a:stretch>
          </p:blipFill>
          <p:spPr>
            <a:xfrm>
              <a:off x="8393067" y="4268399"/>
              <a:ext cx="3297424" cy="2474024"/>
            </a:xfrm>
            <a:prstGeom prst="rect">
              <a:avLst/>
            </a:prstGeom>
            <a:noFill/>
            <a:ln>
              <a:noFill/>
            </a:ln>
          </p:spPr>
        </p:pic>
        <p:sp>
          <p:nvSpPr>
            <p:cNvPr id="52" name="Google Shape;1325;p102">
              <a:extLst>
                <a:ext uri="{FF2B5EF4-FFF2-40B4-BE49-F238E27FC236}">
                  <a16:creationId xmlns:a16="http://schemas.microsoft.com/office/drawing/2014/main" id="{06B3E0D4-3BB0-CA45-C9DC-E992C46ABD1B}"/>
                </a:ext>
              </a:extLst>
            </p:cNvPr>
            <p:cNvSpPr txBox="1"/>
            <p:nvPr/>
          </p:nvSpPr>
          <p:spPr>
            <a:xfrm>
              <a:off x="8969924" y="5505411"/>
              <a:ext cx="938000" cy="615513"/>
            </a:xfrm>
            <a:prstGeom prst="rect">
              <a:avLst/>
            </a:prstGeom>
            <a:noFill/>
            <a:ln>
              <a:noFill/>
            </a:ln>
          </p:spPr>
          <p:txBody>
            <a:bodyPr spcFirstLastPara="1" wrap="square" lIns="121900" tIns="121900" rIns="121900" bIns="121900" anchor="t" anchorCtr="0">
              <a:spAutoFit/>
            </a:bodyPr>
            <a:lstStyle/>
            <a:p>
              <a:r>
                <a:rPr lang="en" sz="2400" b="1">
                  <a:solidFill>
                    <a:schemeClr val="accent4">
                      <a:lumMod val="60000"/>
                      <a:lumOff val="40000"/>
                    </a:schemeClr>
                  </a:solidFill>
                </a:rPr>
                <a:t>FSA</a:t>
              </a:r>
              <a:endParaRPr sz="2400" b="1">
                <a:solidFill>
                  <a:schemeClr val="accent4">
                    <a:lumMod val="60000"/>
                    <a:lumOff val="40000"/>
                  </a:schemeClr>
                </a:solidFill>
              </a:endParaRPr>
            </a:p>
          </p:txBody>
        </p:sp>
        <p:sp>
          <p:nvSpPr>
            <p:cNvPr id="53" name="Google Shape;1329;p102">
              <a:extLst>
                <a:ext uri="{FF2B5EF4-FFF2-40B4-BE49-F238E27FC236}">
                  <a16:creationId xmlns:a16="http://schemas.microsoft.com/office/drawing/2014/main" id="{BAE32EED-3E3D-4142-CF70-4B2589BC0910}"/>
                </a:ext>
              </a:extLst>
            </p:cNvPr>
            <p:cNvSpPr txBox="1"/>
            <p:nvPr/>
          </p:nvSpPr>
          <p:spPr>
            <a:xfrm>
              <a:off x="9997517" y="4406163"/>
              <a:ext cx="1740800" cy="984845"/>
            </a:xfrm>
            <a:prstGeom prst="rect">
              <a:avLst/>
            </a:prstGeom>
            <a:noFill/>
            <a:ln>
              <a:noFill/>
            </a:ln>
          </p:spPr>
          <p:txBody>
            <a:bodyPr spcFirstLastPara="1" wrap="square" lIns="121900" tIns="121900" rIns="121900" bIns="121900" anchor="t" anchorCtr="0">
              <a:spAutoFit/>
            </a:bodyPr>
            <a:lstStyle/>
            <a:p>
              <a:r>
                <a:rPr lang="en" sz="2400" b="1" dirty="0">
                  <a:solidFill>
                    <a:schemeClr val="accent4">
                      <a:lumMod val="60000"/>
                      <a:lumOff val="40000"/>
                    </a:schemeClr>
                  </a:solidFill>
                </a:rPr>
                <a:t>Backscatter Circuit</a:t>
              </a:r>
              <a:endParaRPr sz="2400" b="1" dirty="0">
                <a:solidFill>
                  <a:schemeClr val="accent4">
                    <a:lumMod val="60000"/>
                    <a:lumOff val="40000"/>
                  </a:schemeClr>
                </a:solidFill>
              </a:endParaRPr>
            </a:p>
          </p:txBody>
        </p:sp>
      </p:grpSp>
      <p:sp>
        <p:nvSpPr>
          <p:cNvPr id="56" name="Google Shape;1303;p102">
            <a:extLst>
              <a:ext uri="{FF2B5EF4-FFF2-40B4-BE49-F238E27FC236}">
                <a16:creationId xmlns:a16="http://schemas.microsoft.com/office/drawing/2014/main" id="{05662C65-5443-65E9-3522-5905B2B88D3F}"/>
              </a:ext>
            </a:extLst>
          </p:cNvPr>
          <p:cNvSpPr/>
          <p:nvPr/>
        </p:nvSpPr>
        <p:spPr>
          <a:xfrm>
            <a:off x="1100296" y="1943644"/>
            <a:ext cx="1619710" cy="74776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Signal Generator</a:t>
            </a:r>
            <a:endParaRPr sz="2400" dirty="0"/>
          </a:p>
        </p:txBody>
      </p:sp>
      <p:sp>
        <p:nvSpPr>
          <p:cNvPr id="57" name="Google Shape;1304;p102">
            <a:extLst>
              <a:ext uri="{FF2B5EF4-FFF2-40B4-BE49-F238E27FC236}">
                <a16:creationId xmlns:a16="http://schemas.microsoft.com/office/drawing/2014/main" id="{51D71A7A-BEA4-8434-359B-BA21A176543D}"/>
              </a:ext>
            </a:extLst>
          </p:cNvPr>
          <p:cNvSpPr/>
          <p:nvPr/>
        </p:nvSpPr>
        <p:spPr>
          <a:xfrm>
            <a:off x="1104598" y="2757661"/>
            <a:ext cx="1615408" cy="67418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Spectrum Analyzer</a:t>
            </a:r>
            <a:endParaRPr sz="2400" dirty="0"/>
          </a:p>
        </p:txBody>
      </p:sp>
      <p:grpSp>
        <p:nvGrpSpPr>
          <p:cNvPr id="70" name="Group 69">
            <a:extLst>
              <a:ext uri="{FF2B5EF4-FFF2-40B4-BE49-F238E27FC236}">
                <a16:creationId xmlns:a16="http://schemas.microsoft.com/office/drawing/2014/main" id="{77233930-F08A-D7BD-EF9D-09895E9888E5}"/>
              </a:ext>
            </a:extLst>
          </p:cNvPr>
          <p:cNvGrpSpPr/>
          <p:nvPr/>
        </p:nvGrpSpPr>
        <p:grpSpPr>
          <a:xfrm>
            <a:off x="2714057" y="2825018"/>
            <a:ext cx="932847" cy="516366"/>
            <a:chOff x="4312057" y="4716156"/>
            <a:chExt cx="686843" cy="346750"/>
          </a:xfrm>
        </p:grpSpPr>
        <p:cxnSp>
          <p:nvCxnSpPr>
            <p:cNvPr id="55" name="Google Shape;1285;p102">
              <a:extLst>
                <a:ext uri="{FF2B5EF4-FFF2-40B4-BE49-F238E27FC236}">
                  <a16:creationId xmlns:a16="http://schemas.microsoft.com/office/drawing/2014/main" id="{F30957B9-CB74-F444-2C76-3799F2D17525}"/>
                </a:ext>
              </a:extLst>
            </p:cNvPr>
            <p:cNvCxnSpPr/>
            <p:nvPr/>
          </p:nvCxnSpPr>
          <p:spPr>
            <a:xfrm>
              <a:off x="4312057" y="4904785"/>
              <a:ext cx="490400" cy="0"/>
            </a:xfrm>
            <a:prstGeom prst="straightConnector1">
              <a:avLst/>
            </a:prstGeom>
            <a:noFill/>
            <a:ln w="19050" cap="flat" cmpd="sng">
              <a:solidFill>
                <a:schemeClr val="dk2"/>
              </a:solidFill>
              <a:prstDash val="solid"/>
              <a:round/>
              <a:headEnd type="none" w="med" len="med"/>
              <a:tailEnd type="none" w="med" len="med"/>
            </a:ln>
          </p:spPr>
        </p:cxnSp>
        <p:grpSp>
          <p:nvGrpSpPr>
            <p:cNvPr id="58" name="Google Shape;1305;p102">
              <a:extLst>
                <a:ext uri="{FF2B5EF4-FFF2-40B4-BE49-F238E27FC236}">
                  <a16:creationId xmlns:a16="http://schemas.microsoft.com/office/drawing/2014/main" id="{A6937AE0-DE8B-D60F-BD53-1D77ACF456FA}"/>
                </a:ext>
              </a:extLst>
            </p:cNvPr>
            <p:cNvGrpSpPr/>
            <p:nvPr/>
          </p:nvGrpSpPr>
          <p:grpSpPr>
            <a:xfrm rot="13567390">
              <a:off x="4654859" y="4718865"/>
              <a:ext cx="346750" cy="341332"/>
              <a:chOff x="251039" y="1650994"/>
              <a:chExt cx="346757" cy="303558"/>
            </a:xfrm>
          </p:grpSpPr>
          <p:sp>
            <p:nvSpPr>
              <p:cNvPr id="59" name="Google Shape;1306;p102">
                <a:extLst>
                  <a:ext uri="{FF2B5EF4-FFF2-40B4-BE49-F238E27FC236}">
                    <a16:creationId xmlns:a16="http://schemas.microsoft.com/office/drawing/2014/main" id="{FDCB26F6-22E8-2A6E-AA54-B66A2DCB904E}"/>
                  </a:ext>
                </a:extLst>
              </p:cNvPr>
              <p:cNvSpPr/>
              <p:nvPr/>
            </p:nvSpPr>
            <p:spPr>
              <a:xfrm rot="13469145">
                <a:off x="251039" y="1650994"/>
                <a:ext cx="300166" cy="303558"/>
              </a:xfrm>
              <a:prstGeom prst="flowChartManualOperation">
                <a:avLst/>
              </a:prstGeom>
              <a:solidFill>
                <a:srgbClr val="5B9BD5"/>
              </a:solidFill>
              <a:ln w="12700" cap="flat" cmpd="sng">
                <a:solidFill>
                  <a:srgbClr val="42719B"/>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rgbClr val="FFFFFF"/>
                  </a:solidFill>
                  <a:latin typeface="Calibri"/>
                  <a:ea typeface="Calibri"/>
                  <a:cs typeface="Calibri"/>
                  <a:sym typeface="Calibri"/>
                </a:endParaRPr>
              </a:p>
            </p:txBody>
          </p:sp>
          <p:sp>
            <p:nvSpPr>
              <p:cNvPr id="60" name="Google Shape;1307;p102">
                <a:extLst>
                  <a:ext uri="{FF2B5EF4-FFF2-40B4-BE49-F238E27FC236}">
                    <a16:creationId xmlns:a16="http://schemas.microsoft.com/office/drawing/2014/main" id="{D5FAEF47-1EA5-60D3-F45B-32C9C93DCEE8}"/>
                  </a:ext>
                </a:extLst>
              </p:cNvPr>
              <p:cNvSpPr/>
              <p:nvPr/>
            </p:nvSpPr>
            <p:spPr>
              <a:xfrm rot="2632610">
                <a:off x="471123" y="1652822"/>
                <a:ext cx="126673" cy="53258"/>
              </a:xfrm>
              <a:prstGeom prst="rect">
                <a:avLst/>
              </a:prstGeom>
              <a:solidFill>
                <a:srgbClr val="5B9BD5"/>
              </a:solidFill>
              <a:ln w="12700" cap="flat" cmpd="sng">
                <a:solidFill>
                  <a:srgbClr val="42719B"/>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rgbClr val="FFFFFF"/>
                  </a:solidFill>
                  <a:latin typeface="Calibri"/>
                  <a:ea typeface="Calibri"/>
                  <a:cs typeface="Calibri"/>
                  <a:sym typeface="Calibri"/>
                </a:endParaRPr>
              </a:p>
            </p:txBody>
          </p:sp>
        </p:grpSp>
      </p:grpSp>
      <p:sp>
        <p:nvSpPr>
          <p:cNvPr id="64" name="Google Shape;1311;p102">
            <a:extLst>
              <a:ext uri="{FF2B5EF4-FFF2-40B4-BE49-F238E27FC236}">
                <a16:creationId xmlns:a16="http://schemas.microsoft.com/office/drawing/2014/main" id="{14AFB2E1-0922-673E-ED08-5F9EFC4DDE06}"/>
              </a:ext>
            </a:extLst>
          </p:cNvPr>
          <p:cNvSpPr txBox="1"/>
          <p:nvPr/>
        </p:nvSpPr>
        <p:spPr>
          <a:xfrm>
            <a:off x="2558281" y="1209309"/>
            <a:ext cx="1806242" cy="984845"/>
          </a:xfrm>
          <a:prstGeom prst="rect">
            <a:avLst/>
          </a:prstGeom>
          <a:noFill/>
          <a:ln>
            <a:noFill/>
          </a:ln>
        </p:spPr>
        <p:txBody>
          <a:bodyPr spcFirstLastPara="1" wrap="square" lIns="121900" tIns="121900" rIns="121900" bIns="121900" anchor="t" anchorCtr="0">
            <a:spAutoFit/>
          </a:bodyPr>
          <a:lstStyle/>
          <a:p>
            <a:pPr algn="ctr"/>
            <a:r>
              <a:rPr lang="en" sz="2400" dirty="0"/>
              <a:t>Horn Antennas</a:t>
            </a:r>
            <a:endParaRPr sz="2400" dirty="0"/>
          </a:p>
        </p:txBody>
      </p:sp>
      <p:cxnSp>
        <p:nvCxnSpPr>
          <p:cNvPr id="66" name="Google Shape;1318;p102">
            <a:extLst>
              <a:ext uri="{FF2B5EF4-FFF2-40B4-BE49-F238E27FC236}">
                <a16:creationId xmlns:a16="http://schemas.microsoft.com/office/drawing/2014/main" id="{F453C056-FFD8-2E79-B87A-368959EEC7D2}"/>
              </a:ext>
            </a:extLst>
          </p:cNvPr>
          <p:cNvCxnSpPr/>
          <p:nvPr/>
        </p:nvCxnSpPr>
        <p:spPr>
          <a:xfrm>
            <a:off x="3747105" y="2449210"/>
            <a:ext cx="2548400" cy="0"/>
          </a:xfrm>
          <a:prstGeom prst="straightConnector1">
            <a:avLst/>
          </a:prstGeom>
          <a:noFill/>
          <a:ln w="19050" cap="flat" cmpd="sng">
            <a:solidFill>
              <a:schemeClr val="dk2"/>
            </a:solidFill>
            <a:prstDash val="solid"/>
            <a:round/>
            <a:headEnd type="none" w="med" len="med"/>
            <a:tailEnd type="triangle" w="med" len="med"/>
          </a:ln>
        </p:spPr>
      </p:cxnSp>
      <p:cxnSp>
        <p:nvCxnSpPr>
          <p:cNvPr id="67" name="Google Shape;1319;p102">
            <a:extLst>
              <a:ext uri="{FF2B5EF4-FFF2-40B4-BE49-F238E27FC236}">
                <a16:creationId xmlns:a16="http://schemas.microsoft.com/office/drawing/2014/main" id="{DB4E6492-C1DC-478F-BDAE-B011A101E47E}"/>
              </a:ext>
            </a:extLst>
          </p:cNvPr>
          <p:cNvCxnSpPr/>
          <p:nvPr/>
        </p:nvCxnSpPr>
        <p:spPr>
          <a:xfrm rot="10800000">
            <a:off x="3790043" y="3105917"/>
            <a:ext cx="2433200" cy="0"/>
          </a:xfrm>
          <a:prstGeom prst="straightConnector1">
            <a:avLst/>
          </a:prstGeom>
          <a:noFill/>
          <a:ln w="19050" cap="flat" cmpd="sng">
            <a:solidFill>
              <a:schemeClr val="dk2"/>
            </a:solidFill>
            <a:prstDash val="solid"/>
            <a:round/>
            <a:headEnd type="none" w="med" len="med"/>
            <a:tailEnd type="triangle" w="med" len="med"/>
          </a:ln>
        </p:spPr>
      </p:cxnSp>
      <p:sp>
        <p:nvSpPr>
          <p:cNvPr id="68" name="Google Shape;1321;p102">
            <a:extLst>
              <a:ext uri="{FF2B5EF4-FFF2-40B4-BE49-F238E27FC236}">
                <a16:creationId xmlns:a16="http://schemas.microsoft.com/office/drawing/2014/main" id="{63E3C3C8-3E7A-3199-4F90-CD800B83DDCC}"/>
              </a:ext>
            </a:extLst>
          </p:cNvPr>
          <p:cNvSpPr txBox="1"/>
          <p:nvPr/>
        </p:nvSpPr>
        <p:spPr>
          <a:xfrm>
            <a:off x="3824811" y="1859540"/>
            <a:ext cx="3023933" cy="615513"/>
          </a:xfrm>
          <a:prstGeom prst="rect">
            <a:avLst/>
          </a:prstGeom>
          <a:noFill/>
          <a:ln>
            <a:noFill/>
          </a:ln>
        </p:spPr>
        <p:txBody>
          <a:bodyPr spcFirstLastPara="1" wrap="square" lIns="121900" tIns="121900" rIns="121900" bIns="121900" anchor="t" anchorCtr="0">
            <a:spAutoFit/>
          </a:bodyPr>
          <a:lstStyle/>
          <a:p>
            <a:r>
              <a:rPr lang="en" sz="2400" dirty="0"/>
              <a:t>Transmitted signal</a:t>
            </a:r>
            <a:endParaRPr sz="2400" dirty="0"/>
          </a:p>
        </p:txBody>
      </p:sp>
      <p:sp>
        <p:nvSpPr>
          <p:cNvPr id="69" name="Google Shape;1322;p102">
            <a:extLst>
              <a:ext uri="{FF2B5EF4-FFF2-40B4-BE49-F238E27FC236}">
                <a16:creationId xmlns:a16="http://schemas.microsoft.com/office/drawing/2014/main" id="{FFCD19E1-4518-59E4-801A-540A3AE07375}"/>
              </a:ext>
            </a:extLst>
          </p:cNvPr>
          <p:cNvSpPr txBox="1"/>
          <p:nvPr/>
        </p:nvSpPr>
        <p:spPr>
          <a:xfrm>
            <a:off x="4079372" y="3049662"/>
            <a:ext cx="2813133" cy="984845"/>
          </a:xfrm>
          <a:prstGeom prst="rect">
            <a:avLst/>
          </a:prstGeom>
          <a:noFill/>
          <a:ln>
            <a:noFill/>
          </a:ln>
        </p:spPr>
        <p:txBody>
          <a:bodyPr spcFirstLastPara="1" wrap="square" lIns="121900" tIns="121900" rIns="121900" bIns="121900" anchor="t" anchorCtr="0">
            <a:spAutoFit/>
          </a:bodyPr>
          <a:lstStyle/>
          <a:p>
            <a:r>
              <a:rPr lang="en" sz="2400" dirty="0"/>
              <a:t>Backscattered </a:t>
            </a:r>
            <a:endParaRPr sz="2400" dirty="0"/>
          </a:p>
          <a:p>
            <a:r>
              <a:rPr lang="en" sz="2400" dirty="0"/>
              <a:t>modulated signal</a:t>
            </a:r>
            <a:endParaRPr sz="2400" dirty="0"/>
          </a:p>
        </p:txBody>
      </p:sp>
      <p:grpSp>
        <p:nvGrpSpPr>
          <p:cNvPr id="71" name="Group 70">
            <a:extLst>
              <a:ext uri="{FF2B5EF4-FFF2-40B4-BE49-F238E27FC236}">
                <a16:creationId xmlns:a16="http://schemas.microsoft.com/office/drawing/2014/main" id="{8D093852-28CF-4900-2FEC-C37F8DCFC2C9}"/>
              </a:ext>
            </a:extLst>
          </p:cNvPr>
          <p:cNvGrpSpPr/>
          <p:nvPr/>
        </p:nvGrpSpPr>
        <p:grpSpPr>
          <a:xfrm>
            <a:off x="2715517" y="2071571"/>
            <a:ext cx="932847" cy="516366"/>
            <a:chOff x="4312057" y="4716156"/>
            <a:chExt cx="686843" cy="346750"/>
          </a:xfrm>
        </p:grpSpPr>
        <p:cxnSp>
          <p:nvCxnSpPr>
            <p:cNvPr id="72" name="Google Shape;1285;p102">
              <a:extLst>
                <a:ext uri="{FF2B5EF4-FFF2-40B4-BE49-F238E27FC236}">
                  <a16:creationId xmlns:a16="http://schemas.microsoft.com/office/drawing/2014/main" id="{DD335519-3683-2FB9-0D6E-569855DD1286}"/>
                </a:ext>
              </a:extLst>
            </p:cNvPr>
            <p:cNvCxnSpPr/>
            <p:nvPr/>
          </p:nvCxnSpPr>
          <p:spPr>
            <a:xfrm>
              <a:off x="4312057" y="4904785"/>
              <a:ext cx="490400" cy="0"/>
            </a:xfrm>
            <a:prstGeom prst="straightConnector1">
              <a:avLst/>
            </a:prstGeom>
            <a:noFill/>
            <a:ln w="19050" cap="flat" cmpd="sng">
              <a:solidFill>
                <a:schemeClr val="dk2"/>
              </a:solidFill>
              <a:prstDash val="solid"/>
              <a:round/>
              <a:headEnd type="none" w="med" len="med"/>
              <a:tailEnd type="none" w="med" len="med"/>
            </a:ln>
          </p:spPr>
        </p:cxnSp>
        <p:grpSp>
          <p:nvGrpSpPr>
            <p:cNvPr id="73" name="Google Shape;1305;p102">
              <a:extLst>
                <a:ext uri="{FF2B5EF4-FFF2-40B4-BE49-F238E27FC236}">
                  <a16:creationId xmlns:a16="http://schemas.microsoft.com/office/drawing/2014/main" id="{70AD2CFC-848B-BFD7-B512-566B5EB2F480}"/>
                </a:ext>
              </a:extLst>
            </p:cNvPr>
            <p:cNvGrpSpPr/>
            <p:nvPr/>
          </p:nvGrpSpPr>
          <p:grpSpPr>
            <a:xfrm rot="13567390">
              <a:off x="4654859" y="4718865"/>
              <a:ext cx="346750" cy="341332"/>
              <a:chOff x="251039" y="1650994"/>
              <a:chExt cx="346757" cy="303558"/>
            </a:xfrm>
          </p:grpSpPr>
          <p:sp>
            <p:nvSpPr>
              <p:cNvPr id="74" name="Google Shape;1306;p102">
                <a:extLst>
                  <a:ext uri="{FF2B5EF4-FFF2-40B4-BE49-F238E27FC236}">
                    <a16:creationId xmlns:a16="http://schemas.microsoft.com/office/drawing/2014/main" id="{407957B2-AA2B-351F-AD69-E0CEBDF77B83}"/>
                  </a:ext>
                </a:extLst>
              </p:cNvPr>
              <p:cNvSpPr/>
              <p:nvPr/>
            </p:nvSpPr>
            <p:spPr>
              <a:xfrm rot="13469145">
                <a:off x="251039" y="1650994"/>
                <a:ext cx="300166" cy="303558"/>
              </a:xfrm>
              <a:prstGeom prst="flowChartManualOperation">
                <a:avLst/>
              </a:prstGeom>
              <a:solidFill>
                <a:srgbClr val="5B9BD5"/>
              </a:solidFill>
              <a:ln w="12700" cap="flat" cmpd="sng">
                <a:solidFill>
                  <a:srgbClr val="42719B"/>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rgbClr val="FFFFFF"/>
                  </a:solidFill>
                  <a:latin typeface="Calibri"/>
                  <a:ea typeface="Calibri"/>
                  <a:cs typeface="Calibri"/>
                  <a:sym typeface="Calibri"/>
                </a:endParaRPr>
              </a:p>
            </p:txBody>
          </p:sp>
          <p:sp>
            <p:nvSpPr>
              <p:cNvPr id="75" name="Google Shape;1307;p102">
                <a:extLst>
                  <a:ext uri="{FF2B5EF4-FFF2-40B4-BE49-F238E27FC236}">
                    <a16:creationId xmlns:a16="http://schemas.microsoft.com/office/drawing/2014/main" id="{62215D6F-DB6B-A898-6AFE-4145A6D6CF9F}"/>
                  </a:ext>
                </a:extLst>
              </p:cNvPr>
              <p:cNvSpPr/>
              <p:nvPr/>
            </p:nvSpPr>
            <p:spPr>
              <a:xfrm rot="2632610">
                <a:off x="471123" y="1652822"/>
                <a:ext cx="126673" cy="53258"/>
              </a:xfrm>
              <a:prstGeom prst="rect">
                <a:avLst/>
              </a:prstGeom>
              <a:solidFill>
                <a:srgbClr val="5B9BD5"/>
              </a:solidFill>
              <a:ln w="12700" cap="flat" cmpd="sng">
                <a:solidFill>
                  <a:srgbClr val="42719B"/>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rgbClr val="FFFFFF"/>
                  </a:solidFill>
                  <a:latin typeface="Calibri"/>
                  <a:ea typeface="Calibri"/>
                  <a:cs typeface="Calibri"/>
                  <a:sym typeface="Calibri"/>
                </a:endParaRPr>
              </a:p>
            </p:txBody>
          </p:sp>
        </p:grpSp>
      </p:grpSp>
      <p:grpSp>
        <p:nvGrpSpPr>
          <p:cNvPr id="54" name="Group 53">
            <a:extLst>
              <a:ext uri="{FF2B5EF4-FFF2-40B4-BE49-F238E27FC236}">
                <a16:creationId xmlns:a16="http://schemas.microsoft.com/office/drawing/2014/main" id="{10ECD3D5-8B7D-F8C3-89AD-DBFC30410CBB}"/>
              </a:ext>
            </a:extLst>
          </p:cNvPr>
          <p:cNvGrpSpPr/>
          <p:nvPr/>
        </p:nvGrpSpPr>
        <p:grpSpPr>
          <a:xfrm>
            <a:off x="6808813" y="1088229"/>
            <a:ext cx="5039921" cy="3075686"/>
            <a:chOff x="3682004" y="3789007"/>
            <a:chExt cx="5039921" cy="3075686"/>
          </a:xfrm>
        </p:grpSpPr>
        <p:cxnSp>
          <p:nvCxnSpPr>
            <p:cNvPr id="20" name="Connector: Elbow 19">
              <a:extLst>
                <a:ext uri="{FF2B5EF4-FFF2-40B4-BE49-F238E27FC236}">
                  <a16:creationId xmlns:a16="http://schemas.microsoft.com/office/drawing/2014/main" id="{7B90B864-C380-B79A-A5C3-D2E6EADF9D6F}"/>
                </a:ext>
              </a:extLst>
            </p:cNvPr>
            <p:cNvCxnSpPr>
              <a:cxnSpLocks/>
              <a:endCxn id="22" idx="2"/>
            </p:cNvCxnSpPr>
            <p:nvPr/>
          </p:nvCxnSpPr>
          <p:spPr>
            <a:xfrm rot="16200000" flipV="1">
              <a:off x="6060394" y="5162927"/>
              <a:ext cx="696521" cy="55085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875;p86">
              <a:extLst>
                <a:ext uri="{FF2B5EF4-FFF2-40B4-BE49-F238E27FC236}">
                  <a16:creationId xmlns:a16="http://schemas.microsoft.com/office/drawing/2014/main" id="{C7401F56-6D2D-3D2D-7061-F6F95A77BCE1}"/>
                </a:ext>
              </a:extLst>
            </p:cNvPr>
            <p:cNvSpPr/>
            <p:nvPr/>
          </p:nvSpPr>
          <p:spPr>
            <a:xfrm>
              <a:off x="7170424" y="4760606"/>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Rectifier Circuit</a:t>
              </a:r>
              <a:endParaRPr sz="2400" dirty="0"/>
            </a:p>
          </p:txBody>
        </p:sp>
        <p:sp>
          <p:nvSpPr>
            <p:cNvPr id="22" name="Google Shape;1132;p97">
              <a:extLst>
                <a:ext uri="{FF2B5EF4-FFF2-40B4-BE49-F238E27FC236}">
                  <a16:creationId xmlns:a16="http://schemas.microsoft.com/office/drawing/2014/main" id="{D37B80B9-BC38-3205-0649-2B9EB2F8BCD0}"/>
                </a:ext>
              </a:extLst>
            </p:cNvPr>
            <p:cNvSpPr/>
            <p:nvPr/>
          </p:nvSpPr>
          <p:spPr>
            <a:xfrm rot="-5400000">
              <a:off x="5307829" y="4823291"/>
              <a:ext cx="1117200" cy="53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t>FSA</a:t>
              </a:r>
              <a:endParaRPr sz="2400" dirty="0"/>
            </a:p>
          </p:txBody>
        </p:sp>
        <p:sp>
          <p:nvSpPr>
            <p:cNvPr id="24" name="Google Shape;1134;p97">
              <a:extLst>
                <a:ext uri="{FF2B5EF4-FFF2-40B4-BE49-F238E27FC236}">
                  <a16:creationId xmlns:a16="http://schemas.microsoft.com/office/drawing/2014/main" id="{885DC490-3E62-17C2-BD0B-E67063E99D44}"/>
                </a:ext>
              </a:extLst>
            </p:cNvPr>
            <p:cNvSpPr/>
            <p:nvPr/>
          </p:nvSpPr>
          <p:spPr>
            <a:xfrm rot="-3601300">
              <a:off x="4870184" y="4051020"/>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1135;p97">
              <a:extLst>
                <a:ext uri="{FF2B5EF4-FFF2-40B4-BE49-F238E27FC236}">
                  <a16:creationId xmlns:a16="http://schemas.microsoft.com/office/drawing/2014/main" id="{17FBD881-8BCB-F781-FC7D-A3692E83E0A4}"/>
                </a:ext>
              </a:extLst>
            </p:cNvPr>
            <p:cNvSpPr/>
            <p:nvPr/>
          </p:nvSpPr>
          <p:spPr>
            <a:xfrm rot="-4521746">
              <a:off x="4795507" y="4198462"/>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136;p97">
              <a:extLst>
                <a:ext uri="{FF2B5EF4-FFF2-40B4-BE49-F238E27FC236}">
                  <a16:creationId xmlns:a16="http://schemas.microsoft.com/office/drawing/2014/main" id="{4B58E1EF-FA89-E447-6A49-9FD7F1415434}"/>
                </a:ext>
              </a:extLst>
            </p:cNvPr>
            <p:cNvSpPr/>
            <p:nvPr/>
          </p:nvSpPr>
          <p:spPr>
            <a:xfrm rot="-5400000">
              <a:off x="4761236" y="4388863"/>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1137;p97">
              <a:extLst>
                <a:ext uri="{FF2B5EF4-FFF2-40B4-BE49-F238E27FC236}">
                  <a16:creationId xmlns:a16="http://schemas.microsoft.com/office/drawing/2014/main" id="{20AE465F-8F31-5259-E8CB-15FDEB770488}"/>
                </a:ext>
              </a:extLst>
            </p:cNvPr>
            <p:cNvSpPr/>
            <p:nvPr/>
          </p:nvSpPr>
          <p:spPr>
            <a:xfrm rot="-6246499">
              <a:off x="4793362" y="4605314"/>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 name="Google Shape;1138;p97">
              <a:extLst>
                <a:ext uri="{FF2B5EF4-FFF2-40B4-BE49-F238E27FC236}">
                  <a16:creationId xmlns:a16="http://schemas.microsoft.com/office/drawing/2014/main" id="{27795BAB-BA7B-AA53-C7F4-C94274C395C7}"/>
                </a:ext>
              </a:extLst>
            </p:cNvPr>
            <p:cNvSpPr/>
            <p:nvPr/>
          </p:nvSpPr>
          <p:spPr>
            <a:xfrm rot="-7238472">
              <a:off x="4870111" y="4780435"/>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147;p97">
              <a:extLst>
                <a:ext uri="{FF2B5EF4-FFF2-40B4-BE49-F238E27FC236}">
                  <a16:creationId xmlns:a16="http://schemas.microsoft.com/office/drawing/2014/main" id="{698459BE-9FAB-A188-81D0-3D1AB400F679}"/>
                </a:ext>
              </a:extLst>
            </p:cNvPr>
            <p:cNvSpPr txBox="1"/>
            <p:nvPr/>
          </p:nvSpPr>
          <p:spPr>
            <a:xfrm>
              <a:off x="4052440" y="3789007"/>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32" name="Google Shape;1148;p97">
              <a:extLst>
                <a:ext uri="{FF2B5EF4-FFF2-40B4-BE49-F238E27FC236}">
                  <a16:creationId xmlns:a16="http://schemas.microsoft.com/office/drawing/2014/main" id="{14F66998-5738-E43F-C399-1E456FE86997}"/>
                </a:ext>
              </a:extLst>
            </p:cNvPr>
            <p:cNvSpPr txBox="1"/>
            <p:nvPr/>
          </p:nvSpPr>
          <p:spPr>
            <a:xfrm>
              <a:off x="3784303" y="4166777"/>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33" name="Google Shape;1148;p97">
              <a:extLst>
                <a:ext uri="{FF2B5EF4-FFF2-40B4-BE49-F238E27FC236}">
                  <a16:creationId xmlns:a16="http://schemas.microsoft.com/office/drawing/2014/main" id="{3FB65AC6-2FC5-5099-53D7-5F02C8A50CCC}"/>
                </a:ext>
              </a:extLst>
            </p:cNvPr>
            <p:cNvSpPr txBox="1"/>
            <p:nvPr/>
          </p:nvSpPr>
          <p:spPr>
            <a:xfrm>
              <a:off x="3791512" y="5037394"/>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34" name="Google Shape;1148;p97">
              <a:extLst>
                <a:ext uri="{FF2B5EF4-FFF2-40B4-BE49-F238E27FC236}">
                  <a16:creationId xmlns:a16="http://schemas.microsoft.com/office/drawing/2014/main" id="{AB01AED8-D547-347F-C8E7-7BF8EB61EC3E}"/>
                </a:ext>
              </a:extLst>
            </p:cNvPr>
            <p:cNvSpPr txBox="1"/>
            <p:nvPr/>
          </p:nvSpPr>
          <p:spPr>
            <a:xfrm>
              <a:off x="4026282" y="5486677"/>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35" name="Google Shape;1148;p97">
              <a:extLst>
                <a:ext uri="{FF2B5EF4-FFF2-40B4-BE49-F238E27FC236}">
                  <a16:creationId xmlns:a16="http://schemas.microsoft.com/office/drawing/2014/main" id="{2D2D3F11-A210-B9A7-B705-47AA10B37BC3}"/>
                </a:ext>
              </a:extLst>
            </p:cNvPr>
            <p:cNvSpPr txBox="1"/>
            <p:nvPr/>
          </p:nvSpPr>
          <p:spPr>
            <a:xfrm>
              <a:off x="3682004" y="4574088"/>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grpSp>
          <p:nvGrpSpPr>
            <p:cNvPr id="36" name="Group 35">
              <a:extLst>
                <a:ext uri="{FF2B5EF4-FFF2-40B4-BE49-F238E27FC236}">
                  <a16:creationId xmlns:a16="http://schemas.microsoft.com/office/drawing/2014/main" id="{D2A46791-BD5D-8877-6F28-9F87431312AC}"/>
                </a:ext>
              </a:extLst>
            </p:cNvPr>
            <p:cNvGrpSpPr/>
            <p:nvPr/>
          </p:nvGrpSpPr>
          <p:grpSpPr>
            <a:xfrm>
              <a:off x="5000320" y="5696964"/>
              <a:ext cx="1962623" cy="1167729"/>
              <a:chOff x="8451195" y="4559097"/>
              <a:chExt cx="1962623" cy="1167729"/>
            </a:xfrm>
          </p:grpSpPr>
          <p:cxnSp>
            <p:nvCxnSpPr>
              <p:cNvPr id="37" name="Google Shape;884;p86">
                <a:extLst>
                  <a:ext uri="{FF2B5EF4-FFF2-40B4-BE49-F238E27FC236}">
                    <a16:creationId xmlns:a16="http://schemas.microsoft.com/office/drawing/2014/main" id="{BB12AD2B-0996-3743-15DC-EEC64E1B3734}"/>
                  </a:ext>
                </a:extLst>
              </p:cNvPr>
              <p:cNvCxnSpPr>
                <a:cxnSpLocks/>
              </p:cNvCxnSpPr>
              <p:nvPr/>
            </p:nvCxnSpPr>
            <p:spPr>
              <a:xfrm>
                <a:off x="10132283" y="4645708"/>
                <a:ext cx="281535" cy="334840"/>
              </a:xfrm>
              <a:prstGeom prst="straightConnector1">
                <a:avLst/>
              </a:prstGeom>
              <a:noFill/>
              <a:ln w="19050" cap="flat" cmpd="sng">
                <a:solidFill>
                  <a:schemeClr val="dk2"/>
                </a:solidFill>
                <a:prstDash val="solid"/>
                <a:round/>
                <a:headEnd type="none" w="med" len="med"/>
                <a:tailEnd type="none" w="med" len="med"/>
              </a:ln>
            </p:spPr>
          </p:cxnSp>
          <p:cxnSp>
            <p:nvCxnSpPr>
              <p:cNvPr id="38" name="Google Shape;885;p86">
                <a:extLst>
                  <a:ext uri="{FF2B5EF4-FFF2-40B4-BE49-F238E27FC236}">
                    <a16:creationId xmlns:a16="http://schemas.microsoft.com/office/drawing/2014/main" id="{DF066885-9655-772A-F94B-8980CE1D1720}"/>
                  </a:ext>
                </a:extLst>
              </p:cNvPr>
              <p:cNvCxnSpPr>
                <a:cxnSpLocks/>
                <a:stCxn id="41" idx="4"/>
              </p:cNvCxnSpPr>
              <p:nvPr/>
            </p:nvCxnSpPr>
            <p:spPr>
              <a:xfrm>
                <a:off x="10126017" y="5121530"/>
                <a:ext cx="0" cy="379600"/>
              </a:xfrm>
              <a:prstGeom prst="straightConnector1">
                <a:avLst/>
              </a:prstGeom>
              <a:noFill/>
              <a:ln w="19050" cap="flat" cmpd="sng">
                <a:solidFill>
                  <a:schemeClr val="dk2"/>
                </a:solidFill>
                <a:prstDash val="solid"/>
                <a:round/>
                <a:headEnd type="none" w="med" len="med"/>
                <a:tailEnd type="none" w="med" len="med"/>
              </a:ln>
            </p:spPr>
          </p:cxnSp>
          <p:sp>
            <p:nvSpPr>
              <p:cNvPr id="39" name="Google Shape;887;p86">
                <a:extLst>
                  <a:ext uri="{FF2B5EF4-FFF2-40B4-BE49-F238E27FC236}">
                    <a16:creationId xmlns:a16="http://schemas.microsoft.com/office/drawing/2014/main" id="{5D261212-08C7-D892-2FA9-1602AA4D0650}"/>
                  </a:ext>
                </a:extLst>
              </p:cNvPr>
              <p:cNvSpPr/>
              <p:nvPr/>
            </p:nvSpPr>
            <p:spPr>
              <a:xfrm rot="10800000" flipH="1">
                <a:off x="9966860" y="5501230"/>
                <a:ext cx="318313" cy="225596"/>
              </a:xfrm>
              <a:prstGeom prst="triangle">
                <a:avLst>
                  <a:gd name="adj"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888;p86">
                <a:extLst>
                  <a:ext uri="{FF2B5EF4-FFF2-40B4-BE49-F238E27FC236}">
                    <a16:creationId xmlns:a16="http://schemas.microsoft.com/office/drawing/2014/main" id="{5C1F2006-57B2-A79C-F6EC-F7C14F5BEB20}"/>
                  </a:ext>
                </a:extLst>
              </p:cNvPr>
              <p:cNvSpPr/>
              <p:nvPr/>
            </p:nvSpPr>
            <p:spPr>
              <a:xfrm>
                <a:off x="10048817" y="4559097"/>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 name="Google Shape;886;p86">
                <a:extLst>
                  <a:ext uri="{FF2B5EF4-FFF2-40B4-BE49-F238E27FC236}">
                    <a16:creationId xmlns:a16="http://schemas.microsoft.com/office/drawing/2014/main" id="{6E80DF1E-70D8-240C-3CF6-03655D0E7EC3}"/>
                  </a:ext>
                </a:extLst>
              </p:cNvPr>
              <p:cNvSpPr/>
              <p:nvPr/>
            </p:nvSpPr>
            <p:spPr>
              <a:xfrm>
                <a:off x="10048817" y="4967130"/>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 name="TextBox 41">
                <a:extLst>
                  <a:ext uri="{FF2B5EF4-FFF2-40B4-BE49-F238E27FC236}">
                    <a16:creationId xmlns:a16="http://schemas.microsoft.com/office/drawing/2014/main" id="{D1E9A2B9-9BBF-788D-AB96-B64465B2D21F}"/>
                  </a:ext>
                </a:extLst>
              </p:cNvPr>
              <p:cNvSpPr txBox="1"/>
              <p:nvPr/>
            </p:nvSpPr>
            <p:spPr>
              <a:xfrm>
                <a:off x="8451195" y="4883058"/>
                <a:ext cx="1722379" cy="830997"/>
              </a:xfrm>
              <a:prstGeom prst="rect">
                <a:avLst/>
              </a:prstGeom>
              <a:noFill/>
            </p:spPr>
            <p:txBody>
              <a:bodyPr wrap="square" rtlCol="0">
                <a:spAutoFit/>
              </a:bodyPr>
              <a:lstStyle/>
              <a:p>
                <a:r>
                  <a:rPr lang="en-US" sz="2400" dirty="0"/>
                  <a:t>Backscatter Circuit</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FBF0A4-B7B1-9503-C9C0-E8F377027B9B}"/>
                    </a:ext>
                  </a:extLst>
                </p:cNvPr>
                <p:cNvSpPr txBox="1"/>
                <p:nvPr/>
              </p:nvSpPr>
              <p:spPr>
                <a:xfrm>
                  <a:off x="6197430" y="5671322"/>
                  <a:ext cx="3556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𝑠</m:t>
                            </m:r>
                          </m:sub>
                        </m:sSub>
                      </m:oMath>
                    </m:oMathPara>
                  </a14:m>
                  <a:endParaRPr lang="en-US" sz="2800" dirty="0"/>
                </a:p>
              </p:txBody>
            </p:sp>
          </mc:Choice>
          <mc:Fallback xmlns="">
            <p:sp>
              <p:nvSpPr>
                <p:cNvPr id="43" name="TextBox 42">
                  <a:extLst>
                    <a:ext uri="{FF2B5EF4-FFF2-40B4-BE49-F238E27FC236}">
                      <a16:creationId xmlns:a16="http://schemas.microsoft.com/office/drawing/2014/main" id="{8EFBF0A4-B7B1-9503-C9C0-E8F377027B9B}"/>
                    </a:ext>
                  </a:extLst>
                </p:cNvPr>
                <p:cNvSpPr txBox="1">
                  <a:spLocks noRot="1" noChangeAspect="1" noMove="1" noResize="1" noEditPoints="1" noAdjustHandles="1" noChangeArrowheads="1" noChangeShapeType="1" noTextEdit="1"/>
                </p:cNvSpPr>
                <p:nvPr/>
              </p:nvSpPr>
              <p:spPr>
                <a:xfrm>
                  <a:off x="6197430" y="5671322"/>
                  <a:ext cx="355675" cy="430887"/>
                </a:xfrm>
                <a:prstGeom prst="rect">
                  <a:avLst/>
                </a:prstGeom>
                <a:blipFill>
                  <a:blip r:embed="rId5"/>
                  <a:stretch>
                    <a:fillRect/>
                  </a:stretch>
                </a:blipFill>
              </p:spPr>
              <p:txBody>
                <a:bodyPr/>
                <a:lstStyle/>
                <a:p>
                  <a:r>
                    <a:rPr lang="en-US">
                      <a:noFill/>
                    </a:rPr>
                    <a:t> </a:t>
                  </a:r>
                </a:p>
              </p:txBody>
            </p:sp>
          </mc:Fallback>
        </mc:AlternateContent>
        <p:cxnSp>
          <p:nvCxnSpPr>
            <p:cNvPr id="44" name="Connector: Elbow 43">
              <a:extLst>
                <a:ext uri="{FF2B5EF4-FFF2-40B4-BE49-F238E27FC236}">
                  <a16:creationId xmlns:a16="http://schemas.microsoft.com/office/drawing/2014/main" id="{D08EAB13-B303-6F7C-18EE-4981DE8E21D5}"/>
                </a:ext>
              </a:extLst>
            </p:cNvPr>
            <p:cNvCxnSpPr>
              <a:endCxn id="21" idx="2"/>
            </p:cNvCxnSpPr>
            <p:nvPr/>
          </p:nvCxnSpPr>
          <p:spPr>
            <a:xfrm flipV="1">
              <a:off x="7081171" y="5555917"/>
              <a:ext cx="865004" cy="22765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Google Shape;888;p86">
              <a:extLst>
                <a:ext uri="{FF2B5EF4-FFF2-40B4-BE49-F238E27FC236}">
                  <a16:creationId xmlns:a16="http://schemas.microsoft.com/office/drawing/2014/main" id="{3DE7DE85-3B90-7A5B-C33B-07628DD77BA7}"/>
                </a:ext>
              </a:extLst>
            </p:cNvPr>
            <p:cNvSpPr/>
            <p:nvPr/>
          </p:nvSpPr>
          <p:spPr>
            <a:xfrm>
              <a:off x="6969209" y="5696964"/>
              <a:ext cx="154400" cy="154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 name="Google Shape;894;p86">
              <a:extLst>
                <a:ext uri="{FF2B5EF4-FFF2-40B4-BE49-F238E27FC236}">
                  <a16:creationId xmlns:a16="http://schemas.microsoft.com/office/drawing/2014/main" id="{D8C696A0-048F-17B1-95C7-69FF334DBF7B}"/>
                </a:ext>
              </a:extLst>
            </p:cNvPr>
            <p:cNvSpPr/>
            <p:nvPr/>
          </p:nvSpPr>
          <p:spPr>
            <a:xfrm rot="6363970">
              <a:off x="6471610" y="5544588"/>
              <a:ext cx="506170" cy="492450"/>
            </a:xfrm>
            <a:prstGeom prst="arc">
              <a:avLst>
                <a:gd name="adj1" fmla="val 16468312"/>
                <a:gd name="adj2" fmla="val 21298246"/>
              </a:avLst>
            </a:prstGeom>
            <a:noFill/>
            <a:ln w="28575" cap="flat" cmpd="sng">
              <a:solidFill>
                <a:srgbClr val="000000"/>
              </a:solidFill>
              <a:prstDash val="dash"/>
              <a:round/>
              <a:headEnd type="none" w="med" len="med"/>
              <a:tailEnd type="triangle" w="med" len="med"/>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91499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DE2EDFD-3935-C24D-145F-0D3679E626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E9AA0-FD20-54AB-3D00-2AF67EF063C9}"/>
              </a:ext>
            </a:extLst>
          </p:cNvPr>
          <p:cNvSpPr>
            <a:spLocks noGrp="1"/>
          </p:cNvSpPr>
          <p:nvPr>
            <p:ph type="title"/>
          </p:nvPr>
        </p:nvSpPr>
        <p:spPr/>
        <p:txBody>
          <a:bodyPr>
            <a:normAutofit fontScale="90000"/>
          </a:bodyPr>
          <a:lstStyle/>
          <a:p>
            <a:r>
              <a:rPr lang="en-US" dirty="0"/>
              <a:t>Harvest Power vs Distance Measurement</a:t>
            </a:r>
          </a:p>
        </p:txBody>
      </p:sp>
      <p:sp>
        <p:nvSpPr>
          <p:cNvPr id="4" name="Slide Number Placeholder 3">
            <a:extLst>
              <a:ext uri="{FF2B5EF4-FFF2-40B4-BE49-F238E27FC236}">
                <a16:creationId xmlns:a16="http://schemas.microsoft.com/office/drawing/2014/main" id="{CF8AC194-722B-EE70-98B4-287D61D87B1F}"/>
              </a:ext>
            </a:extLst>
          </p:cNvPr>
          <p:cNvSpPr>
            <a:spLocks noGrp="1"/>
          </p:cNvSpPr>
          <p:nvPr>
            <p:ph type="sldNum" idx="12"/>
          </p:nvPr>
        </p:nvSpPr>
        <p:spPr>
          <a:xfrm>
            <a:off x="11158465" y="191793"/>
            <a:ext cx="731600" cy="524800"/>
          </a:xfrm>
        </p:spPr>
        <p:txBody>
          <a:bodyPr/>
          <a:lstStyle/>
          <a:p>
            <a:fld id="{00000000-1234-1234-1234-123412341234}" type="slidenum">
              <a:rPr lang="en" smtClean="0"/>
              <a:pPr/>
              <a:t>27</a:t>
            </a:fld>
            <a:endParaRPr lang="en" dirty="0"/>
          </a:p>
        </p:txBody>
      </p:sp>
      <p:sp>
        <p:nvSpPr>
          <p:cNvPr id="3" name="Google Shape;153;p24">
            <a:extLst>
              <a:ext uri="{FF2B5EF4-FFF2-40B4-BE49-F238E27FC236}">
                <a16:creationId xmlns:a16="http://schemas.microsoft.com/office/drawing/2014/main" id="{800DD2A7-7294-603F-E286-7569A5161521}"/>
              </a:ext>
            </a:extLst>
          </p:cNvPr>
          <p:cNvSpPr/>
          <p:nvPr/>
        </p:nvSpPr>
        <p:spPr>
          <a:xfrm>
            <a:off x="0" y="6117731"/>
            <a:ext cx="12192000" cy="718626"/>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lvl="0" algn="ctr"/>
            <a:r>
              <a:rPr lang="en-US" sz="3200" dirty="0">
                <a:solidFill>
                  <a:srgbClr val="FF0000"/>
                </a:solidFill>
              </a:rPr>
              <a:t>Our system can power up IoT sensor from more than 12 meters</a:t>
            </a:r>
          </a:p>
        </p:txBody>
      </p:sp>
      <p:grpSp>
        <p:nvGrpSpPr>
          <p:cNvPr id="5" name="Group 4">
            <a:extLst>
              <a:ext uri="{FF2B5EF4-FFF2-40B4-BE49-F238E27FC236}">
                <a16:creationId xmlns:a16="http://schemas.microsoft.com/office/drawing/2014/main" id="{EA15972D-0EE7-226F-4DF2-DF040F99EC47}"/>
              </a:ext>
            </a:extLst>
          </p:cNvPr>
          <p:cNvGrpSpPr/>
          <p:nvPr/>
        </p:nvGrpSpPr>
        <p:grpSpPr>
          <a:xfrm>
            <a:off x="2381021" y="1356967"/>
            <a:ext cx="6901125" cy="4636140"/>
            <a:chOff x="2209983" y="1369714"/>
            <a:chExt cx="7286330" cy="4894919"/>
          </a:xfrm>
        </p:grpSpPr>
        <p:pic>
          <p:nvPicPr>
            <p:cNvPr id="7" name="Picture 6">
              <a:extLst>
                <a:ext uri="{FF2B5EF4-FFF2-40B4-BE49-F238E27FC236}">
                  <a16:creationId xmlns:a16="http://schemas.microsoft.com/office/drawing/2014/main" id="{83B44376-954F-88AA-66BC-06888E7B8C8F}"/>
                </a:ext>
              </a:extLst>
            </p:cNvPr>
            <p:cNvPicPr>
              <a:picLocks noChangeAspect="1"/>
            </p:cNvPicPr>
            <p:nvPr/>
          </p:nvPicPr>
          <p:blipFill>
            <a:blip r:embed="rId3"/>
            <a:stretch>
              <a:fillRect/>
            </a:stretch>
          </p:blipFill>
          <p:spPr>
            <a:xfrm>
              <a:off x="2209983" y="1369714"/>
              <a:ext cx="7286330" cy="4894919"/>
            </a:xfrm>
            <a:prstGeom prst="rect">
              <a:avLst/>
            </a:prstGeom>
          </p:spPr>
        </p:pic>
        <p:cxnSp>
          <p:nvCxnSpPr>
            <p:cNvPr id="6" name="Straight Connector 5">
              <a:extLst>
                <a:ext uri="{FF2B5EF4-FFF2-40B4-BE49-F238E27FC236}">
                  <a16:creationId xmlns:a16="http://schemas.microsoft.com/office/drawing/2014/main" id="{B420F597-1B8C-216C-9328-234438D57F25}"/>
                </a:ext>
              </a:extLst>
            </p:cNvPr>
            <p:cNvCxnSpPr/>
            <p:nvPr/>
          </p:nvCxnSpPr>
          <p:spPr>
            <a:xfrm>
              <a:off x="3183316" y="4531742"/>
              <a:ext cx="6213423"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57DB237-B056-010F-9410-2BD1888AF9D0}"/>
                </a:ext>
              </a:extLst>
            </p:cNvPr>
            <p:cNvSpPr txBox="1"/>
            <p:nvPr/>
          </p:nvSpPr>
          <p:spPr>
            <a:xfrm>
              <a:off x="4196735" y="4472714"/>
              <a:ext cx="4867084" cy="461665"/>
            </a:xfrm>
            <a:prstGeom prst="rect">
              <a:avLst/>
            </a:prstGeom>
            <a:noFill/>
          </p:spPr>
          <p:txBody>
            <a:bodyPr wrap="square" rtlCol="0">
              <a:spAutoFit/>
            </a:bodyPr>
            <a:lstStyle/>
            <a:p>
              <a:r>
                <a:rPr lang="en-US" sz="2400" dirty="0">
                  <a:solidFill>
                    <a:srgbClr val="C00000"/>
                  </a:solidFill>
                </a:rPr>
                <a:t>IoT Sensor  Power Consumption</a:t>
              </a:r>
            </a:p>
          </p:txBody>
        </p:sp>
      </p:grpSp>
    </p:spTree>
    <p:extLst>
      <p:ext uri="{BB962C8B-B14F-4D97-AF65-F5344CB8AC3E}">
        <p14:creationId xmlns:p14="http://schemas.microsoft.com/office/powerpoint/2010/main" val="359154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5D2D-CF25-2F05-5A7C-077276FDF1EA}"/>
              </a:ext>
            </a:extLst>
          </p:cNvPr>
          <p:cNvSpPr>
            <a:spLocks noGrp="1"/>
          </p:cNvSpPr>
          <p:nvPr>
            <p:ph type="title"/>
          </p:nvPr>
        </p:nvSpPr>
        <p:spPr/>
        <p:txBody>
          <a:bodyPr>
            <a:normAutofit fontScale="90000"/>
          </a:bodyPr>
          <a:lstStyle/>
          <a:p>
            <a:r>
              <a:rPr lang="en-US" dirty="0"/>
              <a:t>RSSI Profile Measurement Result</a:t>
            </a:r>
          </a:p>
        </p:txBody>
      </p:sp>
      <p:sp>
        <p:nvSpPr>
          <p:cNvPr id="4" name="Slide Number Placeholder 3">
            <a:extLst>
              <a:ext uri="{FF2B5EF4-FFF2-40B4-BE49-F238E27FC236}">
                <a16:creationId xmlns:a16="http://schemas.microsoft.com/office/drawing/2014/main" id="{4E99610C-1F74-7266-FE60-74F3034EED61}"/>
              </a:ext>
            </a:extLst>
          </p:cNvPr>
          <p:cNvSpPr>
            <a:spLocks noGrp="1"/>
          </p:cNvSpPr>
          <p:nvPr>
            <p:ph type="sldNum" idx="12"/>
          </p:nvPr>
        </p:nvSpPr>
        <p:spPr/>
        <p:txBody>
          <a:bodyPr/>
          <a:lstStyle/>
          <a:p>
            <a:fld id="{00000000-1234-1234-1234-123412341234}" type="slidenum">
              <a:rPr lang="en" smtClean="0"/>
              <a:pPr/>
              <a:t>28</a:t>
            </a:fld>
            <a:endParaRPr lang="en"/>
          </a:p>
        </p:txBody>
      </p:sp>
      <p:pic>
        <p:nvPicPr>
          <p:cNvPr id="10" name="Picture 9">
            <a:extLst>
              <a:ext uri="{FF2B5EF4-FFF2-40B4-BE49-F238E27FC236}">
                <a16:creationId xmlns:a16="http://schemas.microsoft.com/office/drawing/2014/main" id="{7C0326D0-14EA-7F8A-8137-FFC443241A40}"/>
              </a:ext>
            </a:extLst>
          </p:cNvPr>
          <p:cNvPicPr>
            <a:picLocks noChangeAspect="1"/>
          </p:cNvPicPr>
          <p:nvPr/>
        </p:nvPicPr>
        <p:blipFill>
          <a:blip r:embed="rId3"/>
          <a:stretch>
            <a:fillRect/>
          </a:stretch>
        </p:blipFill>
        <p:spPr>
          <a:xfrm>
            <a:off x="2345850" y="1151223"/>
            <a:ext cx="7336609" cy="4672656"/>
          </a:xfrm>
          <a:prstGeom prst="rect">
            <a:avLst/>
          </a:prstGeom>
        </p:spPr>
      </p:pic>
      <p:sp>
        <p:nvSpPr>
          <p:cNvPr id="3" name="Google Shape;153;p24">
            <a:extLst>
              <a:ext uri="{FF2B5EF4-FFF2-40B4-BE49-F238E27FC236}">
                <a16:creationId xmlns:a16="http://schemas.microsoft.com/office/drawing/2014/main" id="{685DAFFA-64FF-88CA-049C-0C2017330BD1}"/>
              </a:ext>
            </a:extLst>
          </p:cNvPr>
          <p:cNvSpPr/>
          <p:nvPr/>
        </p:nvSpPr>
        <p:spPr>
          <a:xfrm>
            <a:off x="0" y="6117731"/>
            <a:ext cx="12192000" cy="718626"/>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lvl="0" algn="ctr"/>
            <a:r>
              <a:rPr lang="en-US" sz="3200" dirty="0">
                <a:solidFill>
                  <a:srgbClr val="FF0000"/>
                </a:solidFill>
              </a:rPr>
              <a:t>Takeaway message?</a:t>
            </a:r>
          </a:p>
        </p:txBody>
      </p:sp>
    </p:spTree>
    <p:extLst>
      <p:ext uri="{BB962C8B-B14F-4D97-AF65-F5344CB8AC3E}">
        <p14:creationId xmlns:p14="http://schemas.microsoft.com/office/powerpoint/2010/main" val="158594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68"/>
        <p:cNvGrpSpPr/>
        <p:nvPr/>
      </p:nvGrpSpPr>
      <p:grpSpPr>
        <a:xfrm>
          <a:off x="0" y="0"/>
          <a:ext cx="0" cy="0"/>
          <a:chOff x="0" y="0"/>
          <a:chExt cx="0" cy="0"/>
        </a:xfrm>
      </p:grpSpPr>
      <p:sp>
        <p:nvSpPr>
          <p:cNvPr id="769" name="Google Shape;769;p82"/>
          <p:cNvSpPr txBox="1">
            <a:spLocks noGrp="1"/>
          </p:cNvSpPr>
          <p:nvPr>
            <p:ph type="title"/>
          </p:nvPr>
        </p:nvSpPr>
        <p:spPr>
          <a:xfrm>
            <a:off x="415600" y="593367"/>
            <a:ext cx="11360800" cy="763600"/>
          </a:xfrm>
          <a:prstGeom prst="rect">
            <a:avLst/>
          </a:prstGeom>
          <a:ln w="19050">
            <a:noFill/>
          </a:ln>
        </p:spPr>
        <p:txBody>
          <a:bodyPr spcFirstLastPara="1" vert="horz" wrap="square" lIns="121900" tIns="121900" rIns="121900" bIns="121900" rtlCol="0" anchor="t" anchorCtr="0">
            <a:noAutofit/>
          </a:bodyPr>
          <a:lstStyle/>
          <a:p>
            <a:r>
              <a:rPr lang="en" dirty="0" err="1"/>
              <a:t>mmWave</a:t>
            </a:r>
            <a:r>
              <a:rPr lang="en" dirty="0"/>
              <a:t> harvester beam alignment</a:t>
            </a:r>
            <a:endParaRPr dirty="0"/>
          </a:p>
        </p:txBody>
      </p:sp>
      <p:sp>
        <p:nvSpPr>
          <p:cNvPr id="772" name="Google Shape;772;p82"/>
          <p:cNvSpPr/>
          <p:nvPr/>
        </p:nvSpPr>
        <p:spPr>
          <a:xfrm rot="-4993461">
            <a:off x="2719077" y="2687439"/>
            <a:ext cx="286893" cy="1763065"/>
          </a:xfrm>
          <a:prstGeom prst="ellipse">
            <a:avLst/>
          </a:prstGeom>
          <a:solidFill>
            <a:srgbClr val="CFE2F3"/>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3" name="Google Shape;773;p82"/>
          <p:cNvSpPr txBox="1"/>
          <p:nvPr/>
        </p:nvSpPr>
        <p:spPr>
          <a:xfrm>
            <a:off x="592746" y="4221799"/>
            <a:ext cx="1686165" cy="984845"/>
          </a:xfrm>
          <a:prstGeom prst="rect">
            <a:avLst/>
          </a:prstGeom>
          <a:noFill/>
          <a:ln w="19050">
            <a:noFill/>
          </a:ln>
        </p:spPr>
        <p:txBody>
          <a:bodyPr spcFirstLastPara="1" wrap="square" lIns="121900" tIns="121900" rIns="121900" bIns="121900" anchor="t" anchorCtr="0">
            <a:spAutoFit/>
          </a:bodyPr>
          <a:lstStyle/>
          <a:p>
            <a:r>
              <a:rPr lang="en" sz="2400" dirty="0"/>
              <a:t>Power Transmitter</a:t>
            </a:r>
            <a:endParaRPr sz="2400" dirty="0"/>
          </a:p>
        </p:txBody>
      </p:sp>
      <p:sp>
        <p:nvSpPr>
          <p:cNvPr id="774" name="Google Shape;774;p82"/>
          <p:cNvSpPr/>
          <p:nvPr/>
        </p:nvSpPr>
        <p:spPr>
          <a:xfrm>
            <a:off x="817914" y="2789398"/>
            <a:ext cx="798800" cy="1432400"/>
          </a:xfrm>
          <a:prstGeom prst="roundRect">
            <a:avLst>
              <a:gd name="adj" fmla="val 16667"/>
            </a:avLst>
          </a:prstGeom>
          <a:solidFill>
            <a:srgbClr val="CCCCCC"/>
          </a:solidFill>
          <a:ln w="1905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1733">
              <a:solidFill>
                <a:srgbClr val="000000"/>
              </a:solidFill>
            </a:endParaRPr>
          </a:p>
          <a:p>
            <a:endParaRPr sz="2400"/>
          </a:p>
        </p:txBody>
      </p:sp>
      <p:cxnSp>
        <p:nvCxnSpPr>
          <p:cNvPr id="775" name="Google Shape;775;p82"/>
          <p:cNvCxnSpPr/>
          <p:nvPr/>
        </p:nvCxnSpPr>
        <p:spPr>
          <a:xfrm>
            <a:off x="1616747" y="3113815"/>
            <a:ext cx="234000" cy="0"/>
          </a:xfrm>
          <a:prstGeom prst="straightConnector1">
            <a:avLst/>
          </a:prstGeom>
          <a:noFill/>
          <a:ln w="19050" cap="flat" cmpd="sng">
            <a:solidFill>
              <a:srgbClr val="595959"/>
            </a:solidFill>
            <a:prstDash val="solid"/>
            <a:round/>
            <a:headEnd type="none" w="med" len="med"/>
            <a:tailEnd type="none" w="med" len="med"/>
          </a:ln>
        </p:spPr>
      </p:cxnSp>
      <p:cxnSp>
        <p:nvCxnSpPr>
          <p:cNvPr id="776" name="Google Shape;776;p82"/>
          <p:cNvCxnSpPr/>
          <p:nvPr/>
        </p:nvCxnSpPr>
        <p:spPr>
          <a:xfrm>
            <a:off x="1850747" y="2992982"/>
            <a:ext cx="0" cy="127600"/>
          </a:xfrm>
          <a:prstGeom prst="straightConnector1">
            <a:avLst/>
          </a:prstGeom>
          <a:noFill/>
          <a:ln w="19050" cap="flat" cmpd="sng">
            <a:solidFill>
              <a:srgbClr val="595959"/>
            </a:solidFill>
            <a:prstDash val="solid"/>
            <a:round/>
            <a:headEnd type="none" w="med" len="med"/>
            <a:tailEnd type="none" w="med" len="med"/>
          </a:ln>
        </p:spPr>
      </p:cxnSp>
      <p:sp>
        <p:nvSpPr>
          <p:cNvPr id="777" name="Google Shape;777;p82"/>
          <p:cNvSpPr/>
          <p:nvPr/>
        </p:nvSpPr>
        <p:spPr>
          <a:xfrm rot="10800000" flipH="1">
            <a:off x="1771547" y="2855382"/>
            <a:ext cx="158400" cy="137600"/>
          </a:xfrm>
          <a:prstGeom prst="triangle">
            <a:avLst>
              <a:gd name="adj" fmla="val 50000"/>
            </a:avLst>
          </a:prstGeom>
          <a:solidFill>
            <a:srgbClr val="EEEEEE"/>
          </a:solidFill>
          <a:ln w="1905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78" name="Google Shape;778;p82"/>
          <p:cNvCxnSpPr/>
          <p:nvPr/>
        </p:nvCxnSpPr>
        <p:spPr>
          <a:xfrm>
            <a:off x="1624381" y="3427665"/>
            <a:ext cx="234000" cy="0"/>
          </a:xfrm>
          <a:prstGeom prst="straightConnector1">
            <a:avLst/>
          </a:prstGeom>
          <a:noFill/>
          <a:ln w="19050" cap="flat" cmpd="sng">
            <a:solidFill>
              <a:srgbClr val="595959"/>
            </a:solidFill>
            <a:prstDash val="solid"/>
            <a:round/>
            <a:headEnd type="none" w="med" len="med"/>
            <a:tailEnd type="none" w="med" len="med"/>
          </a:ln>
        </p:spPr>
      </p:cxnSp>
      <p:cxnSp>
        <p:nvCxnSpPr>
          <p:cNvPr id="779" name="Google Shape;779;p82"/>
          <p:cNvCxnSpPr/>
          <p:nvPr/>
        </p:nvCxnSpPr>
        <p:spPr>
          <a:xfrm>
            <a:off x="1858381" y="3306831"/>
            <a:ext cx="0" cy="127600"/>
          </a:xfrm>
          <a:prstGeom prst="straightConnector1">
            <a:avLst/>
          </a:prstGeom>
          <a:noFill/>
          <a:ln w="19050" cap="flat" cmpd="sng">
            <a:solidFill>
              <a:srgbClr val="595959"/>
            </a:solidFill>
            <a:prstDash val="solid"/>
            <a:round/>
            <a:headEnd type="none" w="med" len="med"/>
            <a:tailEnd type="none" w="med" len="med"/>
          </a:ln>
        </p:spPr>
      </p:cxnSp>
      <p:sp>
        <p:nvSpPr>
          <p:cNvPr id="780" name="Google Shape;780;p82"/>
          <p:cNvSpPr/>
          <p:nvPr/>
        </p:nvSpPr>
        <p:spPr>
          <a:xfrm rot="10800000" flipH="1">
            <a:off x="1779181" y="3169231"/>
            <a:ext cx="158400" cy="137600"/>
          </a:xfrm>
          <a:prstGeom prst="triangle">
            <a:avLst>
              <a:gd name="adj" fmla="val 50000"/>
            </a:avLst>
          </a:prstGeom>
          <a:solidFill>
            <a:srgbClr val="EEEEEE"/>
          </a:solidFill>
          <a:ln w="1905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81" name="Google Shape;781;p82"/>
          <p:cNvCxnSpPr/>
          <p:nvPr/>
        </p:nvCxnSpPr>
        <p:spPr>
          <a:xfrm>
            <a:off x="1616747" y="3752331"/>
            <a:ext cx="234000" cy="0"/>
          </a:xfrm>
          <a:prstGeom prst="straightConnector1">
            <a:avLst/>
          </a:prstGeom>
          <a:noFill/>
          <a:ln w="19050" cap="flat" cmpd="sng">
            <a:solidFill>
              <a:srgbClr val="595959"/>
            </a:solidFill>
            <a:prstDash val="solid"/>
            <a:round/>
            <a:headEnd type="none" w="med" len="med"/>
            <a:tailEnd type="none" w="med" len="med"/>
          </a:ln>
        </p:spPr>
      </p:cxnSp>
      <p:cxnSp>
        <p:nvCxnSpPr>
          <p:cNvPr id="782" name="Google Shape;782;p82"/>
          <p:cNvCxnSpPr/>
          <p:nvPr/>
        </p:nvCxnSpPr>
        <p:spPr>
          <a:xfrm>
            <a:off x="1850747" y="3631498"/>
            <a:ext cx="0" cy="127600"/>
          </a:xfrm>
          <a:prstGeom prst="straightConnector1">
            <a:avLst/>
          </a:prstGeom>
          <a:noFill/>
          <a:ln w="19050" cap="flat" cmpd="sng">
            <a:solidFill>
              <a:srgbClr val="595959"/>
            </a:solidFill>
            <a:prstDash val="solid"/>
            <a:round/>
            <a:headEnd type="none" w="med" len="med"/>
            <a:tailEnd type="none" w="med" len="med"/>
          </a:ln>
        </p:spPr>
      </p:cxnSp>
      <p:sp>
        <p:nvSpPr>
          <p:cNvPr id="783" name="Google Shape;783;p82"/>
          <p:cNvSpPr/>
          <p:nvPr/>
        </p:nvSpPr>
        <p:spPr>
          <a:xfrm rot="10800000" flipH="1">
            <a:off x="1771547" y="3493898"/>
            <a:ext cx="158400" cy="137600"/>
          </a:xfrm>
          <a:prstGeom prst="triangle">
            <a:avLst>
              <a:gd name="adj" fmla="val 50000"/>
            </a:avLst>
          </a:prstGeom>
          <a:solidFill>
            <a:srgbClr val="EEEEEE"/>
          </a:solidFill>
          <a:ln w="1905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84" name="Google Shape;784;p82"/>
          <p:cNvCxnSpPr/>
          <p:nvPr/>
        </p:nvCxnSpPr>
        <p:spPr>
          <a:xfrm>
            <a:off x="1616747" y="4076998"/>
            <a:ext cx="234000" cy="0"/>
          </a:xfrm>
          <a:prstGeom prst="straightConnector1">
            <a:avLst/>
          </a:prstGeom>
          <a:noFill/>
          <a:ln w="19050" cap="flat" cmpd="sng">
            <a:solidFill>
              <a:srgbClr val="595959"/>
            </a:solidFill>
            <a:prstDash val="solid"/>
            <a:round/>
            <a:headEnd type="none" w="med" len="med"/>
            <a:tailEnd type="none" w="med" len="med"/>
          </a:ln>
        </p:spPr>
      </p:cxnSp>
      <p:cxnSp>
        <p:nvCxnSpPr>
          <p:cNvPr id="785" name="Google Shape;785;p82"/>
          <p:cNvCxnSpPr/>
          <p:nvPr/>
        </p:nvCxnSpPr>
        <p:spPr>
          <a:xfrm>
            <a:off x="1850747" y="3949398"/>
            <a:ext cx="0" cy="127600"/>
          </a:xfrm>
          <a:prstGeom prst="straightConnector1">
            <a:avLst/>
          </a:prstGeom>
          <a:noFill/>
          <a:ln w="19050" cap="flat" cmpd="sng">
            <a:solidFill>
              <a:srgbClr val="595959"/>
            </a:solidFill>
            <a:prstDash val="solid"/>
            <a:round/>
            <a:headEnd type="none" w="med" len="med"/>
            <a:tailEnd type="none" w="med" len="med"/>
          </a:ln>
        </p:spPr>
      </p:cxnSp>
      <p:sp>
        <p:nvSpPr>
          <p:cNvPr id="786" name="Google Shape;786;p82"/>
          <p:cNvSpPr/>
          <p:nvPr/>
        </p:nvSpPr>
        <p:spPr>
          <a:xfrm rot="10800000" flipH="1">
            <a:off x="1771547" y="3818565"/>
            <a:ext cx="158400" cy="137600"/>
          </a:xfrm>
          <a:prstGeom prst="triangle">
            <a:avLst>
              <a:gd name="adj" fmla="val 50000"/>
            </a:avLst>
          </a:prstGeom>
          <a:solidFill>
            <a:srgbClr val="EEEEEE"/>
          </a:solidFill>
          <a:ln w="19050"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0" name="Google Shape;800;p82"/>
          <p:cNvSpPr/>
          <p:nvPr/>
        </p:nvSpPr>
        <p:spPr>
          <a:xfrm rot="3757969">
            <a:off x="4766736" y="1856536"/>
            <a:ext cx="259101" cy="1763297"/>
          </a:xfrm>
          <a:prstGeom prst="ellipse">
            <a:avLst/>
          </a:prstGeom>
          <a:solidFill>
            <a:srgbClr val="CFE2F3"/>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1" name="Google Shape;801;p82"/>
          <p:cNvSpPr/>
          <p:nvPr/>
        </p:nvSpPr>
        <p:spPr>
          <a:xfrm rot="3085969">
            <a:off x="1427488" y="2480282"/>
            <a:ext cx="2009521" cy="1780696"/>
          </a:xfrm>
          <a:prstGeom prst="arc">
            <a:avLst>
              <a:gd name="adj1" fmla="val 17222435"/>
              <a:gd name="adj2" fmla="val 21331523"/>
            </a:avLst>
          </a:prstGeom>
          <a:noFill/>
          <a:ln w="19050" cap="flat" cmpd="sng">
            <a:solidFill>
              <a:srgbClr val="000000"/>
            </a:solidFill>
            <a:prstDash val="dash"/>
            <a:round/>
            <a:headEnd type="triangle" w="sm" len="sm"/>
            <a:tailEnd type="none" w="sm" len="sm"/>
          </a:ln>
        </p:spPr>
        <p:txBody>
          <a:bodyPr spcFirstLastPara="1" wrap="square" lIns="121900" tIns="121900" rIns="121900" bIns="121900" anchor="ctr" anchorCtr="0">
            <a:noAutofit/>
          </a:bodyPr>
          <a:lstStyle/>
          <a:p>
            <a:endParaRPr sz="2400"/>
          </a:p>
        </p:txBody>
      </p:sp>
      <p:sp>
        <p:nvSpPr>
          <p:cNvPr id="802" name="Google Shape;802;p82"/>
          <p:cNvSpPr/>
          <p:nvPr/>
        </p:nvSpPr>
        <p:spPr>
          <a:xfrm rot="11747929">
            <a:off x="4703232" y="1566614"/>
            <a:ext cx="1768392" cy="1645671"/>
          </a:xfrm>
          <a:prstGeom prst="arc">
            <a:avLst>
              <a:gd name="adj1" fmla="val 16461221"/>
              <a:gd name="adj2" fmla="val 21331523"/>
            </a:avLst>
          </a:prstGeom>
          <a:noFill/>
          <a:ln w="19050" cap="flat" cmpd="sng">
            <a:solidFill>
              <a:srgbClr val="000000"/>
            </a:solidFill>
            <a:prstDash val="dash"/>
            <a:round/>
            <a:headEnd type="triangle" w="sm" len="sm"/>
            <a:tailEnd type="none" w="sm" len="sm"/>
          </a:ln>
        </p:spPr>
        <p:txBody>
          <a:bodyPr spcFirstLastPara="1" wrap="square" lIns="121900" tIns="121900" rIns="121900" bIns="121900" anchor="ctr" anchorCtr="0">
            <a:noAutofit/>
          </a:bodyPr>
          <a:lstStyle/>
          <a:p>
            <a:endParaRPr sz="2400"/>
          </a:p>
        </p:txBody>
      </p:sp>
      <p:sp>
        <p:nvSpPr>
          <p:cNvPr id="4" name="Oval 3">
            <a:extLst>
              <a:ext uri="{FF2B5EF4-FFF2-40B4-BE49-F238E27FC236}">
                <a16:creationId xmlns:a16="http://schemas.microsoft.com/office/drawing/2014/main" id="{F1C16DCB-BB2E-DC8C-5094-24A68E97E41F}"/>
              </a:ext>
            </a:extLst>
          </p:cNvPr>
          <p:cNvSpPr/>
          <p:nvPr/>
        </p:nvSpPr>
        <p:spPr>
          <a:xfrm>
            <a:off x="5713265" y="1975402"/>
            <a:ext cx="428367" cy="428367"/>
          </a:xfrm>
          <a:prstGeom prst="ellipse">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CF2512B-4106-AFD4-62B5-5841D1903FF6}"/>
              </a:ext>
            </a:extLst>
          </p:cNvPr>
          <p:cNvSpPr/>
          <p:nvPr/>
        </p:nvSpPr>
        <p:spPr>
          <a:xfrm>
            <a:off x="6737459" y="3780034"/>
            <a:ext cx="428367" cy="428367"/>
          </a:xfrm>
          <a:prstGeom prst="ellipse">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95E2AB5-D1C4-A1E2-9846-51CD9F650925}"/>
              </a:ext>
            </a:extLst>
          </p:cNvPr>
          <p:cNvSpPr/>
          <p:nvPr/>
        </p:nvSpPr>
        <p:spPr>
          <a:xfrm>
            <a:off x="4843622" y="6001170"/>
            <a:ext cx="428367" cy="428367"/>
          </a:xfrm>
          <a:prstGeom prst="ellipse">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00;p82">
            <a:extLst>
              <a:ext uri="{FF2B5EF4-FFF2-40B4-BE49-F238E27FC236}">
                <a16:creationId xmlns:a16="http://schemas.microsoft.com/office/drawing/2014/main" id="{4B09D171-12E9-ED1E-238F-AC0BAC0C9F6F}"/>
              </a:ext>
            </a:extLst>
          </p:cNvPr>
          <p:cNvSpPr/>
          <p:nvPr/>
        </p:nvSpPr>
        <p:spPr>
          <a:xfrm rot="8118042">
            <a:off x="4097153" y="4522467"/>
            <a:ext cx="265949" cy="1763297"/>
          </a:xfrm>
          <a:prstGeom prst="ellipse">
            <a:avLst/>
          </a:prstGeom>
          <a:solidFill>
            <a:srgbClr val="CFE2F3"/>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802;p82">
            <a:extLst>
              <a:ext uri="{FF2B5EF4-FFF2-40B4-BE49-F238E27FC236}">
                <a16:creationId xmlns:a16="http://schemas.microsoft.com/office/drawing/2014/main" id="{72F2EC0E-8B06-351E-DA90-32325AAF9327}"/>
              </a:ext>
            </a:extLst>
          </p:cNvPr>
          <p:cNvSpPr/>
          <p:nvPr/>
        </p:nvSpPr>
        <p:spPr>
          <a:xfrm rot="16659163">
            <a:off x="3677545" y="5003495"/>
            <a:ext cx="1768392" cy="1645671"/>
          </a:xfrm>
          <a:prstGeom prst="arc">
            <a:avLst>
              <a:gd name="adj1" fmla="val 16461221"/>
              <a:gd name="adj2" fmla="val 21331523"/>
            </a:avLst>
          </a:prstGeom>
          <a:noFill/>
          <a:ln w="19050" cap="flat" cmpd="sng">
            <a:solidFill>
              <a:srgbClr val="000000"/>
            </a:solidFill>
            <a:prstDash val="dash"/>
            <a:round/>
            <a:headEnd type="triangle" w="sm" len="sm"/>
            <a:tailEnd type="none" w="sm" len="sm"/>
          </a:ln>
        </p:spPr>
        <p:txBody>
          <a:bodyPr spcFirstLastPara="1" wrap="square" lIns="121900" tIns="121900" rIns="121900" bIns="121900" anchor="ctr" anchorCtr="0">
            <a:noAutofit/>
          </a:bodyPr>
          <a:lstStyle/>
          <a:p>
            <a:endParaRPr sz="2400"/>
          </a:p>
        </p:txBody>
      </p:sp>
      <p:sp>
        <p:nvSpPr>
          <p:cNvPr id="11" name="Google Shape;773;p82">
            <a:extLst>
              <a:ext uri="{FF2B5EF4-FFF2-40B4-BE49-F238E27FC236}">
                <a16:creationId xmlns:a16="http://schemas.microsoft.com/office/drawing/2014/main" id="{F4218942-BF04-9DDE-6D5A-4D35C95E2187}"/>
              </a:ext>
            </a:extLst>
          </p:cNvPr>
          <p:cNvSpPr txBox="1"/>
          <p:nvPr/>
        </p:nvSpPr>
        <p:spPr>
          <a:xfrm>
            <a:off x="5563641" y="2364550"/>
            <a:ext cx="1686165" cy="615513"/>
          </a:xfrm>
          <a:prstGeom prst="rect">
            <a:avLst/>
          </a:prstGeom>
          <a:noFill/>
          <a:ln w="19050">
            <a:noFill/>
          </a:ln>
        </p:spPr>
        <p:txBody>
          <a:bodyPr spcFirstLastPara="1" wrap="square" lIns="121900" tIns="121900" rIns="121900" bIns="121900" anchor="t" anchorCtr="0">
            <a:spAutoFit/>
          </a:bodyPr>
          <a:lstStyle/>
          <a:p>
            <a:r>
              <a:rPr lang="en" sz="2400" dirty="0"/>
              <a:t>IoT node1</a:t>
            </a:r>
            <a:endParaRPr sz="2400" dirty="0"/>
          </a:p>
        </p:txBody>
      </p:sp>
      <p:sp>
        <p:nvSpPr>
          <p:cNvPr id="12" name="Google Shape;773;p82">
            <a:extLst>
              <a:ext uri="{FF2B5EF4-FFF2-40B4-BE49-F238E27FC236}">
                <a16:creationId xmlns:a16="http://schemas.microsoft.com/office/drawing/2014/main" id="{B67C1AAF-275A-A0F4-0396-A2D2C68F9128}"/>
              </a:ext>
            </a:extLst>
          </p:cNvPr>
          <p:cNvSpPr txBox="1"/>
          <p:nvPr/>
        </p:nvSpPr>
        <p:spPr>
          <a:xfrm>
            <a:off x="6522972" y="4066811"/>
            <a:ext cx="1686165" cy="615513"/>
          </a:xfrm>
          <a:prstGeom prst="rect">
            <a:avLst/>
          </a:prstGeom>
          <a:noFill/>
          <a:ln w="19050">
            <a:noFill/>
          </a:ln>
        </p:spPr>
        <p:txBody>
          <a:bodyPr spcFirstLastPara="1" wrap="square" lIns="121900" tIns="121900" rIns="121900" bIns="121900" anchor="t" anchorCtr="0">
            <a:spAutoFit/>
          </a:bodyPr>
          <a:lstStyle/>
          <a:p>
            <a:r>
              <a:rPr lang="en" sz="2400" dirty="0"/>
              <a:t>IoT node2</a:t>
            </a:r>
            <a:endParaRPr sz="2400" dirty="0"/>
          </a:p>
        </p:txBody>
      </p:sp>
      <p:sp>
        <p:nvSpPr>
          <p:cNvPr id="13" name="Google Shape;773;p82">
            <a:extLst>
              <a:ext uri="{FF2B5EF4-FFF2-40B4-BE49-F238E27FC236}">
                <a16:creationId xmlns:a16="http://schemas.microsoft.com/office/drawing/2014/main" id="{2E9DF645-7B0B-57DA-675E-7C5A361B1329}"/>
              </a:ext>
            </a:extLst>
          </p:cNvPr>
          <p:cNvSpPr txBox="1"/>
          <p:nvPr/>
        </p:nvSpPr>
        <p:spPr>
          <a:xfrm>
            <a:off x="4720558" y="6242487"/>
            <a:ext cx="1686165" cy="615513"/>
          </a:xfrm>
          <a:prstGeom prst="rect">
            <a:avLst/>
          </a:prstGeom>
          <a:noFill/>
          <a:ln w="19050">
            <a:noFill/>
          </a:ln>
        </p:spPr>
        <p:txBody>
          <a:bodyPr spcFirstLastPara="1" wrap="square" lIns="121900" tIns="121900" rIns="121900" bIns="121900" anchor="t" anchorCtr="0">
            <a:spAutoFit/>
          </a:bodyPr>
          <a:lstStyle/>
          <a:p>
            <a:r>
              <a:rPr lang="en" sz="2400" dirty="0"/>
              <a:t>IoT node3</a:t>
            </a:r>
            <a:endParaRPr sz="2400" dirty="0"/>
          </a:p>
        </p:txBody>
      </p:sp>
      <p:sp>
        <p:nvSpPr>
          <p:cNvPr id="14" name="Google Shape;800;p82">
            <a:extLst>
              <a:ext uri="{FF2B5EF4-FFF2-40B4-BE49-F238E27FC236}">
                <a16:creationId xmlns:a16="http://schemas.microsoft.com/office/drawing/2014/main" id="{79EEE36C-F25F-CEB8-6A3B-F3BF46B90C3E}"/>
              </a:ext>
            </a:extLst>
          </p:cNvPr>
          <p:cNvSpPr/>
          <p:nvPr/>
        </p:nvSpPr>
        <p:spPr>
          <a:xfrm rot="4577438">
            <a:off x="5660781" y="3406725"/>
            <a:ext cx="285882" cy="1763297"/>
          </a:xfrm>
          <a:prstGeom prst="ellipse">
            <a:avLst/>
          </a:prstGeom>
          <a:solidFill>
            <a:srgbClr val="CFE2F3"/>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802;p82">
            <a:extLst>
              <a:ext uri="{FF2B5EF4-FFF2-40B4-BE49-F238E27FC236}">
                <a16:creationId xmlns:a16="http://schemas.microsoft.com/office/drawing/2014/main" id="{3FEEE677-3D98-FA7C-2FB7-7653C1E37A0F}"/>
              </a:ext>
            </a:extLst>
          </p:cNvPr>
          <p:cNvSpPr/>
          <p:nvPr/>
        </p:nvSpPr>
        <p:spPr>
          <a:xfrm rot="13128438">
            <a:off x="5491722" y="3375932"/>
            <a:ext cx="1768392" cy="1645671"/>
          </a:xfrm>
          <a:prstGeom prst="arc">
            <a:avLst>
              <a:gd name="adj1" fmla="val 16461221"/>
              <a:gd name="adj2" fmla="val 21331523"/>
            </a:avLst>
          </a:prstGeom>
          <a:noFill/>
          <a:ln w="19050" cap="flat" cmpd="sng">
            <a:solidFill>
              <a:srgbClr val="000000"/>
            </a:solidFill>
            <a:prstDash val="dash"/>
            <a:round/>
            <a:headEnd type="triangle" w="sm" len="sm"/>
            <a:tailEnd type="none" w="sm" len="sm"/>
          </a:ln>
        </p:spPr>
        <p:txBody>
          <a:bodyPr spcFirstLastPara="1" wrap="square" lIns="121900" tIns="121900" rIns="121900" bIns="121900" anchor="ctr" anchorCtr="0">
            <a:noAutofit/>
          </a:bodyPr>
          <a:lstStyle/>
          <a:p>
            <a:endParaRPr sz="2400"/>
          </a:p>
        </p:txBody>
      </p:sp>
      <p:sp>
        <p:nvSpPr>
          <p:cNvPr id="2" name="TextBox 1">
            <a:extLst>
              <a:ext uri="{FF2B5EF4-FFF2-40B4-BE49-F238E27FC236}">
                <a16:creationId xmlns:a16="http://schemas.microsoft.com/office/drawing/2014/main" id="{6FA1A0CE-426C-94BA-3530-19858F3C4A50}"/>
              </a:ext>
            </a:extLst>
          </p:cNvPr>
          <p:cNvSpPr txBox="1"/>
          <p:nvPr/>
        </p:nvSpPr>
        <p:spPr>
          <a:xfrm>
            <a:off x="7540963" y="2074744"/>
            <a:ext cx="4597284" cy="1384995"/>
          </a:xfrm>
          <a:prstGeom prst="rect">
            <a:avLst/>
          </a:prstGeom>
          <a:noFill/>
        </p:spPr>
        <p:txBody>
          <a:bodyPr wrap="none" rtlCol="0">
            <a:spAutoFit/>
          </a:bodyPr>
          <a:lstStyle/>
          <a:p>
            <a:r>
              <a:rPr lang="en-US" sz="2800" dirty="0"/>
              <a:t>Design goals</a:t>
            </a:r>
          </a:p>
          <a:p>
            <a:pPr marL="285750" indent="-285750">
              <a:buFont typeface="Arial" panose="020B0604020202020204" pitchFamily="34" charset="0"/>
              <a:buChar char="•"/>
            </a:pPr>
            <a:r>
              <a:rPr lang="en-US" sz="2800" dirty="0"/>
              <a:t>Low-Power Beam Alignment</a:t>
            </a:r>
          </a:p>
          <a:p>
            <a:pPr marL="285750" indent="-285750">
              <a:buFont typeface="Arial" panose="020B0604020202020204" pitchFamily="34" charset="0"/>
              <a:buChar char="•"/>
            </a:pPr>
            <a:r>
              <a:rPr lang="en-US" sz="2800" dirty="0"/>
              <a:t>Wide Angle of Coverage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Samsung Brings 5G Indoors with New Commercial 5G mmWave Small Cell for  In-building Use - Samsung US Newsroom">
            <a:extLst>
              <a:ext uri="{FF2B5EF4-FFF2-40B4-BE49-F238E27FC236}">
                <a16:creationId xmlns:a16="http://schemas.microsoft.com/office/drawing/2014/main" id="{053C5074-7F3E-E9E9-E66E-86AB148EAA6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073" b="91927" l="10000" r="90000">
                        <a14:foregroundMark x1="55444" y1="9896" x2="62111" y2="8073"/>
                        <a14:foregroundMark x1="62111" y1="8073" x2="67111" y2="9766"/>
                        <a14:foregroundMark x1="41111" y1="89583" x2="47222" y2="91927"/>
                        <a14:foregroundMark x1="47222" y1="91927" x2="49778" y2="8984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432642" y="2491784"/>
            <a:ext cx="2985623" cy="25474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09001A-55AA-BE0F-91C6-3999E7338F0B}"/>
              </a:ext>
            </a:extLst>
          </p:cNvPr>
          <p:cNvSpPr>
            <a:spLocks noGrp="1"/>
          </p:cNvSpPr>
          <p:nvPr>
            <p:ph type="title"/>
          </p:nvPr>
        </p:nvSpPr>
        <p:spPr>
          <a:xfrm>
            <a:off x="402284" y="5254972"/>
            <a:ext cx="11584710" cy="1325563"/>
          </a:xfrm>
        </p:spPr>
        <p:txBody>
          <a:bodyPr>
            <a:noAutofit/>
          </a:bodyPr>
          <a:lstStyle/>
          <a:p>
            <a:pPr algn="ctr"/>
            <a:br>
              <a:rPr lang="en-US" sz="3200" b="1" dirty="0"/>
            </a:br>
            <a:r>
              <a:rPr lang="en-US" sz="3200" b="1" dirty="0"/>
              <a:t>Our idea: Access Point are mostly idle during nights, use them to</a:t>
            </a:r>
            <a:br>
              <a:rPr lang="en-US" sz="3200" b="1" dirty="0"/>
            </a:br>
            <a:r>
              <a:rPr lang="en-US" sz="3200" b="1" dirty="0"/>
              <a:t>transfer power to IoT device batteries</a:t>
            </a:r>
          </a:p>
        </p:txBody>
      </p:sp>
      <p:pic>
        <p:nvPicPr>
          <p:cNvPr id="2052" name="Picture 4" descr="The Smart Home Ecosystem | Vector Security">
            <a:extLst>
              <a:ext uri="{FF2B5EF4-FFF2-40B4-BE49-F238E27FC236}">
                <a16:creationId xmlns:a16="http://schemas.microsoft.com/office/drawing/2014/main" id="{F811F64B-D1BF-EB4A-95EE-B4B1B5837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28" y="1151438"/>
            <a:ext cx="7899398" cy="3949699"/>
          </a:xfrm>
          <a:prstGeom prst="rect">
            <a:avLst/>
          </a:prstGeom>
          <a:noFill/>
          <a:extLst>
            <a:ext uri="{909E8E84-426E-40DD-AFC4-6F175D3DCCD1}">
              <a14:hiddenFill xmlns:a14="http://schemas.microsoft.com/office/drawing/2010/main">
                <a:solidFill>
                  <a:srgbClr val="FFFFFF"/>
                </a:solidFill>
              </a14:hiddenFill>
            </a:ext>
          </a:extLst>
        </p:spPr>
      </p:pic>
      <p:sp>
        <p:nvSpPr>
          <p:cNvPr id="9" name="Isosceles Triangle 8">
            <a:extLst>
              <a:ext uri="{FF2B5EF4-FFF2-40B4-BE49-F238E27FC236}">
                <a16:creationId xmlns:a16="http://schemas.microsoft.com/office/drawing/2014/main" id="{B3F69BDA-E110-9AF3-F720-941D881C7C7D}"/>
              </a:ext>
            </a:extLst>
          </p:cNvPr>
          <p:cNvSpPr/>
          <p:nvPr/>
        </p:nvSpPr>
        <p:spPr>
          <a:xfrm rot="8570406">
            <a:off x="8486104" y="1308122"/>
            <a:ext cx="776320" cy="2724221"/>
          </a:xfrm>
          <a:prstGeom prst="triangle">
            <a:avLst>
              <a:gd name="adj" fmla="val 10649"/>
            </a:avLst>
          </a:prstGeom>
          <a:gradFill flip="none" rotWithShape="1">
            <a:gsLst>
              <a:gs pos="100000">
                <a:schemeClr val="accent4">
                  <a:lumMod val="67000"/>
                </a:schemeClr>
              </a:gs>
              <a:gs pos="48000">
                <a:schemeClr val="accent4">
                  <a:lumMod val="60000"/>
                  <a:lumOff val="40000"/>
                </a:schemeClr>
              </a:gs>
              <a:gs pos="0">
                <a:schemeClr val="accent4">
                  <a:lumMod val="20000"/>
                  <a:lumOff val="80000"/>
                  <a:alpha val="39000"/>
                </a:schemeClr>
              </a:gs>
            </a:gsLst>
            <a:lin ang="16200000" scaled="1"/>
            <a:tileRect/>
          </a:gra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A5A310FD-197A-BDF2-E3CA-5384D41FC6E0}"/>
              </a:ext>
            </a:extLst>
          </p:cNvPr>
          <p:cNvSpPr/>
          <p:nvPr/>
        </p:nvSpPr>
        <p:spPr>
          <a:xfrm rot="5930025">
            <a:off x="7251807" y="1194708"/>
            <a:ext cx="776320" cy="5038331"/>
          </a:xfrm>
          <a:prstGeom prst="triangle">
            <a:avLst>
              <a:gd name="adj" fmla="val 19274"/>
            </a:avLst>
          </a:prstGeom>
          <a:gradFill flip="none" rotWithShape="1">
            <a:gsLst>
              <a:gs pos="100000">
                <a:schemeClr val="accent4">
                  <a:lumMod val="67000"/>
                </a:schemeClr>
              </a:gs>
              <a:gs pos="48000">
                <a:schemeClr val="accent4">
                  <a:lumMod val="60000"/>
                  <a:lumOff val="40000"/>
                </a:schemeClr>
              </a:gs>
              <a:gs pos="0">
                <a:schemeClr val="accent4">
                  <a:lumMod val="20000"/>
                  <a:lumOff val="80000"/>
                  <a:alpha val="39000"/>
                </a:schemeClr>
              </a:gs>
            </a:gsLst>
            <a:lin ang="16200000" scaled="1"/>
            <a:tileRect/>
          </a:gra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C4DEA1D9-9DDD-7713-C55C-1C016870A1ED}"/>
              </a:ext>
            </a:extLst>
          </p:cNvPr>
          <p:cNvSpPr/>
          <p:nvPr/>
        </p:nvSpPr>
        <p:spPr>
          <a:xfrm rot="5172150">
            <a:off x="7052792" y="1385420"/>
            <a:ext cx="776320" cy="5859284"/>
          </a:xfrm>
          <a:prstGeom prst="triangle">
            <a:avLst>
              <a:gd name="adj" fmla="val 49106"/>
            </a:avLst>
          </a:prstGeom>
          <a:gradFill flip="none" rotWithShape="1">
            <a:gsLst>
              <a:gs pos="100000">
                <a:schemeClr val="accent4">
                  <a:lumMod val="67000"/>
                </a:schemeClr>
              </a:gs>
              <a:gs pos="48000">
                <a:schemeClr val="accent4">
                  <a:lumMod val="60000"/>
                  <a:lumOff val="40000"/>
                </a:schemeClr>
              </a:gs>
              <a:gs pos="0">
                <a:schemeClr val="accent4">
                  <a:lumMod val="20000"/>
                  <a:lumOff val="80000"/>
                  <a:alpha val="39000"/>
                </a:schemeClr>
              </a:gs>
            </a:gsLst>
            <a:lin ang="16200000" scaled="1"/>
            <a:tileRect/>
          </a:gra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4DEADA6-9A36-F4A7-9594-1BB5E9E5FA5D}"/>
              </a:ext>
            </a:extLst>
          </p:cNvPr>
          <p:cNvSpPr txBox="1"/>
          <p:nvPr/>
        </p:nvSpPr>
        <p:spPr>
          <a:xfrm>
            <a:off x="9347611" y="4723970"/>
            <a:ext cx="1586295" cy="954107"/>
          </a:xfrm>
          <a:prstGeom prst="rect">
            <a:avLst/>
          </a:prstGeom>
          <a:noFill/>
        </p:spPr>
        <p:txBody>
          <a:bodyPr wrap="square" rtlCol="0">
            <a:spAutoFit/>
          </a:bodyPr>
          <a:lstStyle/>
          <a:p>
            <a:pPr algn="ctr"/>
            <a:r>
              <a:rPr lang="en-US" sz="2800" dirty="0"/>
              <a:t>Access </a:t>
            </a:r>
          </a:p>
          <a:p>
            <a:pPr algn="ctr"/>
            <a:r>
              <a:rPr lang="en-US" sz="2800" dirty="0"/>
              <a:t>Points</a:t>
            </a:r>
          </a:p>
        </p:txBody>
      </p:sp>
      <p:sp>
        <p:nvSpPr>
          <p:cNvPr id="3" name="TextBox 2">
            <a:extLst>
              <a:ext uri="{FF2B5EF4-FFF2-40B4-BE49-F238E27FC236}">
                <a16:creationId xmlns:a16="http://schemas.microsoft.com/office/drawing/2014/main" id="{D5B2E654-5E85-37AA-EA86-DAA553B31522}"/>
              </a:ext>
            </a:extLst>
          </p:cNvPr>
          <p:cNvSpPr txBox="1"/>
          <p:nvPr/>
        </p:nvSpPr>
        <p:spPr>
          <a:xfrm>
            <a:off x="600085" y="199163"/>
            <a:ext cx="10333821" cy="769441"/>
          </a:xfrm>
          <a:prstGeom prst="rect">
            <a:avLst/>
          </a:prstGeom>
          <a:noFill/>
        </p:spPr>
        <p:txBody>
          <a:bodyPr wrap="square" rtlCol="0">
            <a:spAutoFit/>
          </a:bodyPr>
          <a:lstStyle/>
          <a:p>
            <a:r>
              <a:rPr lang="en-US" sz="4400" dirty="0"/>
              <a:t>What can we do?</a:t>
            </a:r>
          </a:p>
        </p:txBody>
      </p:sp>
    </p:spTree>
    <p:extLst>
      <p:ext uri="{BB962C8B-B14F-4D97-AF65-F5344CB8AC3E}">
        <p14:creationId xmlns:p14="http://schemas.microsoft.com/office/powerpoint/2010/main" val="55228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1" grpId="0" animBg="1"/>
      <p:bldP spid="12"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D788-63FD-FD9B-A614-9FF27AF598E7}"/>
              </a:ext>
            </a:extLst>
          </p:cNvPr>
          <p:cNvSpPr>
            <a:spLocks noGrp="1"/>
          </p:cNvSpPr>
          <p:nvPr>
            <p:ph type="title"/>
          </p:nvPr>
        </p:nvSpPr>
        <p:spPr/>
        <p:txBody>
          <a:bodyPr>
            <a:normAutofit fontScale="90000"/>
          </a:bodyPr>
          <a:lstStyle/>
          <a:p>
            <a:r>
              <a:rPr lang="en-US" dirty="0"/>
              <a:t>Existing Works</a:t>
            </a:r>
          </a:p>
        </p:txBody>
      </p:sp>
      <p:sp>
        <p:nvSpPr>
          <p:cNvPr id="4" name="Slide Number Placeholder 3">
            <a:extLst>
              <a:ext uri="{FF2B5EF4-FFF2-40B4-BE49-F238E27FC236}">
                <a16:creationId xmlns:a16="http://schemas.microsoft.com/office/drawing/2014/main" id="{5934D26C-DA47-8B21-D3F1-284BC9E7D99C}"/>
              </a:ext>
            </a:extLst>
          </p:cNvPr>
          <p:cNvSpPr>
            <a:spLocks noGrp="1"/>
          </p:cNvSpPr>
          <p:nvPr>
            <p:ph type="sldNum" idx="12"/>
          </p:nvPr>
        </p:nvSpPr>
        <p:spPr/>
        <p:txBody>
          <a:bodyPr/>
          <a:lstStyle/>
          <a:p>
            <a:fld id="{00000000-1234-1234-1234-123412341234}" type="slidenum">
              <a:rPr lang="en" smtClean="0"/>
              <a:pPr/>
              <a:t>30</a:t>
            </a:fld>
            <a:endParaRPr lang="en"/>
          </a:p>
        </p:txBody>
      </p:sp>
      <p:pic>
        <p:nvPicPr>
          <p:cNvPr id="5" name="Picture 4">
            <a:extLst>
              <a:ext uri="{FF2B5EF4-FFF2-40B4-BE49-F238E27FC236}">
                <a16:creationId xmlns:a16="http://schemas.microsoft.com/office/drawing/2014/main" id="{71F182F4-62DA-402C-39FC-55F7D1A56232}"/>
              </a:ext>
            </a:extLst>
          </p:cNvPr>
          <p:cNvPicPr>
            <a:picLocks noChangeAspect="1"/>
          </p:cNvPicPr>
          <p:nvPr/>
        </p:nvPicPr>
        <p:blipFill>
          <a:blip r:embed="rId3"/>
          <a:stretch>
            <a:fillRect/>
          </a:stretch>
        </p:blipFill>
        <p:spPr>
          <a:xfrm>
            <a:off x="321234" y="2044034"/>
            <a:ext cx="6235025" cy="3307895"/>
          </a:xfrm>
          <a:prstGeom prst="rect">
            <a:avLst/>
          </a:prstGeom>
        </p:spPr>
      </p:pic>
      <p:sp>
        <p:nvSpPr>
          <p:cNvPr id="7" name="TextBox 6">
            <a:extLst>
              <a:ext uri="{FF2B5EF4-FFF2-40B4-BE49-F238E27FC236}">
                <a16:creationId xmlns:a16="http://schemas.microsoft.com/office/drawing/2014/main" id="{61B2CE48-D924-EE21-5C6B-7004F14D1641}"/>
              </a:ext>
            </a:extLst>
          </p:cNvPr>
          <p:cNvSpPr txBox="1"/>
          <p:nvPr/>
        </p:nvSpPr>
        <p:spPr>
          <a:xfrm>
            <a:off x="2783540" y="5466665"/>
            <a:ext cx="4760259" cy="1569660"/>
          </a:xfrm>
          <a:prstGeom prst="rect">
            <a:avLst/>
          </a:prstGeom>
          <a:noFill/>
        </p:spPr>
        <p:txBody>
          <a:bodyPr wrap="square" rtlCol="0">
            <a:spAutoFit/>
          </a:bodyPr>
          <a:lstStyle/>
          <a:p>
            <a:r>
              <a:rPr lang="en-US" sz="2400" dirty="0"/>
              <a:t>Requires communication module</a:t>
            </a:r>
          </a:p>
          <a:p>
            <a:pPr marL="285750" indent="-285750">
              <a:buFont typeface="Arial" panose="020B0604020202020204" pitchFamily="34" charset="0"/>
              <a:buChar char="•"/>
            </a:pPr>
            <a:r>
              <a:rPr lang="en-US" sz="2400" dirty="0" err="1"/>
              <a:t>WiFi</a:t>
            </a:r>
            <a:r>
              <a:rPr lang="en-US" sz="2400" dirty="0"/>
              <a:t> or Bluetooth</a:t>
            </a:r>
          </a:p>
          <a:p>
            <a:pPr marL="285750" indent="-285750">
              <a:buFont typeface="Arial" panose="020B0604020202020204" pitchFamily="34" charset="0"/>
              <a:buChar char="•"/>
            </a:pPr>
            <a:r>
              <a:rPr lang="en-US" sz="2400" dirty="0"/>
              <a:t>Time synchronization</a:t>
            </a:r>
          </a:p>
          <a:p>
            <a:endParaRPr lang="en-US" sz="2400" dirty="0"/>
          </a:p>
        </p:txBody>
      </p:sp>
      <p:sp>
        <p:nvSpPr>
          <p:cNvPr id="9" name="TextBox 8">
            <a:extLst>
              <a:ext uri="{FF2B5EF4-FFF2-40B4-BE49-F238E27FC236}">
                <a16:creationId xmlns:a16="http://schemas.microsoft.com/office/drawing/2014/main" id="{3596B4FC-DA17-F750-D8BC-721270F89575}"/>
              </a:ext>
            </a:extLst>
          </p:cNvPr>
          <p:cNvSpPr txBox="1"/>
          <p:nvPr/>
        </p:nvSpPr>
        <p:spPr>
          <a:xfrm>
            <a:off x="4159470" y="1781816"/>
            <a:ext cx="2106859" cy="1200329"/>
          </a:xfrm>
          <a:prstGeom prst="rect">
            <a:avLst/>
          </a:prstGeom>
          <a:noFill/>
        </p:spPr>
        <p:txBody>
          <a:bodyPr wrap="none" rtlCol="0">
            <a:spAutoFit/>
          </a:bodyPr>
          <a:lstStyle/>
          <a:p>
            <a:r>
              <a:rPr lang="en-US" sz="2400" dirty="0"/>
              <a:t>Fixed Beam</a:t>
            </a:r>
          </a:p>
          <a:p>
            <a:pPr marL="285750" indent="-285750">
              <a:buFont typeface="Arial" panose="020B0604020202020204" pitchFamily="34" charset="0"/>
              <a:buChar char="•"/>
            </a:pPr>
            <a:r>
              <a:rPr lang="en-US" sz="2400" dirty="0"/>
              <a:t>Grid antenna</a:t>
            </a:r>
          </a:p>
          <a:p>
            <a:endParaRPr lang="en-US" sz="2400" dirty="0"/>
          </a:p>
        </p:txBody>
      </p:sp>
      <p:sp>
        <p:nvSpPr>
          <p:cNvPr id="10" name="TextBox 9">
            <a:extLst>
              <a:ext uri="{FF2B5EF4-FFF2-40B4-BE49-F238E27FC236}">
                <a16:creationId xmlns:a16="http://schemas.microsoft.com/office/drawing/2014/main" id="{4F7EA4D8-E2BF-126A-FF8B-28A9D0A93E4A}"/>
              </a:ext>
            </a:extLst>
          </p:cNvPr>
          <p:cNvSpPr txBox="1"/>
          <p:nvPr/>
        </p:nvSpPr>
        <p:spPr>
          <a:xfrm>
            <a:off x="6636123" y="3133164"/>
            <a:ext cx="3667542" cy="1200329"/>
          </a:xfrm>
          <a:prstGeom prst="rect">
            <a:avLst/>
          </a:prstGeom>
          <a:noFill/>
        </p:spPr>
        <p:txBody>
          <a:bodyPr wrap="none" rtlCol="0">
            <a:spAutoFit/>
          </a:bodyPr>
          <a:lstStyle/>
          <a:p>
            <a:r>
              <a:rPr lang="en-US" sz="2400" dirty="0"/>
              <a:t>Combined DC output</a:t>
            </a:r>
          </a:p>
          <a:p>
            <a:pPr marL="285750" indent="-285750">
              <a:buFont typeface="Arial" panose="020B0604020202020204" pitchFamily="34" charset="0"/>
              <a:buChar char="•"/>
            </a:pPr>
            <a:r>
              <a:rPr lang="en-US" sz="2400" dirty="0"/>
              <a:t>Low conversion efficiency</a:t>
            </a:r>
          </a:p>
          <a:p>
            <a:endParaRPr lang="en-US" sz="2400" dirty="0"/>
          </a:p>
        </p:txBody>
      </p:sp>
      <p:sp>
        <p:nvSpPr>
          <p:cNvPr id="3" name="TextBox 2">
            <a:extLst>
              <a:ext uri="{FF2B5EF4-FFF2-40B4-BE49-F238E27FC236}">
                <a16:creationId xmlns:a16="http://schemas.microsoft.com/office/drawing/2014/main" id="{0C045006-7224-D75E-1CB6-977C5C6E42AD}"/>
              </a:ext>
            </a:extLst>
          </p:cNvPr>
          <p:cNvSpPr txBox="1"/>
          <p:nvPr/>
        </p:nvSpPr>
        <p:spPr>
          <a:xfrm>
            <a:off x="6556259" y="881508"/>
            <a:ext cx="4760259" cy="646331"/>
          </a:xfrm>
          <a:prstGeom prst="rect">
            <a:avLst/>
          </a:prstGeom>
          <a:noFill/>
        </p:spPr>
        <p:txBody>
          <a:bodyPr wrap="square" rtlCol="0">
            <a:spAutoFit/>
          </a:bodyPr>
          <a:lstStyle/>
          <a:p>
            <a:r>
              <a:rPr lang="en-US" dirty="0">
                <a:solidFill>
                  <a:srgbClr val="FF0000"/>
                </a:solidFill>
              </a:rPr>
              <a:t>What’s the issue with the existing work? How do we solve those issues?</a:t>
            </a:r>
          </a:p>
        </p:txBody>
      </p:sp>
    </p:spTree>
    <p:extLst>
      <p:ext uri="{BB962C8B-B14F-4D97-AF65-F5344CB8AC3E}">
        <p14:creationId xmlns:p14="http://schemas.microsoft.com/office/powerpoint/2010/main" val="14729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C453DC-3B36-CFD7-6F54-31E41904A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2FDAF-C091-7FC5-4A01-E62BAB411ABE}"/>
              </a:ext>
            </a:extLst>
          </p:cNvPr>
          <p:cNvSpPr>
            <a:spLocks noGrp="1"/>
          </p:cNvSpPr>
          <p:nvPr>
            <p:ph type="title"/>
          </p:nvPr>
        </p:nvSpPr>
        <p:spPr/>
        <p:txBody>
          <a:bodyPr>
            <a:normAutofit fontScale="90000"/>
          </a:bodyPr>
          <a:lstStyle/>
          <a:p>
            <a:r>
              <a:rPr lang="en-US" dirty="0"/>
              <a:t>Challenges</a:t>
            </a:r>
          </a:p>
        </p:txBody>
      </p:sp>
      <p:sp>
        <p:nvSpPr>
          <p:cNvPr id="3" name="Text Placeholder 2">
            <a:extLst>
              <a:ext uri="{FF2B5EF4-FFF2-40B4-BE49-F238E27FC236}">
                <a16:creationId xmlns:a16="http://schemas.microsoft.com/office/drawing/2014/main" id="{B1DC3FF5-1618-98B8-6B56-A6273363B67B}"/>
              </a:ext>
            </a:extLst>
          </p:cNvPr>
          <p:cNvSpPr>
            <a:spLocks noGrp="1"/>
          </p:cNvSpPr>
          <p:nvPr>
            <p:ph type="body" idx="1"/>
          </p:nvPr>
        </p:nvSpPr>
        <p:spPr/>
        <p:txBody>
          <a:bodyPr/>
          <a:lstStyle/>
          <a:p>
            <a:pPr>
              <a:lnSpc>
                <a:spcPct val="200000"/>
              </a:lnSpc>
            </a:pPr>
            <a:r>
              <a:rPr lang="en-US" dirty="0"/>
              <a:t>Low-power </a:t>
            </a:r>
            <a:r>
              <a:rPr lang="en-US" dirty="0" err="1"/>
              <a:t>mmWave</a:t>
            </a:r>
            <a:r>
              <a:rPr lang="en-US" dirty="0"/>
              <a:t> beamforming</a:t>
            </a:r>
          </a:p>
          <a:p>
            <a:pPr>
              <a:lnSpc>
                <a:spcPct val="200000"/>
              </a:lnSpc>
            </a:pPr>
            <a:r>
              <a:rPr lang="en-US" dirty="0"/>
              <a:t>Efficient beam alignment protocol</a:t>
            </a:r>
          </a:p>
          <a:p>
            <a:pPr>
              <a:lnSpc>
                <a:spcPct val="200000"/>
              </a:lnSpc>
            </a:pPr>
            <a:r>
              <a:rPr lang="en-US" dirty="0"/>
              <a:t>Self-interference</a:t>
            </a:r>
          </a:p>
          <a:p>
            <a:endParaRPr lang="en-US" dirty="0"/>
          </a:p>
        </p:txBody>
      </p:sp>
      <p:sp>
        <p:nvSpPr>
          <p:cNvPr id="4" name="Slide Number Placeholder 3">
            <a:extLst>
              <a:ext uri="{FF2B5EF4-FFF2-40B4-BE49-F238E27FC236}">
                <a16:creationId xmlns:a16="http://schemas.microsoft.com/office/drawing/2014/main" id="{69DEAC5F-3DA9-BCE7-217F-5549A6FD4915}"/>
              </a:ext>
            </a:extLst>
          </p:cNvPr>
          <p:cNvSpPr>
            <a:spLocks noGrp="1"/>
          </p:cNvSpPr>
          <p:nvPr>
            <p:ph type="sldNum" idx="12"/>
          </p:nvPr>
        </p:nvSpPr>
        <p:spPr/>
        <p:txBody>
          <a:bodyPr/>
          <a:lstStyle/>
          <a:p>
            <a:fld id="{00000000-1234-1234-1234-123412341234}" type="slidenum">
              <a:rPr lang="en" smtClean="0"/>
              <a:pPr/>
              <a:t>31</a:t>
            </a:fld>
            <a:endParaRPr lang="en"/>
          </a:p>
        </p:txBody>
      </p:sp>
    </p:spTree>
    <p:extLst>
      <p:ext uri="{BB962C8B-B14F-4D97-AF65-F5344CB8AC3E}">
        <p14:creationId xmlns:p14="http://schemas.microsoft.com/office/powerpoint/2010/main" val="1739925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02C8BAD-AD93-8C4D-8C87-5E3A173513B6}"/>
              </a:ext>
            </a:extLst>
          </p:cNvPr>
          <p:cNvPicPr>
            <a:picLocks noChangeAspect="1"/>
          </p:cNvPicPr>
          <p:nvPr/>
        </p:nvPicPr>
        <p:blipFill>
          <a:blip r:embed="rId3"/>
          <a:stretch>
            <a:fillRect/>
          </a:stretch>
        </p:blipFill>
        <p:spPr>
          <a:xfrm>
            <a:off x="2798821" y="2713658"/>
            <a:ext cx="5360670" cy="2934965"/>
          </a:xfrm>
          <a:prstGeom prst="rect">
            <a:avLst/>
          </a:prstGeom>
        </p:spPr>
      </p:pic>
      <p:sp>
        <p:nvSpPr>
          <p:cNvPr id="5" name="TextBox 4">
            <a:extLst>
              <a:ext uri="{FF2B5EF4-FFF2-40B4-BE49-F238E27FC236}">
                <a16:creationId xmlns:a16="http://schemas.microsoft.com/office/drawing/2014/main" id="{DFC7E719-0F96-EB4A-9BAC-441D8F4A96D2}"/>
              </a:ext>
            </a:extLst>
          </p:cNvPr>
          <p:cNvSpPr txBox="1"/>
          <p:nvPr/>
        </p:nvSpPr>
        <p:spPr>
          <a:xfrm>
            <a:off x="5014452" y="5468113"/>
            <a:ext cx="1871603" cy="461665"/>
          </a:xfrm>
          <a:prstGeom prst="rect">
            <a:avLst/>
          </a:prstGeom>
          <a:noFill/>
        </p:spPr>
        <p:txBody>
          <a:bodyPr wrap="none" rtlCol="0">
            <a:spAutoFit/>
          </a:bodyPr>
          <a:lstStyle/>
          <a:p>
            <a:r>
              <a:rPr lang="en-US" sz="2400" dirty="0"/>
              <a:t>FSA Structure</a:t>
            </a:r>
          </a:p>
        </p:txBody>
      </p:sp>
      <p:sp>
        <p:nvSpPr>
          <p:cNvPr id="2" name="Title 1">
            <a:extLst>
              <a:ext uri="{FF2B5EF4-FFF2-40B4-BE49-F238E27FC236}">
                <a16:creationId xmlns:a16="http://schemas.microsoft.com/office/drawing/2014/main" id="{23F49B8D-BDDB-D846-8BED-5EAA2FB959C5}"/>
              </a:ext>
            </a:extLst>
          </p:cNvPr>
          <p:cNvSpPr>
            <a:spLocks noGrp="1"/>
          </p:cNvSpPr>
          <p:nvPr>
            <p:ph type="title"/>
          </p:nvPr>
        </p:nvSpPr>
        <p:spPr/>
        <p:txBody>
          <a:bodyPr/>
          <a:lstStyle/>
          <a:p>
            <a:r>
              <a:rPr lang="en-US" dirty="0"/>
              <a:t>What is FSA?</a:t>
            </a:r>
          </a:p>
        </p:txBody>
      </p:sp>
      <p:sp>
        <p:nvSpPr>
          <p:cNvPr id="3" name="Content Placeholder 2">
            <a:extLst>
              <a:ext uri="{FF2B5EF4-FFF2-40B4-BE49-F238E27FC236}">
                <a16:creationId xmlns:a16="http://schemas.microsoft.com/office/drawing/2014/main" id="{B9E96CB3-5CAA-2841-BE15-74BDE6D41206}"/>
              </a:ext>
            </a:extLst>
          </p:cNvPr>
          <p:cNvSpPr>
            <a:spLocks noGrp="1"/>
          </p:cNvSpPr>
          <p:nvPr>
            <p:ph idx="1"/>
          </p:nvPr>
        </p:nvSpPr>
        <p:spPr>
          <a:xfrm>
            <a:off x="838200" y="1445056"/>
            <a:ext cx="10515600" cy="4351338"/>
          </a:xfrm>
        </p:spPr>
        <p:txBody>
          <a:bodyPr>
            <a:normAutofit/>
          </a:bodyPr>
          <a:lstStyle/>
          <a:p>
            <a:pPr marL="457200" lvl="1" indent="0">
              <a:buNone/>
            </a:pPr>
            <a:endParaRPr lang="en-US" sz="2800" dirty="0"/>
          </a:p>
          <a:p>
            <a:pPr lvl="1"/>
            <a:r>
              <a:rPr lang="en-US" sz="3200" dirty="0"/>
              <a:t>Passive system for beam steering</a:t>
            </a:r>
          </a:p>
          <a:p>
            <a:pPr lvl="1"/>
            <a:r>
              <a:rPr lang="en-US" sz="3200" dirty="0"/>
              <a:t>Beam direction depends on signal frequency</a:t>
            </a:r>
          </a:p>
        </p:txBody>
      </p:sp>
      <p:sp>
        <p:nvSpPr>
          <p:cNvPr id="7" name="Slide Number Placeholder 6">
            <a:extLst>
              <a:ext uri="{FF2B5EF4-FFF2-40B4-BE49-F238E27FC236}">
                <a16:creationId xmlns:a16="http://schemas.microsoft.com/office/drawing/2014/main" id="{7E4BA7E3-A185-DC4D-8778-A754CC49953A}"/>
              </a:ext>
            </a:extLst>
          </p:cNvPr>
          <p:cNvSpPr>
            <a:spLocks noGrp="1"/>
          </p:cNvSpPr>
          <p:nvPr>
            <p:ph type="sldNum" sz="quarter" idx="12"/>
          </p:nvPr>
        </p:nvSpPr>
        <p:spPr/>
        <p:txBody>
          <a:bodyPr/>
          <a:lstStyle/>
          <a:p>
            <a:fld id="{13A151B3-2FD4-B749-B626-A1FC386C0CF3}" type="slidenum">
              <a:rPr lang="en-US" smtClean="0"/>
              <a:t>32</a:t>
            </a:fld>
            <a:endParaRPr lang="en-US"/>
          </a:p>
        </p:txBody>
      </p:sp>
      <p:sp>
        <p:nvSpPr>
          <p:cNvPr id="6" name="Rectangle 5">
            <a:extLst>
              <a:ext uri="{FF2B5EF4-FFF2-40B4-BE49-F238E27FC236}">
                <a16:creationId xmlns:a16="http://schemas.microsoft.com/office/drawing/2014/main" id="{7A9D4A2D-EA8C-2445-B1D8-8E8A27DA2D28}"/>
              </a:ext>
            </a:extLst>
          </p:cNvPr>
          <p:cNvSpPr/>
          <p:nvPr/>
        </p:nvSpPr>
        <p:spPr>
          <a:xfrm>
            <a:off x="0" y="6091049"/>
            <a:ext cx="12192000" cy="728315"/>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600" b="0" i="0" u="none" strike="noStrike" kern="1200" cap="none" spc="0" normalizeH="0" baseline="0" noProof="0" dirty="0">
                <a:ln>
                  <a:noFill/>
                </a:ln>
                <a:solidFill>
                  <a:prstClr val="white"/>
                </a:solidFill>
                <a:effectLst/>
                <a:uLnTx/>
                <a:uFillTx/>
                <a:latin typeface="Calibri" panose="020F0502020204030204"/>
                <a:ea typeface="+mn-ea"/>
                <a:cs typeface="+mn-cs"/>
              </a:rPr>
              <a:t>Passive Beam Steering Based on Frequency</a:t>
            </a:r>
          </a:p>
        </p:txBody>
      </p:sp>
    </p:spTree>
    <p:extLst>
      <p:ext uri="{BB962C8B-B14F-4D97-AF65-F5344CB8AC3E}">
        <p14:creationId xmlns:p14="http://schemas.microsoft.com/office/powerpoint/2010/main" val="90035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D037-A6C6-617F-BC7C-FA266050B7A7}"/>
              </a:ext>
            </a:extLst>
          </p:cNvPr>
          <p:cNvSpPr>
            <a:spLocks noGrp="1"/>
          </p:cNvSpPr>
          <p:nvPr>
            <p:ph type="title"/>
          </p:nvPr>
        </p:nvSpPr>
        <p:spPr>
          <a:xfrm>
            <a:off x="858034" y="6094400"/>
            <a:ext cx="11360800" cy="763600"/>
          </a:xfrm>
        </p:spPr>
        <p:txBody>
          <a:bodyPr>
            <a:noAutofit/>
          </a:bodyPr>
          <a:lstStyle/>
          <a:p>
            <a:r>
              <a:rPr lang="en-US" sz="3200" dirty="0"/>
              <a:t>Which spectrum band serves better for wireless power transfer?</a:t>
            </a:r>
            <a:br>
              <a:rPr lang="en-US" sz="3200" dirty="0"/>
            </a:br>
            <a:endParaRPr lang="en-US" sz="3200" dirty="0"/>
          </a:p>
        </p:txBody>
      </p:sp>
      <p:grpSp>
        <p:nvGrpSpPr>
          <p:cNvPr id="4" name="Group 3">
            <a:extLst>
              <a:ext uri="{FF2B5EF4-FFF2-40B4-BE49-F238E27FC236}">
                <a16:creationId xmlns:a16="http://schemas.microsoft.com/office/drawing/2014/main" id="{03412284-F37D-A443-E978-80A32D52080E}"/>
              </a:ext>
            </a:extLst>
          </p:cNvPr>
          <p:cNvGrpSpPr/>
          <p:nvPr/>
        </p:nvGrpSpPr>
        <p:grpSpPr>
          <a:xfrm>
            <a:off x="281982" y="2296836"/>
            <a:ext cx="4006828" cy="3656195"/>
            <a:chOff x="281982" y="2296836"/>
            <a:chExt cx="4006828" cy="3656195"/>
          </a:xfrm>
        </p:grpSpPr>
        <p:pic>
          <p:nvPicPr>
            <p:cNvPr id="5" name="Picture 4">
              <a:extLst>
                <a:ext uri="{FF2B5EF4-FFF2-40B4-BE49-F238E27FC236}">
                  <a16:creationId xmlns:a16="http://schemas.microsoft.com/office/drawing/2014/main" id="{D2E3A248-B633-6BB1-9C63-DE2C6FFD10EF}"/>
                </a:ext>
              </a:extLst>
            </p:cNvPr>
            <p:cNvPicPr>
              <a:picLocks noChangeAspect="1"/>
            </p:cNvPicPr>
            <p:nvPr/>
          </p:nvPicPr>
          <p:blipFill rotWithShape="1">
            <a:blip r:embed="rId3"/>
            <a:srcRect l="12161"/>
            <a:stretch/>
          </p:blipFill>
          <p:spPr>
            <a:xfrm>
              <a:off x="281982" y="2296836"/>
              <a:ext cx="4006828" cy="2407101"/>
            </a:xfrm>
            <a:prstGeom prst="rect">
              <a:avLst/>
            </a:prstGeom>
          </p:spPr>
        </p:pic>
        <p:sp>
          <p:nvSpPr>
            <p:cNvPr id="6" name="TextBox 5">
              <a:extLst>
                <a:ext uri="{FF2B5EF4-FFF2-40B4-BE49-F238E27FC236}">
                  <a16:creationId xmlns:a16="http://schemas.microsoft.com/office/drawing/2014/main" id="{FCB4D7E5-3471-E0A4-3B0E-1485527DF9C6}"/>
                </a:ext>
              </a:extLst>
            </p:cNvPr>
            <p:cNvSpPr txBox="1"/>
            <p:nvPr/>
          </p:nvSpPr>
          <p:spPr>
            <a:xfrm>
              <a:off x="659624" y="5029701"/>
              <a:ext cx="2894504" cy="923330"/>
            </a:xfrm>
            <a:prstGeom prst="rect">
              <a:avLst/>
            </a:prstGeom>
            <a:noFill/>
          </p:spPr>
          <p:txBody>
            <a:bodyPr wrap="square" rtlCol="0">
              <a:spAutoFit/>
            </a:bodyPr>
            <a:lstStyle/>
            <a:p>
              <a:pPr algn="ctr"/>
              <a:r>
                <a:rPr lang="en-US" dirty="0"/>
                <a:t> </a:t>
              </a:r>
            </a:p>
            <a:p>
              <a:pPr algn="ctr"/>
              <a:r>
                <a:rPr lang="en-US" b="1" dirty="0"/>
                <a:t>915 MHz</a:t>
              </a:r>
            </a:p>
            <a:p>
              <a:pPr algn="ctr"/>
              <a:r>
                <a:rPr lang="en-US" dirty="0"/>
                <a:t>(X. Fan et al., 2020)</a:t>
              </a:r>
            </a:p>
          </p:txBody>
        </p:sp>
      </p:grpSp>
      <p:grpSp>
        <p:nvGrpSpPr>
          <p:cNvPr id="7" name="Group 6">
            <a:extLst>
              <a:ext uri="{FF2B5EF4-FFF2-40B4-BE49-F238E27FC236}">
                <a16:creationId xmlns:a16="http://schemas.microsoft.com/office/drawing/2014/main" id="{5795EF5D-7C4F-0C3B-E658-AB07D1E63DE8}"/>
              </a:ext>
            </a:extLst>
          </p:cNvPr>
          <p:cNvGrpSpPr/>
          <p:nvPr/>
        </p:nvGrpSpPr>
        <p:grpSpPr>
          <a:xfrm>
            <a:off x="6258784" y="2177847"/>
            <a:ext cx="2894504" cy="3756022"/>
            <a:chOff x="6258784" y="2177847"/>
            <a:chExt cx="2894504" cy="3756022"/>
          </a:xfrm>
        </p:grpSpPr>
        <p:pic>
          <p:nvPicPr>
            <p:cNvPr id="8" name="Picture 2" descr="This wireless power startup says it can charge your phone using only radio  waves - The Verge">
              <a:extLst>
                <a:ext uri="{FF2B5EF4-FFF2-40B4-BE49-F238E27FC236}">
                  <a16:creationId xmlns:a16="http://schemas.microsoft.com/office/drawing/2014/main" id="{A6900CE8-64EE-D5AC-3CC2-18AB6E96E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3145" y="2177847"/>
              <a:ext cx="2255761" cy="30076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A07BB1-6D38-7272-45A9-84AE8C123C35}"/>
                </a:ext>
              </a:extLst>
            </p:cNvPr>
            <p:cNvSpPr txBox="1"/>
            <p:nvPr/>
          </p:nvSpPr>
          <p:spPr>
            <a:xfrm>
              <a:off x="6258784" y="5287538"/>
              <a:ext cx="2894504" cy="646331"/>
            </a:xfrm>
            <a:prstGeom prst="rect">
              <a:avLst/>
            </a:prstGeom>
            <a:noFill/>
          </p:spPr>
          <p:txBody>
            <a:bodyPr wrap="square" rtlCol="0">
              <a:spAutoFit/>
            </a:bodyPr>
            <a:lstStyle/>
            <a:p>
              <a:pPr algn="ctr"/>
              <a:r>
                <a:rPr lang="en-US" b="1" dirty="0"/>
                <a:t>24 GHz</a:t>
              </a:r>
            </a:p>
            <a:p>
              <a:pPr algn="ctr"/>
              <a:r>
                <a:rPr lang="en-US" dirty="0"/>
                <a:t>(</a:t>
              </a:r>
              <a:r>
                <a:rPr lang="en-US" dirty="0" err="1"/>
                <a:t>GuRu</a:t>
              </a:r>
              <a:r>
                <a:rPr lang="en-US" dirty="0"/>
                <a:t>, 2017)</a:t>
              </a:r>
            </a:p>
          </p:txBody>
        </p:sp>
      </p:grpSp>
      <p:grpSp>
        <p:nvGrpSpPr>
          <p:cNvPr id="10" name="Group 9">
            <a:extLst>
              <a:ext uri="{FF2B5EF4-FFF2-40B4-BE49-F238E27FC236}">
                <a16:creationId xmlns:a16="http://schemas.microsoft.com/office/drawing/2014/main" id="{B23C1ABE-0EF4-4562-2F08-129F750800D4}"/>
              </a:ext>
            </a:extLst>
          </p:cNvPr>
          <p:cNvGrpSpPr/>
          <p:nvPr/>
        </p:nvGrpSpPr>
        <p:grpSpPr>
          <a:xfrm>
            <a:off x="9153288" y="1465431"/>
            <a:ext cx="2894504" cy="4487600"/>
            <a:chOff x="9153288" y="1465431"/>
            <a:chExt cx="2894504" cy="4487600"/>
          </a:xfrm>
        </p:grpSpPr>
        <p:pic>
          <p:nvPicPr>
            <p:cNvPr id="11" name="Picture 4" descr="Figure 3">
              <a:extLst>
                <a:ext uri="{FF2B5EF4-FFF2-40B4-BE49-F238E27FC236}">
                  <a16:creationId xmlns:a16="http://schemas.microsoft.com/office/drawing/2014/main" id="{D9FE5CB1-CB69-0007-6E9C-41D1053E64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300" b="12525"/>
            <a:stretch/>
          </p:blipFill>
          <p:spPr bwMode="auto">
            <a:xfrm>
              <a:off x="9344644" y="1465431"/>
              <a:ext cx="2645683" cy="37966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22891DB-96D6-53C6-D723-830297DB579F}"/>
                </a:ext>
              </a:extLst>
            </p:cNvPr>
            <p:cNvSpPr txBox="1"/>
            <p:nvPr/>
          </p:nvSpPr>
          <p:spPr>
            <a:xfrm>
              <a:off x="9153288" y="5306700"/>
              <a:ext cx="2894504" cy="646331"/>
            </a:xfrm>
            <a:prstGeom prst="rect">
              <a:avLst/>
            </a:prstGeom>
            <a:noFill/>
          </p:spPr>
          <p:txBody>
            <a:bodyPr wrap="square" rtlCol="0">
              <a:spAutoFit/>
            </a:bodyPr>
            <a:lstStyle/>
            <a:p>
              <a:pPr algn="ctr"/>
              <a:r>
                <a:rPr lang="en-US" b="1" dirty="0"/>
                <a:t>28 GHz</a:t>
              </a:r>
            </a:p>
            <a:p>
              <a:pPr algn="ctr"/>
              <a:r>
                <a:rPr lang="en-US" dirty="0"/>
                <a:t>(A. Eid et al., 2021)</a:t>
              </a:r>
            </a:p>
          </p:txBody>
        </p:sp>
      </p:grpSp>
      <p:grpSp>
        <p:nvGrpSpPr>
          <p:cNvPr id="13" name="Group 12">
            <a:extLst>
              <a:ext uri="{FF2B5EF4-FFF2-40B4-BE49-F238E27FC236}">
                <a16:creationId xmlns:a16="http://schemas.microsoft.com/office/drawing/2014/main" id="{AA64B526-5160-DD40-AA27-0BA7CA87EE6A}"/>
              </a:ext>
            </a:extLst>
          </p:cNvPr>
          <p:cNvGrpSpPr/>
          <p:nvPr/>
        </p:nvGrpSpPr>
        <p:grpSpPr>
          <a:xfrm>
            <a:off x="3643930" y="1833054"/>
            <a:ext cx="2894504" cy="4100814"/>
            <a:chOff x="3643930" y="1833054"/>
            <a:chExt cx="2894504" cy="4100814"/>
          </a:xfrm>
        </p:grpSpPr>
        <p:sp>
          <p:nvSpPr>
            <p:cNvPr id="14" name="TextBox 13">
              <a:extLst>
                <a:ext uri="{FF2B5EF4-FFF2-40B4-BE49-F238E27FC236}">
                  <a16:creationId xmlns:a16="http://schemas.microsoft.com/office/drawing/2014/main" id="{66325505-307E-63DC-BC33-4461335420BF}"/>
                </a:ext>
              </a:extLst>
            </p:cNvPr>
            <p:cNvSpPr txBox="1"/>
            <p:nvPr/>
          </p:nvSpPr>
          <p:spPr>
            <a:xfrm>
              <a:off x="3643930" y="5287537"/>
              <a:ext cx="2894504" cy="646331"/>
            </a:xfrm>
            <a:prstGeom prst="rect">
              <a:avLst/>
            </a:prstGeom>
            <a:noFill/>
          </p:spPr>
          <p:txBody>
            <a:bodyPr wrap="square" rtlCol="0">
              <a:spAutoFit/>
            </a:bodyPr>
            <a:lstStyle/>
            <a:p>
              <a:pPr algn="ctr"/>
              <a:r>
                <a:rPr lang="en-US" b="1" dirty="0"/>
                <a:t>2.4 GHz</a:t>
              </a:r>
            </a:p>
            <a:p>
              <a:pPr algn="ctr"/>
              <a:r>
                <a:rPr lang="en-US" dirty="0"/>
                <a:t>(G. </a:t>
              </a:r>
              <a:r>
                <a:rPr lang="en-US" dirty="0" err="1"/>
                <a:t>Andia</a:t>
              </a:r>
              <a:r>
                <a:rPr lang="en-US" dirty="0"/>
                <a:t> Vera et al., 2010)</a:t>
              </a:r>
            </a:p>
          </p:txBody>
        </p:sp>
        <p:pic>
          <p:nvPicPr>
            <p:cNvPr id="15" name="Picture 14">
              <a:extLst>
                <a:ext uri="{FF2B5EF4-FFF2-40B4-BE49-F238E27FC236}">
                  <a16:creationId xmlns:a16="http://schemas.microsoft.com/office/drawing/2014/main" id="{5BF5A5BB-3A0C-E129-DF99-AEC5F5E1E2F6}"/>
                </a:ext>
              </a:extLst>
            </p:cNvPr>
            <p:cNvPicPr>
              <a:picLocks noChangeAspect="1"/>
            </p:cNvPicPr>
            <p:nvPr/>
          </p:nvPicPr>
          <p:blipFill>
            <a:blip r:embed="rId6"/>
            <a:stretch>
              <a:fillRect/>
            </a:stretch>
          </p:blipFill>
          <p:spPr>
            <a:xfrm>
              <a:off x="4135995" y="1833054"/>
              <a:ext cx="1805119" cy="3429001"/>
            </a:xfrm>
            <a:prstGeom prst="rect">
              <a:avLst/>
            </a:prstGeom>
          </p:spPr>
        </p:pic>
      </p:grpSp>
      <p:sp>
        <p:nvSpPr>
          <p:cNvPr id="3" name="TextBox 2">
            <a:extLst>
              <a:ext uri="{FF2B5EF4-FFF2-40B4-BE49-F238E27FC236}">
                <a16:creationId xmlns:a16="http://schemas.microsoft.com/office/drawing/2014/main" id="{4202C4EC-4EA3-9143-7855-D8C69D786704}"/>
              </a:ext>
            </a:extLst>
          </p:cNvPr>
          <p:cNvSpPr txBox="1"/>
          <p:nvPr/>
        </p:nvSpPr>
        <p:spPr>
          <a:xfrm>
            <a:off x="659624" y="442591"/>
            <a:ext cx="10065771" cy="769441"/>
          </a:xfrm>
          <a:prstGeom prst="rect">
            <a:avLst/>
          </a:prstGeom>
          <a:noFill/>
        </p:spPr>
        <p:txBody>
          <a:bodyPr wrap="square" rtlCol="0">
            <a:spAutoFit/>
          </a:bodyPr>
          <a:lstStyle/>
          <a:p>
            <a:r>
              <a:rPr lang="en-US" sz="4400" dirty="0"/>
              <a:t>Existing wireless power transfer systems</a:t>
            </a:r>
          </a:p>
        </p:txBody>
      </p:sp>
    </p:spTree>
    <p:extLst>
      <p:ext uri="{BB962C8B-B14F-4D97-AF65-F5344CB8AC3E}">
        <p14:creationId xmlns:p14="http://schemas.microsoft.com/office/powerpoint/2010/main" val="360369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A61DC4-059C-5E28-65F6-AFFE484D9E2F}"/>
              </a:ext>
            </a:extLst>
          </p:cNvPr>
          <p:cNvSpPr>
            <a:spLocks noGrp="1"/>
          </p:cNvSpPr>
          <p:nvPr>
            <p:ph type="sldNum" sz="quarter" idx="12"/>
          </p:nvPr>
        </p:nvSpPr>
        <p:spPr/>
        <p:txBody>
          <a:bodyPr/>
          <a:lstStyle/>
          <a:p>
            <a:fld id="{13A151B3-2FD4-B749-B626-A1FC386C0CF3}" type="slidenum">
              <a:rPr lang="en-US" smtClean="0"/>
              <a:t>5</a:t>
            </a:fld>
            <a:endParaRPr lang="en-US"/>
          </a:p>
        </p:txBody>
      </p:sp>
      <p:sp>
        <p:nvSpPr>
          <p:cNvPr id="46" name="TextBox 45">
            <a:extLst>
              <a:ext uri="{FF2B5EF4-FFF2-40B4-BE49-F238E27FC236}">
                <a16:creationId xmlns:a16="http://schemas.microsoft.com/office/drawing/2014/main" id="{7222F7D4-50A3-2D85-0826-C170F64C3441}"/>
              </a:ext>
            </a:extLst>
          </p:cNvPr>
          <p:cNvSpPr txBox="1"/>
          <p:nvPr/>
        </p:nvSpPr>
        <p:spPr>
          <a:xfrm>
            <a:off x="3148461" y="4503055"/>
            <a:ext cx="3706328" cy="707886"/>
          </a:xfrm>
          <a:prstGeom prst="rect">
            <a:avLst/>
          </a:prstGeom>
          <a:noFill/>
        </p:spPr>
        <p:txBody>
          <a:bodyPr wrap="square" rtlCol="0">
            <a:spAutoFit/>
          </a:bodyPr>
          <a:lstStyle/>
          <a:p>
            <a:pPr algn="ctr"/>
            <a:r>
              <a:rPr lang="en-US" sz="2000" dirty="0"/>
              <a:t>Lower Frequency Bands</a:t>
            </a:r>
          </a:p>
          <a:p>
            <a:pPr algn="ctr"/>
            <a:r>
              <a:rPr lang="en-US" sz="2000" dirty="0"/>
              <a:t>(900 MHz, 2.4 GHz, and 5.8 GHz)</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620C2E7-B161-F1BC-1BB2-5A0FEFD0163B}"/>
                  </a:ext>
                </a:extLst>
              </p:cNvPr>
              <p:cNvSpPr txBox="1"/>
              <p:nvPr/>
            </p:nvSpPr>
            <p:spPr>
              <a:xfrm>
                <a:off x="6930616" y="4533094"/>
                <a:ext cx="3706328" cy="707886"/>
              </a:xfrm>
              <a:prstGeom prst="rect">
                <a:avLst/>
              </a:prstGeom>
              <a:noFill/>
            </p:spPr>
            <p:txBody>
              <a:bodyPr wrap="square" rtlCol="0">
                <a:spAutoFit/>
              </a:bodyPr>
              <a:lstStyle/>
              <a:p>
                <a:pPr algn="ctr"/>
                <a:r>
                  <a:rPr lang="en-US" sz="2000" dirty="0"/>
                  <a:t>Higher Frequency Bands</a:t>
                </a:r>
              </a:p>
              <a:p>
                <a:pPr algn="ctr"/>
                <a:r>
                  <a:rPr lang="en-US" sz="2000" dirty="0"/>
                  <a:t>(</a:t>
                </a:r>
                <a14:m>
                  <m:oMath xmlns:m="http://schemas.openxmlformats.org/officeDocument/2006/math">
                    <m:r>
                      <a:rPr lang="en-US" sz="2000" b="0" i="1" smtClean="0">
                        <a:latin typeface="Cambria Math" panose="02040503050406030204" pitchFamily="18" charset="0"/>
                      </a:rPr>
                      <m:t>≥ </m:t>
                    </m:r>
                  </m:oMath>
                </a14:m>
                <a:r>
                  <a:rPr lang="en-US" sz="2000" dirty="0"/>
                  <a:t>24 GHz)</a:t>
                </a:r>
              </a:p>
            </p:txBody>
          </p:sp>
        </mc:Choice>
        <mc:Fallback xmlns="">
          <p:sp>
            <p:nvSpPr>
              <p:cNvPr id="47" name="TextBox 46">
                <a:extLst>
                  <a:ext uri="{FF2B5EF4-FFF2-40B4-BE49-F238E27FC236}">
                    <a16:creationId xmlns:a16="http://schemas.microsoft.com/office/drawing/2014/main" id="{B620C2E7-B161-F1BC-1BB2-5A0FEFD0163B}"/>
                  </a:ext>
                </a:extLst>
              </p:cNvPr>
              <p:cNvSpPr txBox="1">
                <a:spLocks noRot="1" noChangeAspect="1" noMove="1" noResize="1" noEditPoints="1" noAdjustHandles="1" noChangeArrowheads="1" noChangeShapeType="1" noTextEdit="1"/>
              </p:cNvSpPr>
              <p:nvPr/>
            </p:nvSpPr>
            <p:spPr>
              <a:xfrm>
                <a:off x="6930616" y="4533094"/>
                <a:ext cx="3706328" cy="707886"/>
              </a:xfrm>
              <a:prstGeom prst="rect">
                <a:avLst/>
              </a:prstGeom>
              <a:blipFill>
                <a:blip r:embed="rId4"/>
                <a:stretch>
                  <a:fillRect t="-5172" b="-14655"/>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ECC7B4C1-4FF7-1882-AF1D-78A7CB924E08}"/>
              </a:ext>
            </a:extLst>
          </p:cNvPr>
          <p:cNvSpPr txBox="1"/>
          <p:nvPr/>
        </p:nvSpPr>
        <p:spPr>
          <a:xfrm>
            <a:off x="1634845" y="5315489"/>
            <a:ext cx="1115452" cy="369332"/>
          </a:xfrm>
          <a:prstGeom prst="rect">
            <a:avLst/>
          </a:prstGeom>
          <a:noFill/>
        </p:spPr>
        <p:txBody>
          <a:bodyPr wrap="square" rtlCol="0">
            <a:spAutoFit/>
          </a:bodyPr>
          <a:lstStyle/>
          <a:p>
            <a:r>
              <a:rPr lang="en-US" dirty="0"/>
              <a:t>Path loss</a:t>
            </a:r>
          </a:p>
        </p:txBody>
      </p:sp>
      <p:grpSp>
        <p:nvGrpSpPr>
          <p:cNvPr id="54" name="Group 53">
            <a:extLst>
              <a:ext uri="{FF2B5EF4-FFF2-40B4-BE49-F238E27FC236}">
                <a16:creationId xmlns:a16="http://schemas.microsoft.com/office/drawing/2014/main" id="{91ABF5B0-81F2-7D20-F7A3-8CC9977BA6EF}"/>
              </a:ext>
            </a:extLst>
          </p:cNvPr>
          <p:cNvGrpSpPr/>
          <p:nvPr/>
        </p:nvGrpSpPr>
        <p:grpSpPr>
          <a:xfrm>
            <a:off x="1070507" y="4573068"/>
            <a:ext cx="9703324" cy="2223505"/>
            <a:chOff x="1070507" y="4573068"/>
            <a:chExt cx="9703324" cy="2223505"/>
          </a:xfrm>
        </p:grpSpPr>
        <p:cxnSp>
          <p:nvCxnSpPr>
            <p:cNvPr id="44" name="Straight Connector 43">
              <a:extLst>
                <a:ext uri="{FF2B5EF4-FFF2-40B4-BE49-F238E27FC236}">
                  <a16:creationId xmlns:a16="http://schemas.microsoft.com/office/drawing/2014/main" id="{DF025E41-211F-97C3-E55B-947E3AC21B09}"/>
                </a:ext>
              </a:extLst>
            </p:cNvPr>
            <p:cNvCxnSpPr>
              <a:cxnSpLocks/>
            </p:cNvCxnSpPr>
            <p:nvPr/>
          </p:nvCxnSpPr>
          <p:spPr>
            <a:xfrm>
              <a:off x="1070507" y="5245532"/>
              <a:ext cx="9703324"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572606-9F42-3D6D-FDF9-1BC9395DFB96}"/>
                </a:ext>
              </a:extLst>
            </p:cNvPr>
            <p:cNvCxnSpPr/>
            <p:nvPr/>
          </p:nvCxnSpPr>
          <p:spPr>
            <a:xfrm>
              <a:off x="6833198" y="4573068"/>
              <a:ext cx="0" cy="22235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3C1F4C5-0F87-F78A-9FB0-CB1878D77A7D}"/>
                </a:ext>
              </a:extLst>
            </p:cNvPr>
            <p:cNvCxnSpPr/>
            <p:nvPr/>
          </p:nvCxnSpPr>
          <p:spPr>
            <a:xfrm>
              <a:off x="3072633" y="4573068"/>
              <a:ext cx="0" cy="222350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80E13D24-E5E1-9A73-040B-505F66E37C22}"/>
              </a:ext>
            </a:extLst>
          </p:cNvPr>
          <p:cNvSpPr txBox="1"/>
          <p:nvPr/>
        </p:nvSpPr>
        <p:spPr>
          <a:xfrm>
            <a:off x="1076925" y="5637751"/>
            <a:ext cx="2041308" cy="369332"/>
          </a:xfrm>
          <a:prstGeom prst="rect">
            <a:avLst/>
          </a:prstGeom>
          <a:noFill/>
        </p:spPr>
        <p:txBody>
          <a:bodyPr wrap="square" rtlCol="0">
            <a:spAutoFit/>
          </a:bodyPr>
          <a:lstStyle/>
          <a:p>
            <a:pPr algn="ctr"/>
            <a:r>
              <a:rPr lang="en-US" dirty="0"/>
              <a:t>PCE</a:t>
            </a:r>
          </a:p>
        </p:txBody>
      </p:sp>
      <p:sp>
        <p:nvSpPr>
          <p:cNvPr id="56" name="TextBox 55">
            <a:extLst>
              <a:ext uri="{FF2B5EF4-FFF2-40B4-BE49-F238E27FC236}">
                <a16:creationId xmlns:a16="http://schemas.microsoft.com/office/drawing/2014/main" id="{8DD570BC-1FEA-62CF-B701-F14F2E37AD4E}"/>
              </a:ext>
            </a:extLst>
          </p:cNvPr>
          <p:cNvSpPr txBox="1"/>
          <p:nvPr/>
        </p:nvSpPr>
        <p:spPr>
          <a:xfrm>
            <a:off x="1076925" y="5977191"/>
            <a:ext cx="2041308" cy="369332"/>
          </a:xfrm>
          <a:prstGeom prst="rect">
            <a:avLst/>
          </a:prstGeom>
          <a:noFill/>
        </p:spPr>
        <p:txBody>
          <a:bodyPr wrap="square" rtlCol="0">
            <a:spAutoFit/>
          </a:bodyPr>
          <a:lstStyle/>
          <a:p>
            <a:pPr algn="ctr"/>
            <a:r>
              <a:rPr lang="en-US" dirty="0"/>
              <a:t>Regulation EIRP</a:t>
            </a:r>
          </a:p>
        </p:txBody>
      </p:sp>
      <p:sp>
        <p:nvSpPr>
          <p:cNvPr id="59" name="TextBox 58">
            <a:extLst>
              <a:ext uri="{FF2B5EF4-FFF2-40B4-BE49-F238E27FC236}">
                <a16:creationId xmlns:a16="http://schemas.microsoft.com/office/drawing/2014/main" id="{28575184-15CB-A22B-9C38-928F65760F80}"/>
              </a:ext>
            </a:extLst>
          </p:cNvPr>
          <p:cNvSpPr txBox="1"/>
          <p:nvPr/>
        </p:nvSpPr>
        <p:spPr>
          <a:xfrm>
            <a:off x="1097340" y="6373468"/>
            <a:ext cx="2041308" cy="369332"/>
          </a:xfrm>
          <a:prstGeom prst="rect">
            <a:avLst/>
          </a:prstGeom>
          <a:noFill/>
        </p:spPr>
        <p:txBody>
          <a:bodyPr wrap="square" rtlCol="0">
            <a:spAutoFit/>
          </a:bodyPr>
          <a:lstStyle/>
          <a:p>
            <a:pPr algn="ctr"/>
            <a:r>
              <a:rPr lang="en-US" dirty="0"/>
              <a:t>Antenna Gain</a:t>
            </a:r>
          </a:p>
        </p:txBody>
      </p:sp>
      <p:grpSp>
        <p:nvGrpSpPr>
          <p:cNvPr id="63" name="Group 62">
            <a:extLst>
              <a:ext uri="{FF2B5EF4-FFF2-40B4-BE49-F238E27FC236}">
                <a16:creationId xmlns:a16="http://schemas.microsoft.com/office/drawing/2014/main" id="{1C989AFE-FAFC-54A5-C46D-2CE4E6C00B8A}"/>
              </a:ext>
            </a:extLst>
          </p:cNvPr>
          <p:cNvGrpSpPr/>
          <p:nvPr/>
        </p:nvGrpSpPr>
        <p:grpSpPr>
          <a:xfrm>
            <a:off x="4355193" y="5321590"/>
            <a:ext cx="1192629" cy="371791"/>
            <a:chOff x="4355193" y="5321590"/>
            <a:chExt cx="1192629" cy="371791"/>
          </a:xfrm>
        </p:grpSpPr>
        <p:sp>
          <p:nvSpPr>
            <p:cNvPr id="50" name="TextBox 49">
              <a:extLst>
                <a:ext uri="{FF2B5EF4-FFF2-40B4-BE49-F238E27FC236}">
                  <a16:creationId xmlns:a16="http://schemas.microsoft.com/office/drawing/2014/main" id="{2D82113B-52DA-399B-2FB1-F01F7E8B0283}"/>
                </a:ext>
              </a:extLst>
            </p:cNvPr>
            <p:cNvSpPr txBox="1"/>
            <p:nvPr/>
          </p:nvSpPr>
          <p:spPr>
            <a:xfrm>
              <a:off x="4432370" y="5321590"/>
              <a:ext cx="1115452" cy="369332"/>
            </a:xfrm>
            <a:prstGeom prst="rect">
              <a:avLst/>
            </a:prstGeom>
            <a:noFill/>
          </p:spPr>
          <p:txBody>
            <a:bodyPr wrap="square" rtlCol="0">
              <a:spAutoFit/>
            </a:bodyPr>
            <a:lstStyle/>
            <a:p>
              <a:pPr algn="ctr"/>
              <a:r>
                <a:rPr lang="en-US" dirty="0">
                  <a:solidFill>
                    <a:schemeClr val="tx1">
                      <a:lumMod val="95000"/>
                      <a:lumOff val="5000"/>
                    </a:schemeClr>
                  </a:solidFill>
                </a:rPr>
                <a:t>Low</a:t>
              </a:r>
            </a:p>
          </p:txBody>
        </p:sp>
        <p:pic>
          <p:nvPicPr>
            <p:cNvPr id="8" name="Graphic 7" descr="Smiling face with solid fill with solid fill">
              <a:extLst>
                <a:ext uri="{FF2B5EF4-FFF2-40B4-BE49-F238E27FC236}">
                  <a16:creationId xmlns:a16="http://schemas.microsoft.com/office/drawing/2014/main" id="{4E4D5C87-64DA-EDC3-D6AA-212C0B49773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355193" y="5327962"/>
              <a:ext cx="365419" cy="365419"/>
            </a:xfrm>
            <a:prstGeom prst="rect">
              <a:avLst/>
            </a:prstGeom>
          </p:spPr>
        </p:pic>
      </p:grpSp>
      <p:grpSp>
        <p:nvGrpSpPr>
          <p:cNvPr id="64" name="Group 63">
            <a:extLst>
              <a:ext uri="{FF2B5EF4-FFF2-40B4-BE49-F238E27FC236}">
                <a16:creationId xmlns:a16="http://schemas.microsoft.com/office/drawing/2014/main" id="{347BE39E-0331-46DD-711D-90F8B0EE30FC}"/>
              </a:ext>
            </a:extLst>
          </p:cNvPr>
          <p:cNvGrpSpPr/>
          <p:nvPr/>
        </p:nvGrpSpPr>
        <p:grpSpPr>
          <a:xfrm>
            <a:off x="8015803" y="5321590"/>
            <a:ext cx="1212920" cy="392662"/>
            <a:chOff x="8015803" y="5321590"/>
            <a:chExt cx="1212920" cy="392662"/>
          </a:xfrm>
        </p:grpSpPr>
        <p:sp>
          <p:nvSpPr>
            <p:cNvPr id="51" name="TextBox 50">
              <a:extLst>
                <a:ext uri="{FF2B5EF4-FFF2-40B4-BE49-F238E27FC236}">
                  <a16:creationId xmlns:a16="http://schemas.microsoft.com/office/drawing/2014/main" id="{9D81C8FD-3434-5323-E0D9-BC4C21692CF8}"/>
                </a:ext>
              </a:extLst>
            </p:cNvPr>
            <p:cNvSpPr txBox="1"/>
            <p:nvPr/>
          </p:nvSpPr>
          <p:spPr>
            <a:xfrm>
              <a:off x="8113271" y="5321590"/>
              <a:ext cx="1115452" cy="369332"/>
            </a:xfrm>
            <a:prstGeom prst="rect">
              <a:avLst/>
            </a:prstGeom>
            <a:noFill/>
          </p:spPr>
          <p:txBody>
            <a:bodyPr wrap="square" rtlCol="0">
              <a:spAutoFit/>
            </a:bodyPr>
            <a:lstStyle/>
            <a:p>
              <a:pPr algn="ctr"/>
              <a:r>
                <a:rPr lang="en-US" dirty="0"/>
                <a:t>High</a:t>
              </a:r>
            </a:p>
          </p:txBody>
        </p:sp>
        <p:pic>
          <p:nvPicPr>
            <p:cNvPr id="24" name="Graphic 23" descr="Crying face with solid fill with solid fill">
              <a:extLst>
                <a:ext uri="{FF2B5EF4-FFF2-40B4-BE49-F238E27FC236}">
                  <a16:creationId xmlns:a16="http://schemas.microsoft.com/office/drawing/2014/main" id="{8036CE78-3B5E-65F4-6306-39B065AB85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15803" y="5327962"/>
              <a:ext cx="386290" cy="386290"/>
            </a:xfrm>
            <a:prstGeom prst="rect">
              <a:avLst/>
            </a:prstGeom>
          </p:spPr>
        </p:pic>
      </p:grpSp>
      <p:grpSp>
        <p:nvGrpSpPr>
          <p:cNvPr id="65" name="Group 64">
            <a:extLst>
              <a:ext uri="{FF2B5EF4-FFF2-40B4-BE49-F238E27FC236}">
                <a16:creationId xmlns:a16="http://schemas.microsoft.com/office/drawing/2014/main" id="{965EB7B0-CA4A-E60E-E6D5-6E3D4EA82955}"/>
              </a:ext>
            </a:extLst>
          </p:cNvPr>
          <p:cNvGrpSpPr/>
          <p:nvPr/>
        </p:nvGrpSpPr>
        <p:grpSpPr>
          <a:xfrm>
            <a:off x="4355193" y="5670664"/>
            <a:ext cx="1201048" cy="369332"/>
            <a:chOff x="4355193" y="5670664"/>
            <a:chExt cx="1201048" cy="369332"/>
          </a:xfrm>
        </p:grpSpPr>
        <p:sp>
          <p:nvSpPr>
            <p:cNvPr id="53" name="TextBox 52">
              <a:extLst>
                <a:ext uri="{FF2B5EF4-FFF2-40B4-BE49-F238E27FC236}">
                  <a16:creationId xmlns:a16="http://schemas.microsoft.com/office/drawing/2014/main" id="{D11AF57E-B9E9-BF3E-D0D8-69B0DF151D4B}"/>
                </a:ext>
              </a:extLst>
            </p:cNvPr>
            <p:cNvSpPr txBox="1"/>
            <p:nvPr/>
          </p:nvSpPr>
          <p:spPr>
            <a:xfrm>
              <a:off x="4440789" y="5670664"/>
              <a:ext cx="1115452" cy="369332"/>
            </a:xfrm>
            <a:prstGeom prst="rect">
              <a:avLst/>
            </a:prstGeom>
            <a:noFill/>
          </p:spPr>
          <p:txBody>
            <a:bodyPr wrap="square" rtlCol="0">
              <a:spAutoFit/>
            </a:bodyPr>
            <a:lstStyle/>
            <a:p>
              <a:pPr algn="ctr"/>
              <a:r>
                <a:rPr lang="en-US" dirty="0">
                  <a:solidFill>
                    <a:schemeClr val="tx1">
                      <a:lumMod val="95000"/>
                      <a:lumOff val="5000"/>
                    </a:schemeClr>
                  </a:solidFill>
                </a:rPr>
                <a:t>High</a:t>
              </a:r>
            </a:p>
          </p:txBody>
        </p:sp>
        <p:pic>
          <p:nvPicPr>
            <p:cNvPr id="28" name="Graphic 27" descr="Smiling face with solid fill with solid fill">
              <a:extLst>
                <a:ext uri="{FF2B5EF4-FFF2-40B4-BE49-F238E27FC236}">
                  <a16:creationId xmlns:a16="http://schemas.microsoft.com/office/drawing/2014/main" id="{587ED396-C482-A1B7-C6D0-68A86DDB48D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355193" y="5672621"/>
              <a:ext cx="365419" cy="365419"/>
            </a:xfrm>
            <a:prstGeom prst="rect">
              <a:avLst/>
            </a:prstGeom>
          </p:spPr>
        </p:pic>
      </p:grpSp>
      <p:grpSp>
        <p:nvGrpSpPr>
          <p:cNvPr id="66" name="Group 65">
            <a:extLst>
              <a:ext uri="{FF2B5EF4-FFF2-40B4-BE49-F238E27FC236}">
                <a16:creationId xmlns:a16="http://schemas.microsoft.com/office/drawing/2014/main" id="{CE5A791D-B035-C158-9FED-401A9D45B9AD}"/>
              </a:ext>
            </a:extLst>
          </p:cNvPr>
          <p:cNvGrpSpPr/>
          <p:nvPr/>
        </p:nvGrpSpPr>
        <p:grpSpPr>
          <a:xfrm>
            <a:off x="8017257" y="5670664"/>
            <a:ext cx="1208351" cy="412920"/>
            <a:chOff x="8017257" y="5670664"/>
            <a:chExt cx="1208351" cy="412920"/>
          </a:xfrm>
        </p:grpSpPr>
        <p:sp>
          <p:nvSpPr>
            <p:cNvPr id="55" name="TextBox 54">
              <a:extLst>
                <a:ext uri="{FF2B5EF4-FFF2-40B4-BE49-F238E27FC236}">
                  <a16:creationId xmlns:a16="http://schemas.microsoft.com/office/drawing/2014/main" id="{17DC58BE-1820-9BDB-E97B-84F79BDB952D}"/>
                </a:ext>
              </a:extLst>
            </p:cNvPr>
            <p:cNvSpPr txBox="1"/>
            <p:nvPr/>
          </p:nvSpPr>
          <p:spPr>
            <a:xfrm>
              <a:off x="8110156" y="5670664"/>
              <a:ext cx="1115452" cy="369332"/>
            </a:xfrm>
            <a:prstGeom prst="rect">
              <a:avLst/>
            </a:prstGeom>
            <a:noFill/>
          </p:spPr>
          <p:txBody>
            <a:bodyPr wrap="square" rtlCol="0">
              <a:spAutoFit/>
            </a:bodyPr>
            <a:lstStyle/>
            <a:p>
              <a:pPr algn="ctr"/>
              <a:r>
                <a:rPr lang="en-US" dirty="0"/>
                <a:t>Low</a:t>
              </a:r>
            </a:p>
          </p:txBody>
        </p:sp>
        <p:pic>
          <p:nvPicPr>
            <p:cNvPr id="3" name="Graphic 2" descr="Crying face with solid fill with solid fill">
              <a:extLst>
                <a:ext uri="{FF2B5EF4-FFF2-40B4-BE49-F238E27FC236}">
                  <a16:creationId xmlns:a16="http://schemas.microsoft.com/office/drawing/2014/main" id="{6B8F3E9B-4C4A-2AAA-BF4C-EB08A73BF0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17257" y="5697294"/>
              <a:ext cx="386290" cy="386290"/>
            </a:xfrm>
            <a:prstGeom prst="rect">
              <a:avLst/>
            </a:prstGeom>
          </p:spPr>
        </p:pic>
      </p:grpSp>
      <p:grpSp>
        <p:nvGrpSpPr>
          <p:cNvPr id="67" name="Group 66">
            <a:extLst>
              <a:ext uri="{FF2B5EF4-FFF2-40B4-BE49-F238E27FC236}">
                <a16:creationId xmlns:a16="http://schemas.microsoft.com/office/drawing/2014/main" id="{E30BD4E6-8FD2-14AF-F731-BD621D834D70}"/>
              </a:ext>
            </a:extLst>
          </p:cNvPr>
          <p:cNvGrpSpPr/>
          <p:nvPr/>
        </p:nvGrpSpPr>
        <p:grpSpPr>
          <a:xfrm>
            <a:off x="4350530" y="5993877"/>
            <a:ext cx="1184862" cy="386290"/>
            <a:chOff x="4350530" y="5993877"/>
            <a:chExt cx="1184862" cy="386290"/>
          </a:xfrm>
        </p:grpSpPr>
        <p:sp>
          <p:nvSpPr>
            <p:cNvPr id="57" name="TextBox 56">
              <a:extLst>
                <a:ext uri="{FF2B5EF4-FFF2-40B4-BE49-F238E27FC236}">
                  <a16:creationId xmlns:a16="http://schemas.microsoft.com/office/drawing/2014/main" id="{1B3D6A77-FF93-D7CB-E695-4E58FC429201}"/>
                </a:ext>
              </a:extLst>
            </p:cNvPr>
            <p:cNvSpPr txBox="1"/>
            <p:nvPr/>
          </p:nvSpPr>
          <p:spPr>
            <a:xfrm>
              <a:off x="4419940" y="6010835"/>
              <a:ext cx="1115452" cy="369332"/>
            </a:xfrm>
            <a:prstGeom prst="rect">
              <a:avLst/>
            </a:prstGeom>
            <a:noFill/>
          </p:spPr>
          <p:txBody>
            <a:bodyPr wrap="square" rtlCol="0">
              <a:spAutoFit/>
            </a:bodyPr>
            <a:lstStyle/>
            <a:p>
              <a:pPr algn="ctr"/>
              <a:r>
                <a:rPr lang="en-US" dirty="0"/>
                <a:t>Low</a:t>
              </a:r>
            </a:p>
          </p:txBody>
        </p:sp>
        <p:pic>
          <p:nvPicPr>
            <p:cNvPr id="10" name="Graphic 9" descr="Crying face with solid fill with solid fill">
              <a:extLst>
                <a:ext uri="{FF2B5EF4-FFF2-40B4-BE49-F238E27FC236}">
                  <a16:creationId xmlns:a16="http://schemas.microsoft.com/office/drawing/2014/main" id="{25132C0C-D07B-5EEC-9B50-6E4152CDB6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50530" y="5993877"/>
              <a:ext cx="386290" cy="386290"/>
            </a:xfrm>
            <a:prstGeom prst="rect">
              <a:avLst/>
            </a:prstGeom>
          </p:spPr>
        </p:pic>
      </p:grpSp>
      <p:grpSp>
        <p:nvGrpSpPr>
          <p:cNvPr id="69" name="Group 68">
            <a:extLst>
              <a:ext uri="{FF2B5EF4-FFF2-40B4-BE49-F238E27FC236}">
                <a16:creationId xmlns:a16="http://schemas.microsoft.com/office/drawing/2014/main" id="{CE573A0B-F442-EFE4-B575-13A67D4406FD}"/>
              </a:ext>
            </a:extLst>
          </p:cNvPr>
          <p:cNvGrpSpPr/>
          <p:nvPr/>
        </p:nvGrpSpPr>
        <p:grpSpPr>
          <a:xfrm>
            <a:off x="4351984" y="6363209"/>
            <a:ext cx="1190687" cy="398686"/>
            <a:chOff x="4351984" y="6363209"/>
            <a:chExt cx="1190687" cy="398686"/>
          </a:xfrm>
        </p:grpSpPr>
        <p:sp>
          <p:nvSpPr>
            <p:cNvPr id="61" name="TextBox 60">
              <a:extLst>
                <a:ext uri="{FF2B5EF4-FFF2-40B4-BE49-F238E27FC236}">
                  <a16:creationId xmlns:a16="http://schemas.microsoft.com/office/drawing/2014/main" id="{4C191F5A-3C23-946A-BE64-829F78AB748B}"/>
                </a:ext>
              </a:extLst>
            </p:cNvPr>
            <p:cNvSpPr txBox="1"/>
            <p:nvPr/>
          </p:nvSpPr>
          <p:spPr>
            <a:xfrm>
              <a:off x="4427219" y="6392563"/>
              <a:ext cx="1115452" cy="369332"/>
            </a:xfrm>
            <a:prstGeom prst="rect">
              <a:avLst/>
            </a:prstGeom>
            <a:noFill/>
          </p:spPr>
          <p:txBody>
            <a:bodyPr wrap="square" rtlCol="0">
              <a:spAutoFit/>
            </a:bodyPr>
            <a:lstStyle/>
            <a:p>
              <a:pPr algn="ctr"/>
              <a:r>
                <a:rPr lang="en-US" dirty="0"/>
                <a:t>Low</a:t>
              </a:r>
            </a:p>
          </p:txBody>
        </p:sp>
        <p:pic>
          <p:nvPicPr>
            <p:cNvPr id="11" name="Graphic 10" descr="Crying face with solid fill with solid fill">
              <a:extLst>
                <a:ext uri="{FF2B5EF4-FFF2-40B4-BE49-F238E27FC236}">
                  <a16:creationId xmlns:a16="http://schemas.microsoft.com/office/drawing/2014/main" id="{D1CE3A6D-6B52-D6C7-2129-EC710801BE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51984" y="6363209"/>
              <a:ext cx="386290" cy="386290"/>
            </a:xfrm>
            <a:prstGeom prst="rect">
              <a:avLst/>
            </a:prstGeom>
          </p:spPr>
        </p:pic>
      </p:grpSp>
      <p:grpSp>
        <p:nvGrpSpPr>
          <p:cNvPr id="68" name="Group 67">
            <a:extLst>
              <a:ext uri="{FF2B5EF4-FFF2-40B4-BE49-F238E27FC236}">
                <a16:creationId xmlns:a16="http://schemas.microsoft.com/office/drawing/2014/main" id="{519306E0-B588-DEE2-9A8C-A2E3B9420766}"/>
              </a:ext>
            </a:extLst>
          </p:cNvPr>
          <p:cNvGrpSpPr/>
          <p:nvPr/>
        </p:nvGrpSpPr>
        <p:grpSpPr>
          <a:xfrm>
            <a:off x="8039685" y="6010835"/>
            <a:ext cx="1219792" cy="394005"/>
            <a:chOff x="8039685" y="6010835"/>
            <a:chExt cx="1219792" cy="394005"/>
          </a:xfrm>
        </p:grpSpPr>
        <p:sp>
          <p:nvSpPr>
            <p:cNvPr id="58" name="TextBox 57">
              <a:extLst>
                <a:ext uri="{FF2B5EF4-FFF2-40B4-BE49-F238E27FC236}">
                  <a16:creationId xmlns:a16="http://schemas.microsoft.com/office/drawing/2014/main" id="{AB5F4839-25C8-9604-9700-26AE9139F319}"/>
                </a:ext>
              </a:extLst>
            </p:cNvPr>
            <p:cNvSpPr txBox="1"/>
            <p:nvPr/>
          </p:nvSpPr>
          <p:spPr>
            <a:xfrm>
              <a:off x="8144025" y="6010835"/>
              <a:ext cx="1115452" cy="369332"/>
            </a:xfrm>
            <a:prstGeom prst="rect">
              <a:avLst/>
            </a:prstGeom>
            <a:noFill/>
          </p:spPr>
          <p:txBody>
            <a:bodyPr wrap="square" rtlCol="0">
              <a:spAutoFit/>
            </a:bodyPr>
            <a:lstStyle/>
            <a:p>
              <a:pPr algn="ctr"/>
              <a:r>
                <a:rPr lang="en-US" dirty="0">
                  <a:solidFill>
                    <a:schemeClr val="tx1">
                      <a:lumMod val="95000"/>
                      <a:lumOff val="5000"/>
                    </a:schemeClr>
                  </a:solidFill>
                </a:rPr>
                <a:t>High</a:t>
              </a:r>
            </a:p>
          </p:txBody>
        </p:sp>
        <p:pic>
          <p:nvPicPr>
            <p:cNvPr id="12" name="Graphic 11" descr="Smiling face with solid fill with solid fill">
              <a:extLst>
                <a:ext uri="{FF2B5EF4-FFF2-40B4-BE49-F238E27FC236}">
                  <a16:creationId xmlns:a16="http://schemas.microsoft.com/office/drawing/2014/main" id="{FD58E721-2A9D-FB7E-A639-580CCF0AC0B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039685" y="6039421"/>
              <a:ext cx="365419" cy="365419"/>
            </a:xfrm>
            <a:prstGeom prst="rect">
              <a:avLst/>
            </a:prstGeom>
          </p:spPr>
        </p:pic>
      </p:grpSp>
      <p:grpSp>
        <p:nvGrpSpPr>
          <p:cNvPr id="70" name="Group 69">
            <a:extLst>
              <a:ext uri="{FF2B5EF4-FFF2-40B4-BE49-F238E27FC236}">
                <a16:creationId xmlns:a16="http://schemas.microsoft.com/office/drawing/2014/main" id="{E8596601-35B4-BBD3-D050-C6DF4745F44D}"/>
              </a:ext>
            </a:extLst>
          </p:cNvPr>
          <p:cNvGrpSpPr/>
          <p:nvPr/>
        </p:nvGrpSpPr>
        <p:grpSpPr>
          <a:xfrm>
            <a:off x="8039685" y="6370784"/>
            <a:ext cx="1219792" cy="378715"/>
            <a:chOff x="8039685" y="6370784"/>
            <a:chExt cx="1219792" cy="378715"/>
          </a:xfrm>
        </p:grpSpPr>
        <p:sp>
          <p:nvSpPr>
            <p:cNvPr id="60" name="TextBox 59">
              <a:extLst>
                <a:ext uri="{FF2B5EF4-FFF2-40B4-BE49-F238E27FC236}">
                  <a16:creationId xmlns:a16="http://schemas.microsoft.com/office/drawing/2014/main" id="{B6A18790-1826-A2F7-F72C-9A024514CF3E}"/>
                </a:ext>
              </a:extLst>
            </p:cNvPr>
            <p:cNvSpPr txBox="1"/>
            <p:nvPr/>
          </p:nvSpPr>
          <p:spPr>
            <a:xfrm>
              <a:off x="8144025" y="6370784"/>
              <a:ext cx="1115452" cy="369332"/>
            </a:xfrm>
            <a:prstGeom prst="rect">
              <a:avLst/>
            </a:prstGeom>
            <a:noFill/>
          </p:spPr>
          <p:txBody>
            <a:bodyPr wrap="square" rtlCol="0">
              <a:spAutoFit/>
            </a:bodyPr>
            <a:lstStyle/>
            <a:p>
              <a:pPr algn="ctr"/>
              <a:r>
                <a:rPr lang="en-US" dirty="0">
                  <a:solidFill>
                    <a:schemeClr val="tx1">
                      <a:lumMod val="95000"/>
                      <a:lumOff val="5000"/>
                    </a:schemeClr>
                  </a:solidFill>
                </a:rPr>
                <a:t>High</a:t>
              </a:r>
            </a:p>
          </p:txBody>
        </p:sp>
        <p:pic>
          <p:nvPicPr>
            <p:cNvPr id="20" name="Graphic 19" descr="Smiling face with solid fill with solid fill">
              <a:extLst>
                <a:ext uri="{FF2B5EF4-FFF2-40B4-BE49-F238E27FC236}">
                  <a16:creationId xmlns:a16="http://schemas.microsoft.com/office/drawing/2014/main" id="{185C4CA2-9939-AD5D-D8B3-33FD112DA55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039685" y="6384080"/>
              <a:ext cx="365419" cy="365419"/>
            </a:xfrm>
            <a:prstGeom prst="rect">
              <a:avLst/>
            </a:prstGeom>
          </p:spPr>
        </p:pic>
      </p:grpSp>
      <p:sp>
        <p:nvSpPr>
          <p:cNvPr id="23" name="TextBox 22">
            <a:extLst>
              <a:ext uri="{FF2B5EF4-FFF2-40B4-BE49-F238E27FC236}">
                <a16:creationId xmlns:a16="http://schemas.microsoft.com/office/drawing/2014/main" id="{B8464DB5-6E7A-0804-3DBE-79FFB722D8E1}"/>
              </a:ext>
            </a:extLst>
          </p:cNvPr>
          <p:cNvSpPr txBox="1"/>
          <p:nvPr/>
        </p:nvSpPr>
        <p:spPr>
          <a:xfrm>
            <a:off x="904915" y="1142137"/>
            <a:ext cx="4188737" cy="523220"/>
          </a:xfrm>
          <a:prstGeom prst="rect">
            <a:avLst/>
          </a:prstGeom>
          <a:noFill/>
        </p:spPr>
        <p:txBody>
          <a:bodyPr wrap="square" rtlCol="0">
            <a:spAutoFit/>
          </a:bodyPr>
          <a:lstStyle/>
          <a:p>
            <a:r>
              <a:rPr lang="en-US" sz="2800" i="1" dirty="0"/>
              <a:t>An End-to-End Evaluation</a:t>
            </a:r>
            <a:endParaRPr lang="en-US" sz="2800" dirty="0"/>
          </a:p>
        </p:txBody>
      </p:sp>
      <p:pic>
        <p:nvPicPr>
          <p:cNvPr id="39" name="Google Shape;101;p20">
            <a:extLst>
              <a:ext uri="{FF2B5EF4-FFF2-40B4-BE49-F238E27FC236}">
                <a16:creationId xmlns:a16="http://schemas.microsoft.com/office/drawing/2014/main" id="{39F686ED-F275-45DF-D34F-E6ABD7A539CE}"/>
              </a:ext>
            </a:extLst>
          </p:cNvPr>
          <p:cNvPicPr preferRelativeResize="0"/>
          <p:nvPr/>
        </p:nvPicPr>
        <p:blipFill>
          <a:blip r:embed="rId11">
            <a:alphaModFix amt="38000"/>
          </a:blip>
          <a:stretch>
            <a:fillRect/>
          </a:stretch>
        </p:blipFill>
        <p:spPr>
          <a:xfrm rot="5558404">
            <a:off x="2729956" y="1544231"/>
            <a:ext cx="1572981" cy="1572963"/>
          </a:xfrm>
          <a:prstGeom prst="rect">
            <a:avLst/>
          </a:prstGeom>
          <a:noFill/>
          <a:ln>
            <a:noFill/>
          </a:ln>
        </p:spPr>
      </p:pic>
      <p:grpSp>
        <p:nvGrpSpPr>
          <p:cNvPr id="40" name="Group 39">
            <a:extLst>
              <a:ext uri="{FF2B5EF4-FFF2-40B4-BE49-F238E27FC236}">
                <a16:creationId xmlns:a16="http://schemas.microsoft.com/office/drawing/2014/main" id="{C7E44DE7-4183-3525-C973-2E44465EEA7D}"/>
              </a:ext>
            </a:extLst>
          </p:cNvPr>
          <p:cNvGrpSpPr/>
          <p:nvPr/>
        </p:nvGrpSpPr>
        <p:grpSpPr>
          <a:xfrm>
            <a:off x="7786962" y="2244227"/>
            <a:ext cx="1088427" cy="1032474"/>
            <a:chOff x="7786962" y="2244227"/>
            <a:chExt cx="1088427" cy="1032474"/>
          </a:xfrm>
        </p:grpSpPr>
        <p:cxnSp>
          <p:nvCxnSpPr>
            <p:cNvPr id="72" name="Google Shape;882;p20">
              <a:extLst>
                <a:ext uri="{FF2B5EF4-FFF2-40B4-BE49-F238E27FC236}">
                  <a16:creationId xmlns:a16="http://schemas.microsoft.com/office/drawing/2014/main" id="{8FEE9E87-9450-B7B7-A38A-6BCFD399E6C9}"/>
                </a:ext>
              </a:extLst>
            </p:cNvPr>
            <p:cNvCxnSpPr>
              <a:cxnSpLocks/>
              <a:stCxn id="73" idx="0"/>
            </p:cNvCxnSpPr>
            <p:nvPr/>
          </p:nvCxnSpPr>
          <p:spPr>
            <a:xfrm>
              <a:off x="8052476" y="2614050"/>
              <a:ext cx="0" cy="662651"/>
            </a:xfrm>
            <a:prstGeom prst="straightConnector1">
              <a:avLst/>
            </a:prstGeom>
            <a:noFill/>
            <a:ln w="28575" cap="flat" cmpd="sng">
              <a:solidFill>
                <a:schemeClr val="dk2"/>
              </a:solidFill>
              <a:prstDash val="solid"/>
              <a:round/>
              <a:headEnd type="none" w="med" len="med"/>
              <a:tailEnd type="none" w="med" len="med"/>
            </a:ln>
          </p:spPr>
        </p:cxnSp>
        <p:sp>
          <p:nvSpPr>
            <p:cNvPr id="73" name="Google Shape;883;p20">
              <a:extLst>
                <a:ext uri="{FF2B5EF4-FFF2-40B4-BE49-F238E27FC236}">
                  <a16:creationId xmlns:a16="http://schemas.microsoft.com/office/drawing/2014/main" id="{8186BD9D-7F05-590C-1B72-AFD6BB9E5580}"/>
                </a:ext>
              </a:extLst>
            </p:cNvPr>
            <p:cNvSpPr/>
            <p:nvPr/>
          </p:nvSpPr>
          <p:spPr>
            <a:xfrm rot="10800000">
              <a:off x="7786962" y="2244227"/>
              <a:ext cx="531028" cy="369823"/>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cxnSp>
          <p:nvCxnSpPr>
            <p:cNvPr id="74" name="Google Shape;896;p20">
              <a:extLst>
                <a:ext uri="{FF2B5EF4-FFF2-40B4-BE49-F238E27FC236}">
                  <a16:creationId xmlns:a16="http://schemas.microsoft.com/office/drawing/2014/main" id="{5A0B5396-BD3D-0590-08A6-239BB2831AB3}"/>
                </a:ext>
              </a:extLst>
            </p:cNvPr>
            <p:cNvCxnSpPr>
              <a:cxnSpLocks/>
            </p:cNvCxnSpPr>
            <p:nvPr/>
          </p:nvCxnSpPr>
          <p:spPr>
            <a:xfrm flipH="1">
              <a:off x="8048583" y="3276701"/>
              <a:ext cx="826806" cy="0"/>
            </a:xfrm>
            <a:prstGeom prst="straightConnector1">
              <a:avLst/>
            </a:prstGeom>
            <a:noFill/>
            <a:ln w="28575" cap="flat" cmpd="sng">
              <a:solidFill>
                <a:schemeClr val="dk2"/>
              </a:solidFill>
              <a:prstDash val="solid"/>
              <a:round/>
              <a:headEnd type="none" w="med" len="med"/>
              <a:tailEnd type="none" w="med" len="med"/>
            </a:ln>
          </p:spPr>
        </p:cxnSp>
      </p:grpSp>
      <p:grpSp>
        <p:nvGrpSpPr>
          <p:cNvPr id="75" name="Group 74">
            <a:extLst>
              <a:ext uri="{FF2B5EF4-FFF2-40B4-BE49-F238E27FC236}">
                <a16:creationId xmlns:a16="http://schemas.microsoft.com/office/drawing/2014/main" id="{9B6E8E6D-6357-F818-EABD-347689E19338}"/>
              </a:ext>
            </a:extLst>
          </p:cNvPr>
          <p:cNvGrpSpPr/>
          <p:nvPr/>
        </p:nvGrpSpPr>
        <p:grpSpPr>
          <a:xfrm>
            <a:off x="2074288" y="2240489"/>
            <a:ext cx="941524" cy="1032474"/>
            <a:chOff x="2074288" y="2240489"/>
            <a:chExt cx="941524" cy="1032474"/>
          </a:xfrm>
        </p:grpSpPr>
        <p:cxnSp>
          <p:nvCxnSpPr>
            <p:cNvPr id="76" name="Google Shape;896;p20">
              <a:extLst>
                <a:ext uri="{FF2B5EF4-FFF2-40B4-BE49-F238E27FC236}">
                  <a16:creationId xmlns:a16="http://schemas.microsoft.com/office/drawing/2014/main" id="{BE59D486-E824-0EC4-78F6-256331762B0C}"/>
                </a:ext>
              </a:extLst>
            </p:cNvPr>
            <p:cNvCxnSpPr>
              <a:cxnSpLocks/>
            </p:cNvCxnSpPr>
            <p:nvPr/>
          </p:nvCxnSpPr>
          <p:spPr>
            <a:xfrm flipH="1">
              <a:off x="2074288" y="3272962"/>
              <a:ext cx="676010" cy="0"/>
            </a:xfrm>
            <a:prstGeom prst="straightConnector1">
              <a:avLst/>
            </a:prstGeom>
            <a:noFill/>
            <a:ln w="28575" cap="flat" cmpd="sng">
              <a:solidFill>
                <a:schemeClr val="dk2"/>
              </a:solidFill>
              <a:prstDash val="solid"/>
              <a:round/>
              <a:headEnd type="none" w="med" len="med"/>
              <a:tailEnd type="none" w="med" len="med"/>
            </a:ln>
          </p:spPr>
        </p:cxnSp>
        <p:cxnSp>
          <p:nvCxnSpPr>
            <p:cNvPr id="77" name="Google Shape;882;p20">
              <a:extLst>
                <a:ext uri="{FF2B5EF4-FFF2-40B4-BE49-F238E27FC236}">
                  <a16:creationId xmlns:a16="http://schemas.microsoft.com/office/drawing/2014/main" id="{A2D7BDD6-7B49-70C0-2316-C0882670F86D}"/>
                </a:ext>
              </a:extLst>
            </p:cNvPr>
            <p:cNvCxnSpPr>
              <a:cxnSpLocks/>
              <a:stCxn id="78" idx="0"/>
            </p:cNvCxnSpPr>
            <p:nvPr/>
          </p:nvCxnSpPr>
          <p:spPr>
            <a:xfrm>
              <a:off x="2750298" y="2610312"/>
              <a:ext cx="0" cy="662651"/>
            </a:xfrm>
            <a:prstGeom prst="straightConnector1">
              <a:avLst/>
            </a:prstGeom>
            <a:noFill/>
            <a:ln w="28575" cap="flat" cmpd="sng">
              <a:solidFill>
                <a:schemeClr val="dk2"/>
              </a:solidFill>
              <a:prstDash val="solid"/>
              <a:round/>
              <a:headEnd type="none" w="med" len="med"/>
              <a:tailEnd type="none" w="med" len="med"/>
            </a:ln>
          </p:spPr>
        </p:cxnSp>
        <p:sp>
          <p:nvSpPr>
            <p:cNvPr id="78" name="Google Shape;883;p20">
              <a:extLst>
                <a:ext uri="{FF2B5EF4-FFF2-40B4-BE49-F238E27FC236}">
                  <a16:creationId xmlns:a16="http://schemas.microsoft.com/office/drawing/2014/main" id="{DFF3ECE3-1D56-CC37-D10B-5990903FCB63}"/>
                </a:ext>
              </a:extLst>
            </p:cNvPr>
            <p:cNvSpPr/>
            <p:nvPr/>
          </p:nvSpPr>
          <p:spPr>
            <a:xfrm rot="10800000">
              <a:off x="2484784" y="2240489"/>
              <a:ext cx="531028" cy="369823"/>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nvGrpSpPr>
          <p:cNvPr id="79" name="Group 78">
            <a:extLst>
              <a:ext uri="{FF2B5EF4-FFF2-40B4-BE49-F238E27FC236}">
                <a16:creationId xmlns:a16="http://schemas.microsoft.com/office/drawing/2014/main" id="{77C32450-D801-21A3-9CD7-ED8C3049EE21}"/>
              </a:ext>
            </a:extLst>
          </p:cNvPr>
          <p:cNvGrpSpPr/>
          <p:nvPr/>
        </p:nvGrpSpPr>
        <p:grpSpPr>
          <a:xfrm>
            <a:off x="2806023" y="2643158"/>
            <a:ext cx="5242557" cy="1429513"/>
            <a:chOff x="2806023" y="2643158"/>
            <a:chExt cx="5242557" cy="1429513"/>
          </a:xfrm>
        </p:grpSpPr>
        <p:grpSp>
          <p:nvGrpSpPr>
            <p:cNvPr id="80" name="Group 79">
              <a:extLst>
                <a:ext uri="{FF2B5EF4-FFF2-40B4-BE49-F238E27FC236}">
                  <a16:creationId xmlns:a16="http://schemas.microsoft.com/office/drawing/2014/main" id="{132AE5D6-0787-139D-2212-B5FBDBFEF460}"/>
                </a:ext>
              </a:extLst>
            </p:cNvPr>
            <p:cNvGrpSpPr/>
            <p:nvPr/>
          </p:nvGrpSpPr>
          <p:grpSpPr>
            <a:xfrm>
              <a:off x="2806023" y="2643158"/>
              <a:ext cx="5242557" cy="968404"/>
              <a:chOff x="2806023" y="2643158"/>
              <a:chExt cx="5242557" cy="968404"/>
            </a:xfrm>
          </p:grpSpPr>
          <p:sp>
            <p:nvSpPr>
              <p:cNvPr id="82" name="TextBox 81">
                <a:extLst>
                  <a:ext uri="{FF2B5EF4-FFF2-40B4-BE49-F238E27FC236}">
                    <a16:creationId xmlns:a16="http://schemas.microsoft.com/office/drawing/2014/main" id="{F2C4F0AF-2E8F-5431-9D38-685BC6ED98FA}"/>
                  </a:ext>
                </a:extLst>
              </p:cNvPr>
              <p:cNvSpPr txBox="1"/>
              <p:nvPr/>
            </p:nvSpPr>
            <p:spPr>
              <a:xfrm>
                <a:off x="4358212" y="2643158"/>
                <a:ext cx="2126151" cy="830997"/>
              </a:xfrm>
              <a:prstGeom prst="rect">
                <a:avLst/>
              </a:prstGeom>
              <a:noFill/>
            </p:spPr>
            <p:txBody>
              <a:bodyPr wrap="square" rtlCol="0">
                <a:spAutoFit/>
              </a:bodyPr>
              <a:lstStyle/>
              <a:p>
                <a:pPr algn="ctr"/>
                <a:r>
                  <a:rPr lang="en-US" sz="2400" dirty="0">
                    <a:solidFill>
                      <a:srgbClr val="0070C0"/>
                    </a:solidFill>
                  </a:rPr>
                  <a:t>Propagation Path Loss</a:t>
                </a:r>
              </a:p>
            </p:txBody>
          </p:sp>
          <p:sp>
            <p:nvSpPr>
              <p:cNvPr id="83" name="Right Brace 82">
                <a:extLst>
                  <a:ext uri="{FF2B5EF4-FFF2-40B4-BE49-F238E27FC236}">
                    <a16:creationId xmlns:a16="http://schemas.microsoft.com/office/drawing/2014/main" id="{B592C94A-2D19-67BF-6DBC-DE2C20A067FD}"/>
                  </a:ext>
                </a:extLst>
              </p:cNvPr>
              <p:cNvSpPr/>
              <p:nvPr/>
            </p:nvSpPr>
            <p:spPr>
              <a:xfrm rot="5400000">
                <a:off x="5244739" y="807721"/>
                <a:ext cx="365125" cy="524255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1" name="TextBox 80">
              <a:extLst>
                <a:ext uri="{FF2B5EF4-FFF2-40B4-BE49-F238E27FC236}">
                  <a16:creationId xmlns:a16="http://schemas.microsoft.com/office/drawing/2014/main" id="{6A2A8046-2A83-7275-A322-0B52392E060F}"/>
                </a:ext>
              </a:extLst>
            </p:cNvPr>
            <p:cNvSpPr txBox="1"/>
            <p:nvPr/>
          </p:nvSpPr>
          <p:spPr>
            <a:xfrm>
              <a:off x="4643264" y="3549451"/>
              <a:ext cx="1543738" cy="523220"/>
            </a:xfrm>
            <a:prstGeom prst="rect">
              <a:avLst/>
            </a:prstGeom>
            <a:noFill/>
          </p:spPr>
          <p:txBody>
            <a:bodyPr wrap="square">
              <a:spAutoFit/>
            </a:bodyPr>
            <a:lstStyle/>
            <a:p>
              <a:pPr algn="ctr"/>
              <a:r>
                <a:rPr lang="en-US" sz="2800" i="1" dirty="0">
                  <a:latin typeface="Times New Roman"/>
                  <a:ea typeface="Times New Roman"/>
                  <a:cs typeface="Times New Roman"/>
                  <a:sym typeface="Times New Roman"/>
                </a:rPr>
                <a:t>L(f, d)</a:t>
              </a:r>
              <a:endParaRPr lang="en-US" sz="2800" i="1" dirty="0"/>
            </a:p>
          </p:txBody>
        </p:sp>
      </p:grpSp>
      <p:sp>
        <p:nvSpPr>
          <p:cNvPr id="84" name="TextBox 83">
            <a:extLst>
              <a:ext uri="{FF2B5EF4-FFF2-40B4-BE49-F238E27FC236}">
                <a16:creationId xmlns:a16="http://schemas.microsoft.com/office/drawing/2014/main" id="{4F3F5B8F-40B8-806F-C8A7-A687A95CF557}"/>
              </a:ext>
            </a:extLst>
          </p:cNvPr>
          <p:cNvSpPr txBox="1"/>
          <p:nvPr/>
        </p:nvSpPr>
        <p:spPr>
          <a:xfrm>
            <a:off x="2025754" y="2741937"/>
            <a:ext cx="885300" cy="523220"/>
          </a:xfrm>
          <a:prstGeom prst="rect">
            <a:avLst/>
          </a:prstGeom>
          <a:noFill/>
        </p:spPr>
        <p:txBody>
          <a:bodyPr wrap="square">
            <a:spAutoFit/>
          </a:bodyPr>
          <a:lstStyle/>
          <a:p>
            <a:r>
              <a:rPr lang="en-US" sz="2800" dirty="0" err="1">
                <a:latin typeface="Times New Roman"/>
                <a:ea typeface="Times New Roman"/>
                <a:cs typeface="Times New Roman"/>
                <a:sym typeface="Times New Roman"/>
              </a:rPr>
              <a:t>P</a:t>
            </a:r>
            <a:r>
              <a:rPr lang="en-US" sz="2800" baseline="-25000" dirty="0" err="1">
                <a:latin typeface="Times New Roman"/>
                <a:ea typeface="Times New Roman"/>
                <a:cs typeface="Times New Roman"/>
                <a:sym typeface="Times New Roman"/>
              </a:rPr>
              <a:t>tx</a:t>
            </a:r>
            <a:endParaRPr lang="en-US" sz="2800" dirty="0"/>
          </a:p>
        </p:txBody>
      </p:sp>
      <p:grpSp>
        <p:nvGrpSpPr>
          <p:cNvPr id="85" name="Group 84">
            <a:extLst>
              <a:ext uri="{FF2B5EF4-FFF2-40B4-BE49-F238E27FC236}">
                <a16:creationId xmlns:a16="http://schemas.microsoft.com/office/drawing/2014/main" id="{25C1C82E-8E1F-ED9F-8715-41165B714C4B}"/>
              </a:ext>
            </a:extLst>
          </p:cNvPr>
          <p:cNvGrpSpPr/>
          <p:nvPr/>
        </p:nvGrpSpPr>
        <p:grpSpPr>
          <a:xfrm>
            <a:off x="7786962" y="1678481"/>
            <a:ext cx="2162726" cy="830997"/>
            <a:chOff x="7786962" y="1678481"/>
            <a:chExt cx="2162726" cy="830997"/>
          </a:xfrm>
        </p:grpSpPr>
        <p:sp>
          <p:nvSpPr>
            <p:cNvPr id="86" name="TextBox 85">
              <a:extLst>
                <a:ext uri="{FF2B5EF4-FFF2-40B4-BE49-F238E27FC236}">
                  <a16:creationId xmlns:a16="http://schemas.microsoft.com/office/drawing/2014/main" id="{A5225CD0-8580-7989-9E3C-74AC32602B4C}"/>
                </a:ext>
              </a:extLst>
            </p:cNvPr>
            <p:cNvSpPr txBox="1"/>
            <p:nvPr/>
          </p:nvSpPr>
          <p:spPr>
            <a:xfrm>
              <a:off x="8048580" y="1678481"/>
              <a:ext cx="1901108" cy="830997"/>
            </a:xfrm>
            <a:prstGeom prst="rect">
              <a:avLst/>
            </a:prstGeom>
            <a:noFill/>
          </p:spPr>
          <p:txBody>
            <a:bodyPr wrap="square" rtlCol="0">
              <a:spAutoFit/>
            </a:bodyPr>
            <a:lstStyle/>
            <a:p>
              <a:pPr algn="ctr"/>
              <a:r>
                <a:rPr lang="en-US" sz="2400" dirty="0"/>
                <a:t>Rx Antenna</a:t>
              </a:r>
            </a:p>
            <a:p>
              <a:pPr algn="ctr"/>
              <a:r>
                <a:rPr lang="en-US" sz="2400" dirty="0"/>
                <a:t>Gain</a:t>
              </a:r>
            </a:p>
          </p:txBody>
        </p:sp>
        <p:sp>
          <p:nvSpPr>
            <p:cNvPr id="87" name="TextBox 86">
              <a:extLst>
                <a:ext uri="{FF2B5EF4-FFF2-40B4-BE49-F238E27FC236}">
                  <a16:creationId xmlns:a16="http://schemas.microsoft.com/office/drawing/2014/main" id="{B84E2FCD-C299-EE9A-3BD0-0575E090775D}"/>
                </a:ext>
              </a:extLst>
            </p:cNvPr>
            <p:cNvSpPr txBox="1"/>
            <p:nvPr/>
          </p:nvSpPr>
          <p:spPr>
            <a:xfrm>
              <a:off x="7786962" y="1699852"/>
              <a:ext cx="673198" cy="523220"/>
            </a:xfrm>
            <a:prstGeom prst="rect">
              <a:avLst/>
            </a:prstGeom>
            <a:noFill/>
          </p:spPr>
          <p:txBody>
            <a:bodyPr wrap="square">
              <a:spAutoFit/>
            </a:bodyPr>
            <a:lstStyle/>
            <a:p>
              <a:r>
                <a:rPr lang="en-US" sz="2800" dirty="0" err="1">
                  <a:latin typeface="Times New Roman"/>
                  <a:ea typeface="Times New Roman"/>
                  <a:cs typeface="Times New Roman"/>
                  <a:sym typeface="Times New Roman"/>
                </a:rPr>
                <a:t>G</a:t>
              </a:r>
              <a:r>
                <a:rPr lang="en-US" sz="2800" baseline="-25000" dirty="0" err="1">
                  <a:latin typeface="Times New Roman"/>
                  <a:ea typeface="Times New Roman"/>
                  <a:cs typeface="Times New Roman"/>
                  <a:sym typeface="Times New Roman"/>
                </a:rPr>
                <a:t>rx</a:t>
              </a:r>
              <a:endParaRPr lang="en-US" sz="2800" dirty="0"/>
            </a:p>
          </p:txBody>
        </p:sp>
      </p:grpSp>
      <p:grpSp>
        <p:nvGrpSpPr>
          <p:cNvPr id="88" name="Group 87">
            <a:extLst>
              <a:ext uri="{FF2B5EF4-FFF2-40B4-BE49-F238E27FC236}">
                <a16:creationId xmlns:a16="http://schemas.microsoft.com/office/drawing/2014/main" id="{F31387A8-75DC-CB88-234A-94B4D38AED55}"/>
              </a:ext>
            </a:extLst>
          </p:cNvPr>
          <p:cNvGrpSpPr/>
          <p:nvPr/>
        </p:nvGrpSpPr>
        <p:grpSpPr>
          <a:xfrm>
            <a:off x="815642" y="1675947"/>
            <a:ext cx="3438767" cy="830997"/>
            <a:chOff x="815642" y="1675947"/>
            <a:chExt cx="3438767" cy="830997"/>
          </a:xfrm>
        </p:grpSpPr>
        <p:sp>
          <p:nvSpPr>
            <p:cNvPr id="89" name="TextBox 88">
              <a:extLst>
                <a:ext uri="{FF2B5EF4-FFF2-40B4-BE49-F238E27FC236}">
                  <a16:creationId xmlns:a16="http://schemas.microsoft.com/office/drawing/2014/main" id="{C7BD24D3-2FBD-8AA1-B22D-73A6AA85E036}"/>
                </a:ext>
              </a:extLst>
            </p:cNvPr>
            <p:cNvSpPr txBox="1"/>
            <p:nvPr/>
          </p:nvSpPr>
          <p:spPr>
            <a:xfrm>
              <a:off x="815642" y="1675947"/>
              <a:ext cx="1901108" cy="830997"/>
            </a:xfrm>
            <a:prstGeom prst="rect">
              <a:avLst/>
            </a:prstGeom>
            <a:noFill/>
          </p:spPr>
          <p:txBody>
            <a:bodyPr wrap="square" rtlCol="0">
              <a:spAutoFit/>
            </a:bodyPr>
            <a:lstStyle/>
            <a:p>
              <a:pPr algn="ctr"/>
              <a:r>
                <a:rPr lang="en-US" sz="2400" dirty="0"/>
                <a:t>Tx Antenna</a:t>
              </a:r>
            </a:p>
            <a:p>
              <a:pPr algn="ctr"/>
              <a:r>
                <a:rPr lang="en-US" sz="2400" dirty="0"/>
                <a:t>Gain</a:t>
              </a:r>
            </a:p>
          </p:txBody>
        </p:sp>
        <p:sp>
          <p:nvSpPr>
            <p:cNvPr id="90" name="TextBox 89">
              <a:extLst>
                <a:ext uri="{FF2B5EF4-FFF2-40B4-BE49-F238E27FC236}">
                  <a16:creationId xmlns:a16="http://schemas.microsoft.com/office/drawing/2014/main" id="{1A34FED8-68C0-F152-2A74-A943207F2AC7}"/>
                </a:ext>
              </a:extLst>
            </p:cNvPr>
            <p:cNvSpPr txBox="1"/>
            <p:nvPr/>
          </p:nvSpPr>
          <p:spPr>
            <a:xfrm>
              <a:off x="2487931" y="1706753"/>
              <a:ext cx="1766478" cy="523220"/>
            </a:xfrm>
            <a:prstGeom prst="rect">
              <a:avLst/>
            </a:prstGeom>
            <a:noFill/>
          </p:spPr>
          <p:txBody>
            <a:bodyPr wrap="square">
              <a:spAutoFit/>
            </a:bodyPr>
            <a:lstStyle/>
            <a:p>
              <a:r>
                <a:rPr lang="en-US" sz="2800" dirty="0" err="1">
                  <a:latin typeface="Times New Roman"/>
                  <a:ea typeface="Times New Roman"/>
                  <a:cs typeface="Times New Roman"/>
                  <a:sym typeface="Times New Roman"/>
                </a:rPr>
                <a:t>G</a:t>
              </a:r>
              <a:r>
                <a:rPr lang="en-US" sz="2800" baseline="-25000" dirty="0" err="1">
                  <a:latin typeface="Times New Roman"/>
                  <a:ea typeface="Times New Roman"/>
                  <a:cs typeface="Times New Roman"/>
                  <a:sym typeface="Times New Roman"/>
                </a:rPr>
                <a:t>tx</a:t>
              </a:r>
              <a:endParaRPr lang="en-US" sz="2800" dirty="0"/>
            </a:p>
          </p:txBody>
        </p:sp>
      </p:grpSp>
      <p:sp>
        <p:nvSpPr>
          <p:cNvPr id="91" name="TextBox 90">
            <a:extLst>
              <a:ext uri="{FF2B5EF4-FFF2-40B4-BE49-F238E27FC236}">
                <a16:creationId xmlns:a16="http://schemas.microsoft.com/office/drawing/2014/main" id="{37EB60A7-9B89-47DB-2346-DEA8AD47CC4A}"/>
              </a:ext>
            </a:extLst>
          </p:cNvPr>
          <p:cNvSpPr txBox="1"/>
          <p:nvPr/>
        </p:nvSpPr>
        <p:spPr>
          <a:xfrm>
            <a:off x="8208948" y="2747724"/>
            <a:ext cx="885300" cy="523220"/>
          </a:xfrm>
          <a:prstGeom prst="rect">
            <a:avLst/>
          </a:prstGeom>
          <a:noFill/>
        </p:spPr>
        <p:txBody>
          <a:bodyPr wrap="square">
            <a:spAutoFit/>
          </a:bodyPr>
          <a:lstStyle/>
          <a:p>
            <a:r>
              <a:rPr lang="en-US" sz="2800" dirty="0" err="1">
                <a:latin typeface="Times New Roman"/>
                <a:ea typeface="Times New Roman"/>
                <a:cs typeface="Times New Roman"/>
                <a:sym typeface="Times New Roman"/>
              </a:rPr>
              <a:t>P</a:t>
            </a:r>
            <a:r>
              <a:rPr lang="en-US" sz="2800" baseline="-25000" dirty="0" err="1">
                <a:latin typeface="Times New Roman"/>
                <a:ea typeface="Times New Roman"/>
                <a:cs typeface="Times New Roman"/>
                <a:sym typeface="Times New Roman"/>
              </a:rPr>
              <a:t>rx</a:t>
            </a:r>
            <a:endParaRPr lang="en-US" sz="2800" dirty="0"/>
          </a:p>
        </p:txBody>
      </p:sp>
      <p:sp>
        <p:nvSpPr>
          <p:cNvPr id="92" name="TextBox 91">
            <a:extLst>
              <a:ext uri="{FF2B5EF4-FFF2-40B4-BE49-F238E27FC236}">
                <a16:creationId xmlns:a16="http://schemas.microsoft.com/office/drawing/2014/main" id="{912D74E2-594C-123D-EFFD-4B14D2FD6CE1}"/>
              </a:ext>
            </a:extLst>
          </p:cNvPr>
          <p:cNvSpPr txBox="1"/>
          <p:nvPr/>
        </p:nvSpPr>
        <p:spPr>
          <a:xfrm>
            <a:off x="10341766" y="2751387"/>
            <a:ext cx="885300" cy="523220"/>
          </a:xfrm>
          <a:prstGeom prst="rect">
            <a:avLst/>
          </a:prstGeom>
          <a:noFill/>
        </p:spPr>
        <p:txBody>
          <a:bodyPr wrap="square">
            <a:spAutoFit/>
          </a:bodyPr>
          <a:lstStyle/>
          <a:p>
            <a:r>
              <a:rPr lang="en-US" sz="2800" dirty="0">
                <a:latin typeface="Times New Roman"/>
                <a:ea typeface="Times New Roman"/>
                <a:cs typeface="Times New Roman"/>
                <a:sym typeface="Times New Roman"/>
              </a:rPr>
              <a:t>P</a:t>
            </a:r>
            <a:r>
              <a:rPr lang="en-US" sz="2400" baseline="-25000" dirty="0">
                <a:latin typeface="Times New Roman"/>
                <a:ea typeface="Times New Roman"/>
                <a:cs typeface="Times New Roman"/>
                <a:sym typeface="Times New Roman"/>
              </a:rPr>
              <a:t>DC</a:t>
            </a:r>
            <a:endParaRPr lang="en-US" sz="2800" dirty="0"/>
          </a:p>
        </p:txBody>
      </p:sp>
      <p:grpSp>
        <p:nvGrpSpPr>
          <p:cNvPr id="93" name="Group 92">
            <a:extLst>
              <a:ext uri="{FF2B5EF4-FFF2-40B4-BE49-F238E27FC236}">
                <a16:creationId xmlns:a16="http://schemas.microsoft.com/office/drawing/2014/main" id="{27DC07B4-741E-D76C-6A3E-12F35B944C8B}"/>
              </a:ext>
            </a:extLst>
          </p:cNvPr>
          <p:cNvGrpSpPr/>
          <p:nvPr/>
        </p:nvGrpSpPr>
        <p:grpSpPr>
          <a:xfrm>
            <a:off x="8875388" y="2799216"/>
            <a:ext cx="2149825" cy="954091"/>
            <a:chOff x="8875388" y="2799216"/>
            <a:chExt cx="2149825" cy="954091"/>
          </a:xfrm>
        </p:grpSpPr>
        <p:cxnSp>
          <p:nvCxnSpPr>
            <p:cNvPr id="94" name="Google Shape;896;p20">
              <a:extLst>
                <a:ext uri="{FF2B5EF4-FFF2-40B4-BE49-F238E27FC236}">
                  <a16:creationId xmlns:a16="http://schemas.microsoft.com/office/drawing/2014/main" id="{3EEB62D7-97B4-4BA2-6D89-F5F0E5BCAC35}"/>
                </a:ext>
              </a:extLst>
            </p:cNvPr>
            <p:cNvCxnSpPr>
              <a:cxnSpLocks/>
            </p:cNvCxnSpPr>
            <p:nvPr/>
          </p:nvCxnSpPr>
          <p:spPr>
            <a:xfrm flipH="1">
              <a:off x="10198407" y="3277929"/>
              <a:ext cx="826806" cy="0"/>
            </a:xfrm>
            <a:prstGeom prst="straightConnector1">
              <a:avLst/>
            </a:prstGeom>
            <a:noFill/>
            <a:ln w="28575" cap="flat" cmpd="sng">
              <a:solidFill>
                <a:schemeClr val="dk2"/>
              </a:solidFill>
              <a:prstDash val="solid"/>
              <a:round/>
              <a:headEnd type="triangle" w="med" len="med"/>
              <a:tailEnd type="none" w="med" len="med"/>
            </a:ln>
          </p:spPr>
        </p:cxnSp>
        <p:sp>
          <p:nvSpPr>
            <p:cNvPr id="95" name="Rounded Rectangle 12">
              <a:extLst>
                <a:ext uri="{FF2B5EF4-FFF2-40B4-BE49-F238E27FC236}">
                  <a16:creationId xmlns:a16="http://schemas.microsoft.com/office/drawing/2014/main" id="{195259FE-7748-3377-0AAC-16A3464E51F9}"/>
                </a:ext>
              </a:extLst>
            </p:cNvPr>
            <p:cNvSpPr/>
            <p:nvPr/>
          </p:nvSpPr>
          <p:spPr>
            <a:xfrm>
              <a:off x="8875388" y="2799216"/>
              <a:ext cx="1323019" cy="954091"/>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Rectifier</a:t>
              </a:r>
            </a:p>
            <a:p>
              <a:pPr algn="ctr"/>
              <a:r>
                <a:rPr lang="en-US" sz="2400" dirty="0">
                  <a:solidFill>
                    <a:schemeClr val="tx1"/>
                  </a:solidFill>
                </a:rPr>
                <a:t>Circuit</a:t>
              </a:r>
            </a:p>
          </p:txBody>
        </p:sp>
      </p:grpSp>
      <p:grpSp>
        <p:nvGrpSpPr>
          <p:cNvPr id="96" name="Group 95">
            <a:extLst>
              <a:ext uri="{FF2B5EF4-FFF2-40B4-BE49-F238E27FC236}">
                <a16:creationId xmlns:a16="http://schemas.microsoft.com/office/drawing/2014/main" id="{1DD37589-5DA7-0052-FED6-26ED5CEE78CF}"/>
              </a:ext>
            </a:extLst>
          </p:cNvPr>
          <p:cNvGrpSpPr/>
          <p:nvPr/>
        </p:nvGrpSpPr>
        <p:grpSpPr>
          <a:xfrm>
            <a:off x="8048580" y="3669750"/>
            <a:ext cx="2930096" cy="830997"/>
            <a:chOff x="8048580" y="3669750"/>
            <a:chExt cx="2930096" cy="830997"/>
          </a:xfrm>
        </p:grpSpPr>
        <p:sp>
          <p:nvSpPr>
            <p:cNvPr id="97" name="TextBox 96">
              <a:extLst>
                <a:ext uri="{FF2B5EF4-FFF2-40B4-BE49-F238E27FC236}">
                  <a16:creationId xmlns:a16="http://schemas.microsoft.com/office/drawing/2014/main" id="{1076E6C4-0241-94E1-120F-61847C7C1B04}"/>
                </a:ext>
              </a:extLst>
            </p:cNvPr>
            <p:cNvSpPr txBox="1"/>
            <p:nvPr/>
          </p:nvSpPr>
          <p:spPr>
            <a:xfrm>
              <a:off x="8048580" y="3669750"/>
              <a:ext cx="2930096" cy="830997"/>
            </a:xfrm>
            <a:prstGeom prst="rect">
              <a:avLst/>
            </a:prstGeom>
            <a:noFill/>
          </p:spPr>
          <p:txBody>
            <a:bodyPr wrap="square" rtlCol="0">
              <a:spAutoFit/>
            </a:bodyPr>
            <a:lstStyle/>
            <a:p>
              <a:pPr algn="ctr"/>
              <a:r>
                <a:rPr lang="en-US" sz="2400" dirty="0">
                  <a:solidFill>
                    <a:srgbClr val="0070C0"/>
                  </a:solidFill>
                </a:rPr>
                <a:t>Power Conversion Efficiency (PCE):</a:t>
              </a: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7433AB6-E978-B161-A520-103EA38337E7}"/>
                    </a:ext>
                  </a:extLst>
                </p:cNvPr>
                <p:cNvSpPr txBox="1"/>
                <p:nvPr/>
              </p:nvSpPr>
              <p:spPr>
                <a:xfrm>
                  <a:off x="10421686" y="3983669"/>
                  <a:ext cx="5569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𝜂</m:t>
                        </m:r>
                      </m:oMath>
                    </m:oMathPara>
                  </a14:m>
                  <a:endParaRPr lang="en-US" sz="3200" dirty="0"/>
                </a:p>
              </p:txBody>
            </p:sp>
          </mc:Choice>
          <mc:Fallback xmlns="">
            <p:sp>
              <p:nvSpPr>
                <p:cNvPr id="62" name="TextBox 61">
                  <a:extLst>
                    <a:ext uri="{FF2B5EF4-FFF2-40B4-BE49-F238E27FC236}">
                      <a16:creationId xmlns:a16="http://schemas.microsoft.com/office/drawing/2014/main" id="{5D605ED7-3122-03C2-B21B-2945E0CC5312}"/>
                    </a:ext>
                  </a:extLst>
                </p:cNvPr>
                <p:cNvSpPr txBox="1">
                  <a:spLocks noRot="1" noChangeAspect="1" noMove="1" noResize="1" noEditPoints="1" noAdjustHandles="1" noChangeArrowheads="1" noChangeShapeType="1" noTextEdit="1"/>
                </p:cNvSpPr>
                <p:nvPr/>
              </p:nvSpPr>
              <p:spPr>
                <a:xfrm>
                  <a:off x="10421686" y="3983669"/>
                  <a:ext cx="556990" cy="492443"/>
                </a:xfrm>
                <a:prstGeom prst="rect">
                  <a:avLst/>
                </a:prstGeom>
                <a:blipFill>
                  <a:blip r:embed="rId12"/>
                  <a:stretch>
                    <a:fillRect/>
                  </a:stretch>
                </a:blipFill>
              </p:spPr>
              <p:txBody>
                <a:bodyPr/>
                <a:lstStyle/>
                <a:p>
                  <a:r>
                    <a:rPr lang="en-US">
                      <a:noFill/>
                    </a:rPr>
                    <a:t> </a:t>
                  </a:r>
                </a:p>
              </p:txBody>
            </p:sp>
          </mc:Fallback>
        </mc:AlternateContent>
      </p:grpSp>
      <p:sp>
        <p:nvSpPr>
          <p:cNvPr id="99" name="TextBox 98">
            <a:extLst>
              <a:ext uri="{FF2B5EF4-FFF2-40B4-BE49-F238E27FC236}">
                <a16:creationId xmlns:a16="http://schemas.microsoft.com/office/drawing/2014/main" id="{87470FCD-470F-4733-3C4F-080AA6916A7D}"/>
              </a:ext>
            </a:extLst>
          </p:cNvPr>
          <p:cNvSpPr txBox="1"/>
          <p:nvPr/>
        </p:nvSpPr>
        <p:spPr>
          <a:xfrm>
            <a:off x="904915" y="1142137"/>
            <a:ext cx="4188737" cy="523220"/>
          </a:xfrm>
          <a:prstGeom prst="rect">
            <a:avLst/>
          </a:prstGeom>
          <a:noFill/>
        </p:spPr>
        <p:txBody>
          <a:bodyPr wrap="square" rtlCol="0">
            <a:spAutoFit/>
          </a:bodyPr>
          <a:lstStyle/>
          <a:p>
            <a:r>
              <a:rPr lang="en-US" sz="2800" i="1" dirty="0"/>
              <a:t>An End-to-End Evaluation</a:t>
            </a:r>
            <a:endParaRPr lang="en-US" sz="2800" dirty="0"/>
          </a:p>
        </p:txBody>
      </p:sp>
      <p:sp>
        <p:nvSpPr>
          <p:cNvPr id="100" name="TextBox 99">
            <a:extLst>
              <a:ext uri="{FF2B5EF4-FFF2-40B4-BE49-F238E27FC236}">
                <a16:creationId xmlns:a16="http://schemas.microsoft.com/office/drawing/2014/main" id="{D6922B28-8BF6-8460-25AB-835E9B20F0B1}"/>
              </a:ext>
            </a:extLst>
          </p:cNvPr>
          <p:cNvSpPr txBox="1"/>
          <p:nvPr/>
        </p:nvSpPr>
        <p:spPr>
          <a:xfrm>
            <a:off x="3595363" y="1757316"/>
            <a:ext cx="2180487" cy="830997"/>
          </a:xfrm>
          <a:prstGeom prst="rect">
            <a:avLst/>
          </a:prstGeom>
          <a:noFill/>
        </p:spPr>
        <p:txBody>
          <a:bodyPr wrap="square">
            <a:spAutoFit/>
          </a:bodyPr>
          <a:lstStyle/>
          <a:p>
            <a:pPr algn="ctr"/>
            <a:r>
              <a:rPr lang="en-US" sz="2400" dirty="0">
                <a:solidFill>
                  <a:srgbClr val="0070C0"/>
                </a:solidFill>
              </a:rPr>
              <a:t>EIRP</a:t>
            </a:r>
          </a:p>
          <a:p>
            <a:pPr algn="ctr"/>
            <a:r>
              <a:rPr lang="en-US" sz="2400" dirty="0">
                <a:solidFill>
                  <a:srgbClr val="0070C0"/>
                </a:solidFill>
              </a:rPr>
              <a:t>Regulations</a:t>
            </a:r>
          </a:p>
        </p:txBody>
      </p:sp>
      <p:sp>
        <p:nvSpPr>
          <p:cNvPr id="7" name="Title 1">
            <a:extLst>
              <a:ext uri="{FF2B5EF4-FFF2-40B4-BE49-F238E27FC236}">
                <a16:creationId xmlns:a16="http://schemas.microsoft.com/office/drawing/2014/main" id="{9F223749-85EA-8315-DB98-CBB3175C912A}"/>
              </a:ext>
            </a:extLst>
          </p:cNvPr>
          <p:cNvSpPr>
            <a:spLocks noGrp="1"/>
          </p:cNvSpPr>
          <p:nvPr>
            <p:ph type="title"/>
          </p:nvPr>
        </p:nvSpPr>
        <p:spPr>
          <a:xfrm>
            <a:off x="480257" y="641214"/>
            <a:ext cx="11058287" cy="763600"/>
          </a:xfrm>
        </p:spPr>
        <p:txBody>
          <a:bodyPr>
            <a:noAutofit/>
          </a:bodyPr>
          <a:lstStyle/>
          <a:p>
            <a:r>
              <a:rPr lang="en-US" sz="3300" dirty="0"/>
              <a:t>Which spectrum band serves better for wireless power transfer?</a:t>
            </a:r>
            <a:br>
              <a:rPr lang="en-US" sz="3300" dirty="0"/>
            </a:br>
            <a:endParaRPr lang="en-US" sz="3300" dirty="0"/>
          </a:p>
        </p:txBody>
      </p:sp>
    </p:spTree>
    <p:extLst>
      <p:ext uri="{BB962C8B-B14F-4D97-AF65-F5344CB8AC3E}">
        <p14:creationId xmlns:p14="http://schemas.microsoft.com/office/powerpoint/2010/main" val="95372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fade">
                                      <p:cBhvr>
                                        <p:cTn id="40" dur="500"/>
                                        <p:tgtEl>
                                          <p:spTgt spid="10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fade">
                                      <p:cBhvr>
                                        <p:cTn id="55" dur="500"/>
                                        <p:tgtEl>
                                          <p:spTgt spid="9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500"/>
                                        <p:tgtEl>
                                          <p:spTgt spid="9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fade">
                                      <p:cBhvr>
                                        <p:cTn id="65" dur="500"/>
                                        <p:tgtEl>
                                          <p:spTgt spid="9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500"/>
                                        <p:tgtEl>
                                          <p:spTgt spid="4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500"/>
                                        <p:tgtEl>
                                          <p:spTgt spid="5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fade">
                                      <p:cBhvr>
                                        <p:cTn id="100" dur="500"/>
                                        <p:tgtEl>
                                          <p:spTgt spid="5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99"/>
                                        </p:tgtEl>
                                        <p:attrNameLst>
                                          <p:attrName>style.visibility</p:attrName>
                                        </p:attrNameLst>
                                      </p:cBhvr>
                                      <p:to>
                                        <p:strVal val="visible"/>
                                      </p:to>
                                    </p:set>
                                    <p:animEffect transition="in" filter="wipe(left)">
                                      <p:cBhvr>
                                        <p:cTn id="12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52" grpId="0"/>
      <p:bldP spid="56" grpId="0"/>
      <p:bldP spid="59" grpId="0"/>
      <p:bldP spid="23" grpId="0"/>
      <p:bldP spid="84" grpId="0"/>
      <p:bldP spid="91" grpId="0"/>
      <p:bldP spid="92" grpId="0"/>
      <p:bldP spid="99" grpId="0"/>
      <p:bldP spid="10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Google Shape;424;p60">
                <a:extLst>
                  <a:ext uri="{FF2B5EF4-FFF2-40B4-BE49-F238E27FC236}">
                    <a16:creationId xmlns:a16="http://schemas.microsoft.com/office/drawing/2014/main" id="{1FB48B1F-5E32-CEDE-A8A3-F0A68564C0AC}"/>
                  </a:ext>
                </a:extLst>
              </p:cNvPr>
              <p:cNvSpPr txBox="1">
                <a:spLocks/>
              </p:cNvSpPr>
              <p:nvPr/>
            </p:nvSpPr>
            <p:spPr>
              <a:xfrm>
                <a:off x="314574" y="1447506"/>
                <a:ext cx="12663745" cy="58776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3500"/>
                  </a:lnSpc>
                  <a:buFont typeface="Arial" panose="020B0604020202020204" pitchFamily="34" charset="0"/>
                  <a:buNone/>
                </a:pPr>
                <a:r>
                  <a:rPr lang="en-US" dirty="0">
                    <a:solidFill>
                      <a:schemeClr val="bg2">
                        <a:lumMod val="50000"/>
                      </a:schemeClr>
                    </a:solidFill>
                    <a:latin typeface="Times New Roman"/>
                    <a:ea typeface="Times New Roman"/>
                    <a:cs typeface="Times New Roman"/>
                    <a:sym typeface="Times New Roman"/>
                  </a:rPr>
                  <a:t>Received Power at harvester (dB): </a:t>
                </a:r>
              </a:p>
              <a:p>
                <a:pPr marL="0" indent="0">
                  <a:lnSpc>
                    <a:spcPts val="3500"/>
                  </a:lnSpc>
                  <a:spcBef>
                    <a:spcPts val="2133"/>
                  </a:spcBef>
                  <a:buClr>
                    <a:schemeClr val="dk1"/>
                  </a:buClr>
                  <a:buSzPts val="1100"/>
                  <a:buNone/>
                </a:pPr>
                <a14:m>
                  <m:oMath xmlns:m="http://schemas.openxmlformats.org/officeDocument/2006/math">
                    <m:sSub>
                      <m:sSubPr>
                        <m:ctrlPr>
                          <a:rPr lang="en-US" b="0" i="1" smtClean="0">
                            <a:latin typeface="Cambria Math" panose="02040503050406030204" pitchFamily="18" charset="0"/>
                            <a:ea typeface="Times New Roman"/>
                            <a:cs typeface="Times New Roman"/>
                            <a:sym typeface="Times New Roman"/>
                          </a:rPr>
                        </m:ctrlPr>
                      </m:sSubPr>
                      <m:e>
                        <m:r>
                          <a:rPr lang="en-US" b="0" i="1" smtClean="0">
                            <a:latin typeface="Cambria Math" panose="02040503050406030204" pitchFamily="18" charset="0"/>
                            <a:ea typeface="Times New Roman"/>
                            <a:cs typeface="Times New Roman"/>
                            <a:sym typeface="Times New Roman"/>
                          </a:rPr>
                          <m:t>𝑃</m:t>
                        </m:r>
                      </m:e>
                      <m:sub>
                        <m:r>
                          <a:rPr lang="en-US" b="0" i="1" smtClean="0">
                            <a:latin typeface="Cambria Math" panose="02040503050406030204" pitchFamily="18" charset="0"/>
                            <a:ea typeface="Times New Roman"/>
                            <a:cs typeface="Times New Roman"/>
                            <a:sym typeface="Times New Roman"/>
                          </a:rPr>
                          <m:t>𝑟𝑥</m:t>
                        </m:r>
                      </m:sub>
                    </m:sSub>
                    <m:r>
                      <a:rPr lang="en-US" b="0" i="1" smtClean="0">
                        <a:latin typeface="Cambria Math" panose="02040503050406030204" pitchFamily="18" charset="0"/>
                        <a:ea typeface="Times New Roman"/>
                        <a:cs typeface="Times New Roman"/>
                        <a:sym typeface="Times New Roman"/>
                      </a:rPr>
                      <m:t>=</m:t>
                    </m:r>
                    <m:sSub>
                      <m:sSubPr>
                        <m:ctrlPr>
                          <a:rPr lang="en-US" b="0" i="1" smtClean="0">
                            <a:latin typeface="Cambria Math" panose="02040503050406030204" pitchFamily="18" charset="0"/>
                            <a:ea typeface="Times New Roman"/>
                            <a:cs typeface="Times New Roman"/>
                            <a:sym typeface="Times New Roman"/>
                          </a:rPr>
                        </m:ctrlPr>
                      </m:sSubPr>
                      <m:e>
                        <m:r>
                          <a:rPr lang="en-US" b="0" i="1" smtClean="0">
                            <a:latin typeface="Cambria Math" panose="02040503050406030204" pitchFamily="18" charset="0"/>
                            <a:ea typeface="Times New Roman"/>
                            <a:cs typeface="Times New Roman"/>
                            <a:sym typeface="Times New Roman"/>
                          </a:rPr>
                          <m:t>𝑃</m:t>
                        </m:r>
                      </m:e>
                      <m:sub>
                        <m:r>
                          <a:rPr lang="en-US" b="0" i="1" smtClean="0">
                            <a:latin typeface="Cambria Math" panose="02040503050406030204" pitchFamily="18" charset="0"/>
                            <a:ea typeface="Times New Roman"/>
                            <a:cs typeface="Times New Roman"/>
                            <a:sym typeface="Times New Roman"/>
                          </a:rPr>
                          <m:t>𝑡𝑥</m:t>
                        </m:r>
                      </m:sub>
                    </m:sSub>
                    <m:r>
                      <a:rPr lang="en-US" b="0" i="1" smtClean="0">
                        <a:latin typeface="Cambria Math" panose="02040503050406030204" pitchFamily="18" charset="0"/>
                        <a:ea typeface="Times New Roman"/>
                        <a:cs typeface="Times New Roman"/>
                        <a:sym typeface="Times New Roman"/>
                      </a:rPr>
                      <m:t>+</m:t>
                    </m:r>
                    <m:sSub>
                      <m:sSubPr>
                        <m:ctrlPr>
                          <a:rPr lang="en-US" b="0" i="1" smtClean="0">
                            <a:latin typeface="Cambria Math" panose="02040503050406030204" pitchFamily="18" charset="0"/>
                            <a:ea typeface="Times New Roman"/>
                            <a:cs typeface="Times New Roman"/>
                            <a:sym typeface="Times New Roman"/>
                          </a:rPr>
                        </m:ctrlPr>
                      </m:sSubPr>
                      <m:e>
                        <m:r>
                          <a:rPr lang="en-US" b="0" i="1" smtClean="0">
                            <a:latin typeface="Cambria Math" panose="02040503050406030204" pitchFamily="18" charset="0"/>
                            <a:ea typeface="Times New Roman"/>
                            <a:cs typeface="Times New Roman"/>
                            <a:sym typeface="Times New Roman"/>
                          </a:rPr>
                          <m:t>𝐺</m:t>
                        </m:r>
                      </m:e>
                      <m:sub>
                        <m:r>
                          <a:rPr lang="en-US" b="0" i="1" smtClean="0">
                            <a:latin typeface="Cambria Math" panose="02040503050406030204" pitchFamily="18" charset="0"/>
                            <a:ea typeface="Times New Roman"/>
                            <a:cs typeface="Times New Roman"/>
                            <a:sym typeface="Times New Roman"/>
                          </a:rPr>
                          <m:t>𝑡𝑥</m:t>
                        </m:r>
                      </m:sub>
                    </m:sSub>
                    <m:r>
                      <a:rPr lang="en-US" b="0" i="1" smtClean="0">
                        <a:latin typeface="Cambria Math" panose="02040503050406030204" pitchFamily="18" charset="0"/>
                        <a:ea typeface="Times New Roman"/>
                        <a:cs typeface="Times New Roman"/>
                        <a:sym typeface="Times New Roman"/>
                      </a:rPr>
                      <m:t>+</m:t>
                    </m:r>
                    <m:sSub>
                      <m:sSubPr>
                        <m:ctrlPr>
                          <a:rPr lang="en-US" b="0" i="1" smtClean="0">
                            <a:latin typeface="Cambria Math" panose="02040503050406030204" pitchFamily="18" charset="0"/>
                            <a:ea typeface="Times New Roman"/>
                            <a:cs typeface="Times New Roman"/>
                            <a:sym typeface="Times New Roman"/>
                          </a:rPr>
                        </m:ctrlPr>
                      </m:sSubPr>
                      <m:e>
                        <m:r>
                          <a:rPr lang="en-US" b="0" i="1" smtClean="0">
                            <a:latin typeface="Cambria Math" panose="02040503050406030204" pitchFamily="18" charset="0"/>
                            <a:ea typeface="Times New Roman"/>
                            <a:cs typeface="Times New Roman"/>
                            <a:sym typeface="Times New Roman"/>
                          </a:rPr>
                          <m:t>𝐺</m:t>
                        </m:r>
                      </m:e>
                      <m:sub>
                        <m:r>
                          <a:rPr lang="en-US" b="0" i="1" smtClean="0">
                            <a:latin typeface="Cambria Math" panose="02040503050406030204" pitchFamily="18" charset="0"/>
                            <a:ea typeface="Times New Roman"/>
                            <a:cs typeface="Times New Roman"/>
                            <a:sym typeface="Times New Roman"/>
                          </a:rPr>
                          <m:t>𝑟𝑥</m:t>
                        </m:r>
                      </m:sub>
                    </m:sSub>
                    <m:r>
                      <a:rPr lang="en-US" b="0" i="1" smtClean="0">
                        <a:latin typeface="Cambria Math" panose="02040503050406030204" pitchFamily="18" charset="0"/>
                        <a:ea typeface="Times New Roman"/>
                        <a:cs typeface="Times New Roman"/>
                        <a:sym typeface="Times New Roman"/>
                      </a:rPr>
                      <m:t>+</m:t>
                    </m:r>
                  </m:oMath>
                </a14:m>
                <a:r>
                  <a:rPr lang="en-US" i="1" dirty="0">
                    <a:latin typeface="Times New Roman"/>
                    <a:ea typeface="Times New Roman"/>
                    <a:cs typeface="Times New Roman"/>
                    <a:sym typeface="Times New Roman"/>
                  </a:rPr>
                  <a:t> L(f, d)</a:t>
                </a:r>
                <a:endParaRPr lang="en-US" dirty="0">
                  <a:latin typeface="Times New Roman"/>
                  <a:ea typeface="Times New Roman"/>
                  <a:cs typeface="Times New Roman"/>
                  <a:sym typeface="Times New Roman"/>
                </a:endParaRPr>
              </a:p>
              <a:p>
                <a:pPr marL="0" indent="0">
                  <a:lnSpc>
                    <a:spcPts val="3500"/>
                  </a:lnSpc>
                  <a:spcBef>
                    <a:spcPts val="2133"/>
                  </a:spcBef>
                  <a:buClr>
                    <a:schemeClr val="dk1"/>
                  </a:buClr>
                  <a:buSzPts val="1100"/>
                  <a:buFont typeface="Arial" panose="020B0604020202020204" pitchFamily="34" charset="0"/>
                  <a:buNone/>
                </a:pPr>
                <a:r>
                  <a:rPr lang="en-US" dirty="0">
                    <a:solidFill>
                      <a:schemeClr val="bg2">
                        <a:lumMod val="50000"/>
                      </a:schemeClr>
                    </a:solidFill>
                    <a:latin typeface="Times New Roman"/>
                    <a:ea typeface="Times New Roman"/>
                    <a:cs typeface="Times New Roman"/>
                    <a:sym typeface="Times New Roman"/>
                  </a:rPr>
                  <a:t>Harvester Antenna Gain (dB):</a:t>
                </a:r>
              </a:p>
              <a:p>
                <a:pPr marL="0" indent="0">
                  <a:lnSpc>
                    <a:spcPts val="3500"/>
                  </a:lnSpc>
                  <a:spcBef>
                    <a:spcPts val="2133"/>
                  </a:spcBef>
                  <a:buClr>
                    <a:schemeClr val="dk1"/>
                  </a:buClr>
                  <a:buSzPts val="1100"/>
                  <a:buNone/>
                </a:pPr>
                <a14:m>
                  <m:oMath xmlns:m="http://schemas.openxmlformats.org/officeDocument/2006/math">
                    <m:sSub>
                      <m:sSubPr>
                        <m:ctrlPr>
                          <a:rPr lang="en-US" b="0" i="1" smtClean="0">
                            <a:latin typeface="Cambria Math" panose="02040503050406030204" pitchFamily="18" charset="0"/>
                            <a:ea typeface="Times New Roman"/>
                            <a:cs typeface="Times New Roman"/>
                            <a:sym typeface="Times New Roman"/>
                          </a:rPr>
                        </m:ctrlPr>
                      </m:sSubPr>
                      <m:e>
                        <m:r>
                          <a:rPr lang="en-US" b="0" i="1" smtClean="0">
                            <a:latin typeface="Cambria Math" panose="02040503050406030204" pitchFamily="18" charset="0"/>
                            <a:ea typeface="Times New Roman"/>
                            <a:cs typeface="Times New Roman"/>
                            <a:sym typeface="Times New Roman"/>
                          </a:rPr>
                          <m:t>𝐺</m:t>
                        </m:r>
                      </m:e>
                      <m:sub>
                        <m:r>
                          <a:rPr lang="en-US" b="0" i="1" smtClean="0">
                            <a:latin typeface="Cambria Math" panose="02040503050406030204" pitchFamily="18" charset="0"/>
                            <a:ea typeface="Times New Roman"/>
                            <a:cs typeface="Times New Roman"/>
                            <a:sym typeface="Times New Roman"/>
                          </a:rPr>
                          <m:t>𝑟𝑥</m:t>
                        </m:r>
                      </m:sub>
                    </m:sSub>
                  </m:oMath>
                </a14:m>
                <a:r>
                  <a:rPr lang="en-US" dirty="0">
                    <a:latin typeface="Times New Roman"/>
                    <a:ea typeface="Times New Roman"/>
                    <a:cs typeface="Times New Roman"/>
                    <a:sym typeface="Times New Roman"/>
                  </a:rPr>
                  <a:t> = 10</a:t>
                </a:r>
                <a:r>
                  <a:rPr lang="en-US" i="1" dirty="0">
                    <a:latin typeface="Times New Roman"/>
                    <a:ea typeface="Times New Roman"/>
                    <a:cs typeface="Times New Roman"/>
                    <a:sym typeface="Times New Roman"/>
                  </a:rPr>
                  <a:t>log</a:t>
                </a:r>
                <a:r>
                  <a:rPr lang="en-US" dirty="0">
                    <a:latin typeface="Times New Roman"/>
                    <a:ea typeface="Times New Roman"/>
                    <a:cs typeface="Times New Roman"/>
                    <a:sym typeface="Times New Roman"/>
                  </a:rPr>
                  <a:t>(</a:t>
                </a:r>
                <a14:m>
                  <m:oMath xmlns:m="http://schemas.openxmlformats.org/officeDocument/2006/math">
                    <m:f>
                      <m:fPr>
                        <m:ctrlPr>
                          <a:rPr lang="en-US" sz="3200" i="1" dirty="0">
                            <a:latin typeface="Cambria Math" panose="02040503050406030204" pitchFamily="18" charset="0"/>
                            <a:cs typeface="Times New Roman"/>
                            <a:sym typeface="Times New Roman"/>
                          </a:rPr>
                        </m:ctrlPr>
                      </m:fPr>
                      <m:num>
                        <m:r>
                          <a:rPr lang="en-US" sz="3200" i="1" dirty="0">
                            <a:latin typeface="Cambria Math" panose="02040503050406030204" pitchFamily="18" charset="0"/>
                            <a:cs typeface="Times New Roman"/>
                            <a:sym typeface="Times New Roman"/>
                          </a:rPr>
                          <m:t>4</m:t>
                        </m:r>
                        <m:sSub>
                          <m:sSubPr>
                            <m:ctrlPr>
                              <a:rPr lang="en-US" sz="3200" b="0" i="1" dirty="0" smtClean="0">
                                <a:latin typeface="Cambria Math" panose="02040503050406030204" pitchFamily="18" charset="0"/>
                                <a:cs typeface="Times New Roman"/>
                                <a:sym typeface="Times New Roman"/>
                              </a:rPr>
                            </m:ctrlPr>
                          </m:sSubPr>
                          <m:e>
                            <m:r>
                              <a:rPr lang="en-US" sz="3200" i="1" dirty="0">
                                <a:latin typeface="Cambria Math" panose="02040503050406030204" pitchFamily="18" charset="0"/>
                                <a:cs typeface="Times New Roman"/>
                                <a:sym typeface="Times New Roman"/>
                              </a:rPr>
                              <m:t>𝐴</m:t>
                            </m:r>
                          </m:e>
                          <m:sub>
                            <m:r>
                              <a:rPr lang="en-US" sz="3200" b="0" i="1" dirty="0" smtClean="0">
                                <a:latin typeface="Cambria Math" panose="02040503050406030204" pitchFamily="18" charset="0"/>
                                <a:cs typeface="Times New Roman"/>
                                <a:sym typeface="Times New Roman"/>
                              </a:rPr>
                              <m:t>𝑒</m:t>
                            </m:r>
                          </m:sub>
                        </m:sSub>
                        <m:r>
                          <a:rPr lang="en-US" sz="3200" dirty="0">
                            <a:latin typeface="Cambria Math" panose="02040503050406030204" pitchFamily="18" charset="0"/>
                            <a:ea typeface="Times New Roman"/>
                            <a:cs typeface="Times New Roman"/>
                            <a:sym typeface="Times New Roman"/>
                          </a:rPr>
                          <m:t>𝝅</m:t>
                        </m:r>
                        <m:r>
                          <a:rPr lang="en-US" sz="3200" i="1" dirty="0">
                            <a:latin typeface="Cambria Math" panose="02040503050406030204" pitchFamily="18" charset="0"/>
                            <a:ea typeface="Times New Roman"/>
                            <a:cs typeface="Times New Roman"/>
                            <a:sym typeface="Times New Roman"/>
                          </a:rPr>
                          <m:t>𝑓</m:t>
                        </m:r>
                        <m:r>
                          <a:rPr lang="en-US" sz="3200" i="1" baseline="30000" dirty="0">
                            <a:latin typeface="Cambria Math" panose="02040503050406030204" pitchFamily="18" charset="0"/>
                            <a:ea typeface="Times New Roman"/>
                            <a:cs typeface="Times New Roman"/>
                            <a:sym typeface="Times New Roman"/>
                          </a:rPr>
                          <m:t>2</m:t>
                        </m:r>
                      </m:num>
                      <m:den>
                        <m:r>
                          <a:rPr lang="en-US" sz="3200" i="1" dirty="0">
                            <a:latin typeface="Cambria Math" panose="02040503050406030204" pitchFamily="18" charset="0"/>
                            <a:ea typeface="Times New Roman"/>
                            <a:cs typeface="Times New Roman"/>
                            <a:sym typeface="Times New Roman"/>
                          </a:rPr>
                          <m:t>𝑐</m:t>
                        </m:r>
                        <m:r>
                          <a:rPr lang="en-US" sz="3200" i="1" baseline="30000" dirty="0">
                            <a:latin typeface="Cambria Math" panose="02040503050406030204" pitchFamily="18" charset="0"/>
                            <a:ea typeface="Times New Roman"/>
                            <a:cs typeface="Times New Roman"/>
                            <a:sym typeface="Times New Roman"/>
                          </a:rPr>
                          <m:t>2</m:t>
                        </m:r>
                      </m:den>
                    </m:f>
                  </m:oMath>
                </a14:m>
                <a:r>
                  <a:rPr lang="en-US" dirty="0">
                    <a:latin typeface="Times New Roman"/>
                    <a:ea typeface="Times New Roman"/>
                    <a:cs typeface="Times New Roman"/>
                    <a:sym typeface="Times New Roman"/>
                  </a:rPr>
                  <a:t>),  where </a:t>
                </a:r>
                <a14:m>
                  <m:oMath xmlns:m="http://schemas.openxmlformats.org/officeDocument/2006/math">
                    <m:sSub>
                      <m:sSubPr>
                        <m:ctrlPr>
                          <a:rPr lang="en-US" b="0" i="1" dirty="0" smtClean="0">
                            <a:latin typeface="Cambria Math" panose="02040503050406030204" pitchFamily="18" charset="0"/>
                            <a:cs typeface="Times New Roman"/>
                            <a:sym typeface="Times New Roman"/>
                          </a:rPr>
                        </m:ctrlPr>
                      </m:sSubPr>
                      <m:e>
                        <m:r>
                          <a:rPr lang="en-US" i="1" dirty="0">
                            <a:latin typeface="Cambria Math" panose="02040503050406030204" pitchFamily="18" charset="0"/>
                            <a:cs typeface="Times New Roman"/>
                            <a:sym typeface="Times New Roman"/>
                          </a:rPr>
                          <m:t>𝐴</m:t>
                        </m:r>
                      </m:e>
                      <m:sub>
                        <m:r>
                          <a:rPr lang="en-US" b="0" i="1" dirty="0" smtClean="0">
                            <a:latin typeface="Cambria Math" panose="02040503050406030204" pitchFamily="18" charset="0"/>
                            <a:cs typeface="Times New Roman"/>
                            <a:sym typeface="Times New Roman"/>
                          </a:rPr>
                          <m:t>𝑒</m:t>
                        </m:r>
                      </m:sub>
                    </m:sSub>
                  </m:oMath>
                </a14:m>
                <a:r>
                  <a:rPr lang="en-US" dirty="0">
                    <a:latin typeface="Times New Roman"/>
                    <a:ea typeface="Times New Roman"/>
                    <a:cs typeface="Times New Roman"/>
                    <a:sym typeface="Times New Roman"/>
                  </a:rPr>
                  <a:t> is the effective antenna aperture.</a:t>
                </a:r>
              </a:p>
              <a:p>
                <a:pPr marL="0" indent="0">
                  <a:lnSpc>
                    <a:spcPts val="3500"/>
                  </a:lnSpc>
                  <a:spcBef>
                    <a:spcPts val="2133"/>
                  </a:spcBef>
                  <a:buClr>
                    <a:schemeClr val="dk1"/>
                  </a:buClr>
                  <a:buSzPts val="1100"/>
                  <a:buNone/>
                </a:pPr>
                <a:r>
                  <a:rPr lang="en-US" dirty="0">
                    <a:solidFill>
                      <a:schemeClr val="bg2">
                        <a:lumMod val="50000"/>
                      </a:schemeClr>
                    </a:solidFill>
                    <a:latin typeface="Times New Roman"/>
                    <a:ea typeface="Times New Roman"/>
                    <a:cs typeface="Times New Roman"/>
                    <a:sym typeface="Times New Roman"/>
                  </a:rPr>
                  <a:t>Harvested DC Power (dB):</a:t>
                </a:r>
              </a:p>
              <a:p>
                <a:pPr marL="0" indent="0">
                  <a:lnSpc>
                    <a:spcPts val="3500"/>
                  </a:lnSpc>
                  <a:spcBef>
                    <a:spcPts val="2133"/>
                  </a:spcBef>
                  <a:buClr>
                    <a:schemeClr val="dk1"/>
                  </a:buClr>
                  <a:buSzPts val="1100"/>
                  <a:buNone/>
                </a:pPr>
                <a:r>
                  <a:rPr lang="en-US" dirty="0">
                    <a:latin typeface="Times New Roman"/>
                    <a:ea typeface="Times New Roman"/>
                    <a:cs typeface="Times New Roman"/>
                    <a:sym typeface="Times New Roman"/>
                  </a:rPr>
                  <a:t>P</a:t>
                </a:r>
                <a:r>
                  <a:rPr lang="en-US" sz="3200" baseline="-25000" dirty="0">
                    <a:latin typeface="Times New Roman"/>
                    <a:ea typeface="Times New Roman"/>
                    <a:cs typeface="Times New Roman"/>
                    <a:sym typeface="Times New Roman"/>
                  </a:rPr>
                  <a:t>DC</a:t>
                </a:r>
                <a:r>
                  <a:rPr lang="en-US" sz="3200" dirty="0">
                    <a:latin typeface="Times New Roman"/>
                    <a:ea typeface="Times New Roman"/>
                    <a:cs typeface="Times New Roman"/>
                    <a:sym typeface="Times New Roman"/>
                  </a:rPr>
                  <a:t> </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P</a:t>
                </a:r>
                <a:r>
                  <a:rPr lang="en-US" sz="3200" baseline="-25000" dirty="0" err="1">
                    <a:latin typeface="Times New Roman"/>
                    <a:ea typeface="Times New Roman"/>
                    <a:cs typeface="Times New Roman"/>
                    <a:sym typeface="Times New Roman"/>
                  </a:rPr>
                  <a:t>tx</a:t>
                </a:r>
                <a:r>
                  <a:rPr lang="en-US" dirty="0">
                    <a:latin typeface="Times New Roman"/>
                    <a:ea typeface="Times New Roman"/>
                    <a:cs typeface="Times New Roman"/>
                    <a:sym typeface="Times New Roman"/>
                  </a:rPr>
                  <a:t> + </a:t>
                </a:r>
                <a:r>
                  <a:rPr lang="en-US" dirty="0" err="1">
                    <a:latin typeface="Times New Roman"/>
                    <a:ea typeface="Times New Roman"/>
                    <a:cs typeface="Times New Roman"/>
                    <a:sym typeface="Times New Roman"/>
                  </a:rPr>
                  <a:t>G</a:t>
                </a:r>
                <a:r>
                  <a:rPr lang="en-US" sz="3200" baseline="-25000" dirty="0" err="1">
                    <a:latin typeface="Times New Roman"/>
                    <a:ea typeface="Times New Roman"/>
                    <a:cs typeface="Times New Roman"/>
                    <a:sym typeface="Times New Roman"/>
                  </a:rPr>
                  <a:t>tx</a:t>
                </a:r>
                <a:r>
                  <a:rPr lang="en-US" dirty="0">
                    <a:latin typeface="Times New Roman"/>
                    <a:ea typeface="Times New Roman"/>
                    <a:cs typeface="Times New Roman"/>
                    <a:sym typeface="Times New Roman"/>
                  </a:rPr>
                  <a:t> + 10</a:t>
                </a:r>
                <a:r>
                  <a:rPr lang="en-US" i="1" dirty="0">
                    <a:latin typeface="Times New Roman"/>
                    <a:ea typeface="Times New Roman"/>
                    <a:cs typeface="Times New Roman"/>
                    <a:sym typeface="Times New Roman"/>
                  </a:rPr>
                  <a:t>log</a:t>
                </a:r>
                <a:r>
                  <a:rPr lang="en-US" dirty="0">
                    <a:latin typeface="Times New Roman"/>
                    <a:ea typeface="Times New Roman"/>
                    <a:cs typeface="Times New Roman"/>
                    <a:sym typeface="Times New Roman"/>
                  </a:rPr>
                  <a:t>(</a:t>
                </a:r>
                <a14:m>
                  <m:oMath xmlns:m="http://schemas.openxmlformats.org/officeDocument/2006/math">
                    <m:r>
                      <a:rPr lang="en-US" sz="3200" i="1" dirty="0" smtClean="0">
                        <a:latin typeface="Cambria Math" panose="02040503050406030204" pitchFamily="18" charset="0"/>
                        <a:cs typeface="Times New Roman"/>
                        <a:sym typeface="Times New Roman"/>
                      </a:rPr>
                      <m:t>𝐴</m:t>
                    </m:r>
                    <m:r>
                      <a:rPr lang="en-US" sz="3200" i="1" baseline="-25000" dirty="0">
                        <a:latin typeface="Cambria Math" panose="02040503050406030204" pitchFamily="18" charset="0"/>
                        <a:cs typeface="Times New Roman"/>
                        <a:sym typeface="Times New Roman"/>
                      </a:rPr>
                      <m:t>𝑒</m:t>
                    </m:r>
                  </m:oMath>
                </a14:m>
                <a:r>
                  <a:rPr lang="en-US" dirty="0">
                    <a:latin typeface="Times New Roman"/>
                    <a:ea typeface="Times New Roman"/>
                    <a:cs typeface="Times New Roman"/>
                    <a:sym typeface="Times New Roman"/>
                  </a:rPr>
                  <a:t>) – 20</a:t>
                </a:r>
                <a:r>
                  <a:rPr lang="en-US" i="1" dirty="0">
                    <a:latin typeface="Times New Roman"/>
                    <a:ea typeface="Times New Roman"/>
                    <a:cs typeface="Times New Roman"/>
                    <a:sym typeface="Times New Roman"/>
                  </a:rPr>
                  <a:t>log</a:t>
                </a:r>
                <a:r>
                  <a:rPr lang="en-US" dirty="0">
                    <a:latin typeface="Times New Roman"/>
                    <a:ea typeface="Times New Roman"/>
                    <a:cs typeface="Times New Roman"/>
                    <a:sym typeface="Times New Roman"/>
                  </a:rPr>
                  <a:t>(</a:t>
                </a:r>
                <a:r>
                  <a:rPr lang="en-US" i="1" dirty="0">
                    <a:latin typeface="Times New Roman"/>
                    <a:ea typeface="Times New Roman"/>
                    <a:cs typeface="Times New Roman"/>
                    <a:sym typeface="Times New Roman"/>
                  </a:rPr>
                  <a:t>d</a:t>
                </a:r>
                <a:r>
                  <a:rPr lang="en-US" dirty="0">
                    <a:latin typeface="Times New Roman"/>
                    <a:ea typeface="Times New Roman"/>
                    <a:cs typeface="Times New Roman"/>
                    <a:sym typeface="Times New Roman"/>
                  </a:rPr>
                  <a:t>) – 10</a:t>
                </a:r>
                <a:r>
                  <a:rPr lang="en-US" i="1" dirty="0">
                    <a:latin typeface="Times New Roman"/>
                    <a:ea typeface="Times New Roman"/>
                    <a:cs typeface="Times New Roman"/>
                    <a:sym typeface="Times New Roman"/>
                  </a:rPr>
                  <a:t>log</a:t>
                </a:r>
                <a:r>
                  <a:rPr lang="en-US" dirty="0">
                    <a:latin typeface="Times New Roman"/>
                    <a:ea typeface="Times New Roman"/>
                    <a:cs typeface="Times New Roman"/>
                    <a:sym typeface="Times New Roman"/>
                  </a:rPr>
                  <a:t>(</a:t>
                </a:r>
                <a14:m>
                  <m:oMath xmlns:m="http://schemas.openxmlformats.org/officeDocument/2006/math">
                    <m:r>
                      <a:rPr lang="en-US" i="1">
                        <a:latin typeface="Cambria Math" panose="02040503050406030204" pitchFamily="18" charset="0"/>
                        <a:ea typeface="Times New Roman"/>
                        <a:cs typeface="Times New Roman"/>
                        <a:sym typeface="Times New Roman"/>
                      </a:rPr>
                      <m:t>4</m:t>
                    </m:r>
                    <m:r>
                      <a:rPr lang="en-US" dirty="0">
                        <a:latin typeface="Cambria Math" panose="02040503050406030204" pitchFamily="18" charset="0"/>
                        <a:ea typeface="Times New Roman"/>
                        <a:cs typeface="Times New Roman"/>
                        <a:sym typeface="Times New Roman"/>
                      </a:rPr>
                      <m:t>𝝅</m:t>
                    </m:r>
                  </m:oMath>
                </a14:m>
                <a:r>
                  <a:rPr lang="en-US" dirty="0">
                    <a:latin typeface="Times New Roman"/>
                    <a:ea typeface="Times New Roman"/>
                    <a:cs typeface="Times New Roman"/>
                    <a:sym typeface="Times New Roman"/>
                  </a:rPr>
                  <a:t>) + 10</a:t>
                </a:r>
                <a:r>
                  <a:rPr lang="en-US" i="1" dirty="0">
                    <a:latin typeface="Times New Roman"/>
                    <a:ea typeface="Times New Roman"/>
                    <a:cs typeface="Times New Roman"/>
                    <a:sym typeface="Times New Roman"/>
                  </a:rPr>
                  <a:t>log</a:t>
                </a:r>
                <a:r>
                  <a:rPr lang="en-US" dirty="0">
                    <a:latin typeface="Times New Roman"/>
                    <a:ea typeface="Times New Roman"/>
                    <a:cs typeface="Times New Roman"/>
                    <a:sym typeface="Times New Roman"/>
                  </a:rPr>
                  <a:t>(</a:t>
                </a:r>
                <a:r>
                  <a:rPr lang="en-US" i="1" dirty="0">
                    <a:latin typeface="Times New Roman"/>
                    <a:ea typeface="Times New Roman"/>
                    <a:cs typeface="Times New Roman"/>
                    <a:sym typeface="Times New Roman"/>
                  </a:rPr>
                  <a:t>η</a:t>
                </a:r>
                <a:r>
                  <a:rPr lang="en-US" dirty="0">
                    <a:latin typeface="Times New Roman"/>
                    <a:ea typeface="Times New Roman"/>
                    <a:cs typeface="Times New Roman"/>
                    <a:sym typeface="Times New Roman"/>
                  </a:rPr>
                  <a:t>) </a:t>
                </a:r>
                <a:endParaRPr lang="ar-AE" sz="1600" dirty="0"/>
              </a:p>
            </p:txBody>
          </p:sp>
        </mc:Choice>
        <mc:Fallback xmlns="">
          <p:sp>
            <p:nvSpPr>
              <p:cNvPr id="14" name="Google Shape;424;p60">
                <a:extLst>
                  <a:ext uri="{FF2B5EF4-FFF2-40B4-BE49-F238E27FC236}">
                    <a16:creationId xmlns:a16="http://schemas.microsoft.com/office/drawing/2014/main" id="{1FB48B1F-5E32-CEDE-A8A3-F0A68564C0AC}"/>
                  </a:ext>
                </a:extLst>
              </p:cNvPr>
              <p:cNvSpPr txBox="1">
                <a:spLocks noRot="1" noChangeAspect="1" noMove="1" noResize="1" noEditPoints="1" noAdjustHandles="1" noChangeArrowheads="1" noChangeShapeType="1" noTextEdit="1"/>
              </p:cNvSpPr>
              <p:nvPr/>
            </p:nvSpPr>
            <p:spPr>
              <a:xfrm>
                <a:off x="314574" y="1447506"/>
                <a:ext cx="12663745" cy="5877600"/>
              </a:xfrm>
              <a:prstGeom prst="rect">
                <a:avLst/>
              </a:prstGeom>
              <a:blipFill>
                <a:blip r:embed="rId3"/>
                <a:stretch>
                  <a:fillRect l="-77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77B75F3-848A-D406-F42A-0B93FC873599}"/>
              </a:ext>
            </a:extLst>
          </p:cNvPr>
          <p:cNvSpPr>
            <a:spLocks noGrp="1"/>
          </p:cNvSpPr>
          <p:nvPr>
            <p:ph type="title"/>
          </p:nvPr>
        </p:nvSpPr>
        <p:spPr>
          <a:xfrm>
            <a:off x="431058" y="283765"/>
            <a:ext cx="10515600" cy="1325563"/>
          </a:xfrm>
        </p:spPr>
        <p:txBody>
          <a:bodyPr/>
          <a:lstStyle/>
          <a:p>
            <a:r>
              <a:rPr lang="en-US" dirty="0"/>
              <a:t>Link Budget Analysis</a:t>
            </a:r>
          </a:p>
        </p:txBody>
      </p:sp>
      <p:sp>
        <p:nvSpPr>
          <p:cNvPr id="4" name="Slide Number Placeholder 3">
            <a:extLst>
              <a:ext uri="{FF2B5EF4-FFF2-40B4-BE49-F238E27FC236}">
                <a16:creationId xmlns:a16="http://schemas.microsoft.com/office/drawing/2014/main" id="{6BA61DC4-059C-5E28-65F6-AFFE484D9E2F}"/>
              </a:ext>
            </a:extLst>
          </p:cNvPr>
          <p:cNvSpPr>
            <a:spLocks noGrp="1"/>
          </p:cNvSpPr>
          <p:nvPr>
            <p:ph type="sldNum" sz="quarter" idx="12"/>
          </p:nvPr>
        </p:nvSpPr>
        <p:spPr/>
        <p:txBody>
          <a:bodyPr/>
          <a:lstStyle/>
          <a:p>
            <a:fld id="{13A151B3-2FD4-B749-B626-A1FC386C0CF3}" type="slidenum">
              <a:rPr lang="en-US" smtClean="0"/>
              <a:t>6</a:t>
            </a:fld>
            <a:endParaRPr lang="en-US" dirty="0"/>
          </a:p>
        </p:txBody>
      </p:sp>
      <p:cxnSp>
        <p:nvCxnSpPr>
          <p:cNvPr id="5" name="Google Shape;882;p20">
            <a:extLst>
              <a:ext uri="{FF2B5EF4-FFF2-40B4-BE49-F238E27FC236}">
                <a16:creationId xmlns:a16="http://schemas.microsoft.com/office/drawing/2014/main" id="{DBE34130-EC8C-56D4-993D-FED318EE3C8E}"/>
              </a:ext>
            </a:extLst>
          </p:cNvPr>
          <p:cNvCxnSpPr>
            <a:cxnSpLocks/>
            <a:stCxn id="6" idx="0"/>
          </p:cNvCxnSpPr>
          <p:nvPr/>
        </p:nvCxnSpPr>
        <p:spPr>
          <a:xfrm>
            <a:off x="9392411" y="1776180"/>
            <a:ext cx="0" cy="662651"/>
          </a:xfrm>
          <a:prstGeom prst="straightConnector1">
            <a:avLst/>
          </a:prstGeom>
          <a:noFill/>
          <a:ln w="28575" cap="flat" cmpd="sng">
            <a:solidFill>
              <a:schemeClr val="dk2"/>
            </a:solidFill>
            <a:prstDash val="solid"/>
            <a:round/>
            <a:headEnd type="none" w="med" len="med"/>
            <a:tailEnd type="none" w="med" len="med"/>
          </a:ln>
        </p:spPr>
      </p:cxnSp>
      <p:sp>
        <p:nvSpPr>
          <p:cNvPr id="6" name="Google Shape;883;p20">
            <a:extLst>
              <a:ext uri="{FF2B5EF4-FFF2-40B4-BE49-F238E27FC236}">
                <a16:creationId xmlns:a16="http://schemas.microsoft.com/office/drawing/2014/main" id="{E4ABC5F3-82CA-C4F4-178F-A5B823028295}"/>
              </a:ext>
            </a:extLst>
          </p:cNvPr>
          <p:cNvSpPr/>
          <p:nvPr/>
        </p:nvSpPr>
        <p:spPr>
          <a:xfrm rot="10800000">
            <a:off x="9126897" y="1406357"/>
            <a:ext cx="531028" cy="369823"/>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cxnSp>
        <p:nvCxnSpPr>
          <p:cNvPr id="7" name="Google Shape;896;p20">
            <a:extLst>
              <a:ext uri="{FF2B5EF4-FFF2-40B4-BE49-F238E27FC236}">
                <a16:creationId xmlns:a16="http://schemas.microsoft.com/office/drawing/2014/main" id="{10105440-13BC-51F4-61EC-2BE1D0365F3F}"/>
              </a:ext>
            </a:extLst>
          </p:cNvPr>
          <p:cNvCxnSpPr>
            <a:cxnSpLocks/>
          </p:cNvCxnSpPr>
          <p:nvPr/>
        </p:nvCxnSpPr>
        <p:spPr>
          <a:xfrm flipH="1">
            <a:off x="9388518" y="2438831"/>
            <a:ext cx="826806" cy="0"/>
          </a:xfrm>
          <a:prstGeom prst="straightConnector1">
            <a:avLst/>
          </a:prstGeom>
          <a:noFill/>
          <a:ln w="28575" cap="flat" cmpd="sng">
            <a:solidFill>
              <a:schemeClr val="dk2"/>
            </a:solidFill>
            <a:prstDash val="solid"/>
            <a:round/>
            <a:headEnd type="none" w="med" len="med"/>
            <a:tailEnd type="none" w="med" len="med"/>
          </a:ln>
        </p:spPr>
      </p:cxnSp>
      <p:cxnSp>
        <p:nvCxnSpPr>
          <p:cNvPr id="9" name="Google Shape;896;p20">
            <a:extLst>
              <a:ext uri="{FF2B5EF4-FFF2-40B4-BE49-F238E27FC236}">
                <a16:creationId xmlns:a16="http://schemas.microsoft.com/office/drawing/2014/main" id="{20F5307A-F751-9C09-711F-A78FAD20418D}"/>
              </a:ext>
            </a:extLst>
          </p:cNvPr>
          <p:cNvCxnSpPr>
            <a:cxnSpLocks/>
          </p:cNvCxnSpPr>
          <p:nvPr/>
        </p:nvCxnSpPr>
        <p:spPr>
          <a:xfrm flipH="1">
            <a:off x="6465318" y="2436493"/>
            <a:ext cx="676010" cy="0"/>
          </a:xfrm>
          <a:prstGeom prst="straightConnector1">
            <a:avLst/>
          </a:prstGeom>
          <a:noFill/>
          <a:ln w="28575" cap="flat" cmpd="sng">
            <a:solidFill>
              <a:schemeClr val="dk2"/>
            </a:solidFill>
            <a:prstDash val="solid"/>
            <a:round/>
            <a:headEnd type="none" w="med" len="med"/>
            <a:tailEnd type="none" w="med" len="med"/>
          </a:ln>
        </p:spPr>
      </p:cxnSp>
      <p:sp>
        <p:nvSpPr>
          <p:cNvPr id="13" name="Rounded Rectangle 12">
            <a:extLst>
              <a:ext uri="{FF2B5EF4-FFF2-40B4-BE49-F238E27FC236}">
                <a16:creationId xmlns:a16="http://schemas.microsoft.com/office/drawing/2014/main" id="{CB160701-C8DA-698E-B090-4B542EF771BC}"/>
              </a:ext>
            </a:extLst>
          </p:cNvPr>
          <p:cNvSpPr/>
          <p:nvPr/>
        </p:nvSpPr>
        <p:spPr>
          <a:xfrm>
            <a:off x="9987299" y="2064505"/>
            <a:ext cx="1164636" cy="734588"/>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Rectifier</a:t>
            </a:r>
          </a:p>
          <a:p>
            <a:pPr algn="ctr"/>
            <a:r>
              <a:rPr lang="en-US" sz="2000" dirty="0">
                <a:solidFill>
                  <a:schemeClr val="tx1"/>
                </a:solidFill>
              </a:rPr>
              <a:t>Circuit</a:t>
            </a:r>
          </a:p>
        </p:txBody>
      </p:sp>
      <p:cxnSp>
        <p:nvCxnSpPr>
          <p:cNvPr id="25" name="Google Shape;882;p20">
            <a:extLst>
              <a:ext uri="{FF2B5EF4-FFF2-40B4-BE49-F238E27FC236}">
                <a16:creationId xmlns:a16="http://schemas.microsoft.com/office/drawing/2014/main" id="{0760EB2A-C502-AAA4-5126-7E23C72FDF6E}"/>
              </a:ext>
            </a:extLst>
          </p:cNvPr>
          <p:cNvCxnSpPr>
            <a:cxnSpLocks/>
            <a:stCxn id="26" idx="0"/>
          </p:cNvCxnSpPr>
          <p:nvPr/>
        </p:nvCxnSpPr>
        <p:spPr>
          <a:xfrm>
            <a:off x="7141328" y="1773843"/>
            <a:ext cx="0" cy="662651"/>
          </a:xfrm>
          <a:prstGeom prst="straightConnector1">
            <a:avLst/>
          </a:prstGeom>
          <a:noFill/>
          <a:ln w="28575" cap="flat" cmpd="sng">
            <a:solidFill>
              <a:schemeClr val="dk2"/>
            </a:solidFill>
            <a:prstDash val="solid"/>
            <a:round/>
            <a:headEnd type="none" w="med" len="med"/>
            <a:tailEnd type="none" w="med" len="med"/>
          </a:ln>
        </p:spPr>
      </p:cxnSp>
      <p:sp>
        <p:nvSpPr>
          <p:cNvPr id="26" name="Google Shape;883;p20">
            <a:extLst>
              <a:ext uri="{FF2B5EF4-FFF2-40B4-BE49-F238E27FC236}">
                <a16:creationId xmlns:a16="http://schemas.microsoft.com/office/drawing/2014/main" id="{BCBAA4FC-56F4-226B-CFBD-1ED1A844FF42}"/>
              </a:ext>
            </a:extLst>
          </p:cNvPr>
          <p:cNvSpPr/>
          <p:nvPr/>
        </p:nvSpPr>
        <p:spPr>
          <a:xfrm rot="10800000">
            <a:off x="6875814" y="1404020"/>
            <a:ext cx="531028" cy="369823"/>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cxnSp>
        <p:nvCxnSpPr>
          <p:cNvPr id="31" name="Google Shape;896;p20">
            <a:extLst>
              <a:ext uri="{FF2B5EF4-FFF2-40B4-BE49-F238E27FC236}">
                <a16:creationId xmlns:a16="http://schemas.microsoft.com/office/drawing/2014/main" id="{60C5EDF5-1C26-BDE8-2D12-A974CE911028}"/>
              </a:ext>
            </a:extLst>
          </p:cNvPr>
          <p:cNvCxnSpPr>
            <a:cxnSpLocks/>
          </p:cNvCxnSpPr>
          <p:nvPr/>
        </p:nvCxnSpPr>
        <p:spPr>
          <a:xfrm flipH="1">
            <a:off x="11151935" y="2431799"/>
            <a:ext cx="429854" cy="0"/>
          </a:xfrm>
          <a:prstGeom prst="straightConnector1">
            <a:avLst/>
          </a:prstGeom>
          <a:noFill/>
          <a:ln w="28575" cap="flat" cmpd="sng">
            <a:solidFill>
              <a:schemeClr val="dk2"/>
            </a:solidFill>
            <a:prstDash val="solid"/>
            <a:round/>
            <a:headEnd type="triangle" w="med" len="med"/>
            <a:tailEnd type="none" w="med" len="med"/>
          </a:ln>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F733882-4E3A-B3C9-760C-9C31B9EE40C2}"/>
                  </a:ext>
                </a:extLst>
              </p:cNvPr>
              <p:cNvSpPr txBox="1"/>
              <p:nvPr/>
            </p:nvSpPr>
            <p:spPr>
              <a:xfrm>
                <a:off x="5792217" y="1312101"/>
                <a:ext cx="176647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𝐺</m:t>
                          </m:r>
                        </m:e>
                        <m:sub>
                          <m:r>
                            <a:rPr lang="en-US" sz="2800" b="0" i="1" smtClean="0">
                              <a:latin typeface="Cambria Math" panose="02040503050406030204" pitchFamily="18" charset="0"/>
                            </a:rPr>
                            <m:t>𝑡𝑥</m:t>
                          </m:r>
                        </m:sub>
                      </m:sSub>
                    </m:oMath>
                  </m:oMathPara>
                </a14:m>
                <a:endParaRPr lang="en-US" sz="2800" dirty="0"/>
              </a:p>
            </p:txBody>
          </p:sp>
        </mc:Choice>
        <mc:Fallback xmlns="">
          <p:sp>
            <p:nvSpPr>
              <p:cNvPr id="22" name="TextBox 21">
                <a:extLst>
                  <a:ext uri="{FF2B5EF4-FFF2-40B4-BE49-F238E27FC236}">
                    <a16:creationId xmlns:a16="http://schemas.microsoft.com/office/drawing/2014/main" id="{3F733882-4E3A-B3C9-760C-9C31B9EE40C2}"/>
                  </a:ext>
                </a:extLst>
              </p:cNvPr>
              <p:cNvSpPr txBox="1">
                <a:spLocks noRot="1" noChangeAspect="1" noMove="1" noResize="1" noEditPoints="1" noAdjustHandles="1" noChangeArrowheads="1" noChangeShapeType="1" noTextEdit="1"/>
              </p:cNvSpPr>
              <p:nvPr/>
            </p:nvSpPr>
            <p:spPr>
              <a:xfrm>
                <a:off x="5792217" y="1312101"/>
                <a:ext cx="1766478" cy="523220"/>
              </a:xfrm>
              <a:prstGeom prst="rect">
                <a:avLst/>
              </a:prstGeom>
              <a:blipFill>
                <a:blip r:embed="rId4"/>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4BD3FD14-D958-00D8-6D94-FDE22CD9D7B4}"/>
              </a:ext>
            </a:extLst>
          </p:cNvPr>
          <p:cNvSpPr txBox="1"/>
          <p:nvPr/>
        </p:nvSpPr>
        <p:spPr>
          <a:xfrm>
            <a:off x="10461208" y="2663416"/>
            <a:ext cx="561695" cy="523220"/>
          </a:xfrm>
          <a:prstGeom prst="rect">
            <a:avLst/>
          </a:prstGeom>
          <a:noFill/>
        </p:spPr>
        <p:txBody>
          <a:bodyPr wrap="square">
            <a:spAutoFit/>
          </a:bodyPr>
          <a:lstStyle/>
          <a:p>
            <a:r>
              <a:rPr lang="en-US" sz="2800" i="1" dirty="0" err="1">
                <a:latin typeface="Times New Roman"/>
                <a:ea typeface="Times New Roman"/>
                <a:cs typeface="Times New Roman"/>
                <a:sym typeface="Times New Roman"/>
              </a:rPr>
              <a:t>η</a:t>
            </a:r>
            <a:endParaRPr lang="en-US" sz="2800" dirty="0"/>
          </a:p>
        </p:txBody>
      </p:sp>
      <p:sp>
        <p:nvSpPr>
          <p:cNvPr id="28" name="Right Brace 27">
            <a:extLst>
              <a:ext uri="{FF2B5EF4-FFF2-40B4-BE49-F238E27FC236}">
                <a16:creationId xmlns:a16="http://schemas.microsoft.com/office/drawing/2014/main" id="{BD949FE5-D0CE-B7D4-4CDF-794179468F3F}"/>
              </a:ext>
            </a:extLst>
          </p:cNvPr>
          <p:cNvSpPr/>
          <p:nvPr/>
        </p:nvSpPr>
        <p:spPr>
          <a:xfrm rot="5400000">
            <a:off x="8104257" y="1584412"/>
            <a:ext cx="365125" cy="212021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20765352-9BBD-4AB6-E0AF-BE8D88EAD1BD}"/>
              </a:ext>
            </a:extLst>
          </p:cNvPr>
          <p:cNvSpPr txBox="1"/>
          <p:nvPr/>
        </p:nvSpPr>
        <p:spPr>
          <a:xfrm>
            <a:off x="11083158" y="1914303"/>
            <a:ext cx="885300" cy="523220"/>
          </a:xfrm>
          <a:prstGeom prst="rect">
            <a:avLst/>
          </a:prstGeom>
          <a:noFill/>
        </p:spPr>
        <p:txBody>
          <a:bodyPr wrap="square">
            <a:spAutoFit/>
          </a:bodyPr>
          <a:lstStyle/>
          <a:p>
            <a:r>
              <a:rPr lang="en-US" sz="2800" dirty="0">
                <a:latin typeface="Times New Roman"/>
                <a:ea typeface="Times New Roman"/>
                <a:cs typeface="Times New Roman"/>
                <a:sym typeface="Times New Roman"/>
              </a:rPr>
              <a:t>P</a:t>
            </a:r>
            <a:r>
              <a:rPr lang="en-US" sz="2400" baseline="-25000" dirty="0">
                <a:latin typeface="Times New Roman"/>
                <a:ea typeface="Times New Roman"/>
                <a:cs typeface="Times New Roman"/>
                <a:sym typeface="Times New Roman"/>
              </a:rPr>
              <a:t>DC</a:t>
            </a:r>
            <a:endParaRPr lang="en-US" sz="28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9100B0-E9B7-C93E-5E38-91F2C308159B}"/>
                  </a:ext>
                </a:extLst>
              </p:cNvPr>
              <p:cNvSpPr txBox="1"/>
              <p:nvPr/>
            </p:nvSpPr>
            <p:spPr>
              <a:xfrm>
                <a:off x="8082852" y="1308656"/>
                <a:ext cx="176647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𝐺</m:t>
                          </m:r>
                        </m:e>
                        <m:sub>
                          <m:r>
                            <a:rPr lang="en-US" sz="2800" b="0" i="1" smtClean="0">
                              <a:latin typeface="Cambria Math" panose="02040503050406030204" pitchFamily="18" charset="0"/>
                            </a:rPr>
                            <m:t>𝑟𝑥</m:t>
                          </m:r>
                        </m:sub>
                      </m:sSub>
                    </m:oMath>
                  </m:oMathPara>
                </a14:m>
                <a:endParaRPr lang="en-US" sz="2800" dirty="0"/>
              </a:p>
            </p:txBody>
          </p:sp>
        </mc:Choice>
        <mc:Fallback xmlns="">
          <p:sp>
            <p:nvSpPr>
              <p:cNvPr id="3" name="TextBox 2">
                <a:extLst>
                  <a:ext uri="{FF2B5EF4-FFF2-40B4-BE49-F238E27FC236}">
                    <a16:creationId xmlns:a16="http://schemas.microsoft.com/office/drawing/2014/main" id="{7B9100B0-E9B7-C93E-5E38-91F2C308159B}"/>
                  </a:ext>
                </a:extLst>
              </p:cNvPr>
              <p:cNvSpPr txBox="1">
                <a:spLocks noRot="1" noChangeAspect="1" noMove="1" noResize="1" noEditPoints="1" noAdjustHandles="1" noChangeArrowheads="1" noChangeShapeType="1" noTextEdit="1"/>
              </p:cNvSpPr>
              <p:nvPr/>
            </p:nvSpPr>
            <p:spPr>
              <a:xfrm>
                <a:off x="8082852" y="1308656"/>
                <a:ext cx="1766478"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BD818A-9DE7-093A-14A6-43543BF227BC}"/>
                  </a:ext>
                </a:extLst>
              </p:cNvPr>
              <p:cNvSpPr txBox="1"/>
              <p:nvPr/>
            </p:nvSpPr>
            <p:spPr>
              <a:xfrm>
                <a:off x="5763208" y="1896002"/>
                <a:ext cx="176647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𝑡𝑥</m:t>
                          </m:r>
                        </m:sub>
                      </m:sSub>
                    </m:oMath>
                  </m:oMathPara>
                </a14:m>
                <a:endParaRPr lang="en-US" sz="2800" dirty="0"/>
              </a:p>
            </p:txBody>
          </p:sp>
        </mc:Choice>
        <mc:Fallback xmlns="">
          <p:sp>
            <p:nvSpPr>
              <p:cNvPr id="8" name="TextBox 7">
                <a:extLst>
                  <a:ext uri="{FF2B5EF4-FFF2-40B4-BE49-F238E27FC236}">
                    <a16:creationId xmlns:a16="http://schemas.microsoft.com/office/drawing/2014/main" id="{2BBD818A-9DE7-093A-14A6-43543BF227BC}"/>
                  </a:ext>
                </a:extLst>
              </p:cNvPr>
              <p:cNvSpPr txBox="1">
                <a:spLocks noRot="1" noChangeAspect="1" noMove="1" noResize="1" noEditPoints="1" noAdjustHandles="1" noChangeArrowheads="1" noChangeShapeType="1" noTextEdit="1"/>
              </p:cNvSpPr>
              <p:nvPr/>
            </p:nvSpPr>
            <p:spPr>
              <a:xfrm>
                <a:off x="5763208" y="1896002"/>
                <a:ext cx="1766478"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606BD6-BB46-4EC8-D759-FAFD2E135E0E}"/>
                  </a:ext>
                </a:extLst>
              </p:cNvPr>
              <p:cNvSpPr txBox="1"/>
              <p:nvPr/>
            </p:nvSpPr>
            <p:spPr>
              <a:xfrm>
                <a:off x="8810428" y="1937060"/>
                <a:ext cx="176647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𝑟𝑥</m:t>
                          </m:r>
                        </m:sub>
                      </m:sSub>
                    </m:oMath>
                  </m:oMathPara>
                </a14:m>
                <a:endParaRPr lang="en-US" sz="2800" dirty="0"/>
              </a:p>
            </p:txBody>
          </p:sp>
        </mc:Choice>
        <mc:Fallback xmlns="">
          <p:sp>
            <p:nvSpPr>
              <p:cNvPr id="10" name="TextBox 9">
                <a:extLst>
                  <a:ext uri="{FF2B5EF4-FFF2-40B4-BE49-F238E27FC236}">
                    <a16:creationId xmlns:a16="http://schemas.microsoft.com/office/drawing/2014/main" id="{A1606BD6-BB46-4EC8-D759-FAFD2E135E0E}"/>
                  </a:ext>
                </a:extLst>
              </p:cNvPr>
              <p:cNvSpPr txBox="1">
                <a:spLocks noRot="1" noChangeAspect="1" noMove="1" noResize="1" noEditPoints="1" noAdjustHandles="1" noChangeArrowheads="1" noChangeShapeType="1" noTextEdit="1"/>
              </p:cNvSpPr>
              <p:nvPr/>
            </p:nvSpPr>
            <p:spPr>
              <a:xfrm>
                <a:off x="8810428" y="1937060"/>
                <a:ext cx="1766478" cy="523220"/>
              </a:xfrm>
              <a:prstGeom prst="rect">
                <a:avLst/>
              </a:prstGeom>
              <a:blipFill>
                <a:blip r:embed="rId7"/>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ABDA0D7-5761-B373-28B5-C9B68296EFD7}"/>
              </a:ext>
            </a:extLst>
          </p:cNvPr>
          <p:cNvSpPr txBox="1"/>
          <p:nvPr/>
        </p:nvSpPr>
        <p:spPr>
          <a:xfrm>
            <a:off x="7514950" y="2754641"/>
            <a:ext cx="1543738" cy="523220"/>
          </a:xfrm>
          <a:prstGeom prst="rect">
            <a:avLst/>
          </a:prstGeom>
          <a:noFill/>
        </p:spPr>
        <p:txBody>
          <a:bodyPr wrap="square">
            <a:spAutoFit/>
          </a:bodyPr>
          <a:lstStyle/>
          <a:p>
            <a:pPr algn="ctr"/>
            <a:r>
              <a:rPr lang="en-US" sz="2800" i="1" dirty="0">
                <a:latin typeface="Times New Roman"/>
                <a:ea typeface="Times New Roman"/>
                <a:cs typeface="Times New Roman"/>
                <a:sym typeface="Times New Roman"/>
              </a:rPr>
              <a:t>L(f, d)</a:t>
            </a:r>
            <a:endParaRPr lang="en-US" sz="2800" i="1"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EB80241-E375-B60C-FA92-895B534AC2E8}"/>
                  </a:ext>
                </a:extLst>
              </p:cNvPr>
              <p:cNvSpPr txBox="1"/>
              <p:nvPr/>
            </p:nvSpPr>
            <p:spPr>
              <a:xfrm>
                <a:off x="4090120" y="2349291"/>
                <a:ext cx="2075808" cy="628249"/>
              </a:xfrm>
              <a:prstGeom prst="rect">
                <a:avLst/>
              </a:prstGeom>
              <a:solidFill>
                <a:schemeClr val="bg1"/>
              </a:solidFill>
            </p:spPr>
            <p:txBody>
              <a:bodyPr wrap="square">
                <a:spAutoFit/>
              </a:bodyPr>
              <a:lstStyle/>
              <a:p>
                <a:r>
                  <a:rPr lang="en-US" sz="2400" dirty="0">
                    <a:latin typeface="Times New Roman"/>
                    <a:ea typeface="Times New Roman"/>
                    <a:cs typeface="Times New Roman"/>
                    <a:sym typeface="Times New Roman"/>
                  </a:rPr>
                  <a:t>20</a:t>
                </a:r>
                <a:r>
                  <a:rPr lang="en-US" sz="2400" i="1" dirty="0">
                    <a:latin typeface="Times New Roman"/>
                    <a:ea typeface="Times New Roman"/>
                    <a:cs typeface="Times New Roman"/>
                    <a:sym typeface="Times New Roman"/>
                  </a:rPr>
                  <a:t>log</a:t>
                </a:r>
                <a14:m>
                  <m:oMath xmlns:m="http://schemas.openxmlformats.org/officeDocument/2006/math">
                    <m:r>
                      <a:rPr lang="en-US" sz="2400" i="1">
                        <a:latin typeface="Cambria Math" panose="02040503050406030204" pitchFamily="18" charset="0"/>
                        <a:ea typeface="Times New Roman"/>
                        <a:cs typeface="Times New Roman"/>
                        <a:sym typeface="Times New Roman"/>
                      </a:rPr>
                      <m:t>(</m:t>
                    </m:r>
                    <m:f>
                      <m:fPr>
                        <m:ctrlPr>
                          <a:rPr lang="en-US" sz="2400" i="1" dirty="0">
                            <a:latin typeface="Cambria Math" panose="02040503050406030204" pitchFamily="18" charset="0"/>
                            <a:cs typeface="Times New Roman"/>
                            <a:sym typeface="Times New Roman"/>
                          </a:rPr>
                        </m:ctrlPr>
                      </m:fPr>
                      <m:num>
                        <m:r>
                          <a:rPr lang="en-US" sz="2400" i="1" dirty="0">
                            <a:latin typeface="Cambria Math" panose="02040503050406030204" pitchFamily="18" charset="0"/>
                            <a:cs typeface="Times New Roman"/>
                            <a:sym typeface="Times New Roman"/>
                          </a:rPr>
                          <m:t>𝑐</m:t>
                        </m:r>
                      </m:num>
                      <m:den>
                        <m:r>
                          <a:rPr lang="en-US" sz="2400" i="1">
                            <a:latin typeface="Cambria Math" panose="02040503050406030204" pitchFamily="18" charset="0"/>
                            <a:ea typeface="Times New Roman"/>
                            <a:cs typeface="Times New Roman"/>
                            <a:sym typeface="Times New Roman"/>
                          </a:rPr>
                          <m:t>4</m:t>
                        </m:r>
                        <m:r>
                          <a:rPr lang="en-US" sz="2400" dirty="0">
                            <a:latin typeface="Cambria Math" panose="02040503050406030204" pitchFamily="18" charset="0"/>
                            <a:ea typeface="Times New Roman"/>
                            <a:cs typeface="Times New Roman"/>
                            <a:sym typeface="Times New Roman"/>
                          </a:rPr>
                          <m:t>𝝅</m:t>
                        </m:r>
                        <m:r>
                          <a:rPr lang="en-US" sz="2400" i="1" dirty="0">
                            <a:latin typeface="Cambria Math" panose="02040503050406030204" pitchFamily="18" charset="0"/>
                            <a:ea typeface="Times New Roman"/>
                            <a:cs typeface="Times New Roman"/>
                            <a:sym typeface="Times New Roman"/>
                          </a:rPr>
                          <m:t>𝑓𝑑</m:t>
                        </m:r>
                      </m:den>
                    </m:f>
                    <m:r>
                      <a:rPr lang="en-US" sz="2400" i="1">
                        <a:latin typeface="Cambria Math" panose="02040503050406030204" pitchFamily="18" charset="0"/>
                        <a:ea typeface="Times New Roman"/>
                        <a:cs typeface="Times New Roman"/>
                        <a:sym typeface="Times New Roman"/>
                      </a:rPr>
                      <m:t>)</m:t>
                    </m:r>
                  </m:oMath>
                </a14:m>
                <a:r>
                  <a:rPr lang="en-US" sz="2400" dirty="0">
                    <a:latin typeface="Times New Roman"/>
                    <a:ea typeface="Times New Roman"/>
                    <a:cs typeface="Times New Roman"/>
                    <a:sym typeface="Times New Roman"/>
                  </a:rPr>
                  <a:t> </a:t>
                </a:r>
                <a:endParaRPr lang="en-US" sz="2400" dirty="0"/>
              </a:p>
            </p:txBody>
          </p:sp>
        </mc:Choice>
        <mc:Fallback xmlns="">
          <p:sp>
            <p:nvSpPr>
              <p:cNvPr id="15" name="TextBox 14">
                <a:extLst>
                  <a:ext uri="{FF2B5EF4-FFF2-40B4-BE49-F238E27FC236}">
                    <a16:creationId xmlns:a16="http://schemas.microsoft.com/office/drawing/2014/main" id="{EEB80241-E375-B60C-FA92-895B534AC2E8}"/>
                  </a:ext>
                </a:extLst>
              </p:cNvPr>
              <p:cNvSpPr txBox="1">
                <a:spLocks noRot="1" noChangeAspect="1" noMove="1" noResize="1" noEditPoints="1" noAdjustHandles="1" noChangeArrowheads="1" noChangeShapeType="1" noTextEdit="1"/>
              </p:cNvSpPr>
              <p:nvPr/>
            </p:nvSpPr>
            <p:spPr>
              <a:xfrm>
                <a:off x="4090120" y="2349291"/>
                <a:ext cx="2075808" cy="628249"/>
              </a:xfrm>
              <a:prstGeom prst="rect">
                <a:avLst/>
              </a:prstGeom>
              <a:blipFill>
                <a:blip r:embed="rId8"/>
                <a:stretch>
                  <a:fillRect l="-4706" t="-971" b="-1942"/>
                </a:stretch>
              </a:blipFill>
            </p:spPr>
            <p:txBody>
              <a:bodyPr/>
              <a:lstStyle/>
              <a:p>
                <a:r>
                  <a:rPr lang="en-US">
                    <a:noFill/>
                  </a:rPr>
                  <a:t> </a:t>
                </a:r>
              </a:p>
            </p:txBody>
          </p:sp>
        </mc:Fallback>
      </mc:AlternateContent>
    </p:spTree>
    <p:extLst>
      <p:ext uri="{BB962C8B-B14F-4D97-AF65-F5344CB8AC3E}">
        <p14:creationId xmlns:p14="http://schemas.microsoft.com/office/powerpoint/2010/main" val="183426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wipe(down)">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animEffect transition="in" filter="wipe(down)">
                                      <p:cBhvr>
                                        <p:cTn id="27" dur="500"/>
                                        <p:tgtEl>
                                          <p:spTgt spid="1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
                                            <p:txEl>
                                              <p:pRg st="4" end="4"/>
                                            </p:txEl>
                                          </p:spTgt>
                                        </p:tgtEl>
                                        <p:attrNameLst>
                                          <p:attrName>style.visibility</p:attrName>
                                        </p:attrNameLst>
                                      </p:cBhvr>
                                      <p:to>
                                        <p:strVal val="visible"/>
                                      </p:to>
                                    </p:set>
                                    <p:animEffect transition="in" filter="wipe(down)">
                                      <p:cBhvr>
                                        <p:cTn id="32" dur="500"/>
                                        <p:tgtEl>
                                          <p:spTgt spid="1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4">
                                            <p:txEl>
                                              <p:pRg st="5" end="5"/>
                                            </p:txEl>
                                          </p:spTgt>
                                        </p:tgtEl>
                                        <p:attrNameLst>
                                          <p:attrName>style.visibility</p:attrName>
                                        </p:attrNameLst>
                                      </p:cBhvr>
                                      <p:to>
                                        <p:strVal val="visible"/>
                                      </p:to>
                                    </p:set>
                                    <p:animEffect transition="in" filter="wipe(down)">
                                      <p:cBhvr>
                                        <p:cTn id="37"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graph of a distance&#10;&#10;Description automatically generated with medium confidence">
            <a:extLst>
              <a:ext uri="{FF2B5EF4-FFF2-40B4-BE49-F238E27FC236}">
                <a16:creationId xmlns:a16="http://schemas.microsoft.com/office/drawing/2014/main" id="{E25FD8A3-BF20-043B-55D0-B6EB7C115DEA}"/>
              </a:ext>
            </a:extLst>
          </p:cNvPr>
          <p:cNvPicPr>
            <a:picLocks noChangeAspect="1"/>
          </p:cNvPicPr>
          <p:nvPr/>
        </p:nvPicPr>
        <p:blipFill>
          <a:blip r:embed="rId3"/>
          <a:stretch>
            <a:fillRect/>
          </a:stretch>
        </p:blipFill>
        <p:spPr>
          <a:xfrm>
            <a:off x="2768769" y="1745104"/>
            <a:ext cx="6219075" cy="4095377"/>
          </a:xfrm>
          <a:prstGeom prst="rect">
            <a:avLst/>
          </a:prstGeom>
        </p:spPr>
      </p:pic>
      <p:pic>
        <p:nvPicPr>
          <p:cNvPr id="26" name="Picture 25">
            <a:extLst>
              <a:ext uri="{FF2B5EF4-FFF2-40B4-BE49-F238E27FC236}">
                <a16:creationId xmlns:a16="http://schemas.microsoft.com/office/drawing/2014/main" id="{ABFFB4A3-8734-686B-68BF-B12BE4BF3DA6}"/>
              </a:ext>
            </a:extLst>
          </p:cNvPr>
          <p:cNvPicPr>
            <a:picLocks noChangeAspect="1"/>
          </p:cNvPicPr>
          <p:nvPr/>
        </p:nvPicPr>
        <p:blipFill>
          <a:blip r:embed="rId4"/>
          <a:srcRect/>
          <a:stretch/>
        </p:blipFill>
        <p:spPr>
          <a:xfrm>
            <a:off x="2768769" y="1745104"/>
            <a:ext cx="6219075" cy="4095377"/>
          </a:xfrm>
          <a:prstGeom prst="rect">
            <a:avLst/>
          </a:prstGeom>
        </p:spPr>
      </p:pic>
      <p:pic>
        <p:nvPicPr>
          <p:cNvPr id="28" name="Picture 27">
            <a:extLst>
              <a:ext uri="{FF2B5EF4-FFF2-40B4-BE49-F238E27FC236}">
                <a16:creationId xmlns:a16="http://schemas.microsoft.com/office/drawing/2014/main" id="{858A6613-CC62-12A7-FC42-E7D8688E1521}"/>
              </a:ext>
            </a:extLst>
          </p:cNvPr>
          <p:cNvPicPr>
            <a:picLocks noChangeAspect="1"/>
          </p:cNvPicPr>
          <p:nvPr/>
        </p:nvPicPr>
        <p:blipFill>
          <a:blip r:embed="rId5"/>
          <a:srcRect/>
          <a:stretch/>
        </p:blipFill>
        <p:spPr>
          <a:xfrm>
            <a:off x="2768769" y="1745104"/>
            <a:ext cx="6219075" cy="4095377"/>
          </a:xfrm>
          <a:prstGeom prst="rect">
            <a:avLst/>
          </a:prstGeom>
        </p:spPr>
      </p:pic>
      <p:pic>
        <p:nvPicPr>
          <p:cNvPr id="30" name="Picture 29">
            <a:extLst>
              <a:ext uri="{FF2B5EF4-FFF2-40B4-BE49-F238E27FC236}">
                <a16:creationId xmlns:a16="http://schemas.microsoft.com/office/drawing/2014/main" id="{CAB5836C-B273-3E38-12BD-7C1E772B00CD}"/>
              </a:ext>
            </a:extLst>
          </p:cNvPr>
          <p:cNvPicPr>
            <a:picLocks noChangeAspect="1"/>
          </p:cNvPicPr>
          <p:nvPr/>
        </p:nvPicPr>
        <p:blipFill>
          <a:blip r:embed="rId6"/>
          <a:srcRect/>
          <a:stretch/>
        </p:blipFill>
        <p:spPr>
          <a:xfrm>
            <a:off x="2768769" y="1745104"/>
            <a:ext cx="6219075" cy="4095377"/>
          </a:xfrm>
          <a:prstGeom prst="rect">
            <a:avLst/>
          </a:prstGeom>
        </p:spPr>
      </p:pic>
      <p:pic>
        <p:nvPicPr>
          <p:cNvPr id="32" name="Picture 31">
            <a:extLst>
              <a:ext uri="{FF2B5EF4-FFF2-40B4-BE49-F238E27FC236}">
                <a16:creationId xmlns:a16="http://schemas.microsoft.com/office/drawing/2014/main" id="{68F36F31-41FB-59DA-B008-77FAC3400C73}"/>
              </a:ext>
            </a:extLst>
          </p:cNvPr>
          <p:cNvPicPr>
            <a:picLocks noChangeAspect="1"/>
          </p:cNvPicPr>
          <p:nvPr/>
        </p:nvPicPr>
        <p:blipFill>
          <a:blip r:embed="rId7"/>
          <a:srcRect/>
          <a:stretch/>
        </p:blipFill>
        <p:spPr>
          <a:xfrm>
            <a:off x="2768769" y="1745104"/>
            <a:ext cx="6219075" cy="4095377"/>
          </a:xfrm>
          <a:prstGeom prst="rect">
            <a:avLst/>
          </a:prstGeom>
        </p:spPr>
      </p:pic>
      <p:pic>
        <p:nvPicPr>
          <p:cNvPr id="34" name="Picture 33">
            <a:extLst>
              <a:ext uri="{FF2B5EF4-FFF2-40B4-BE49-F238E27FC236}">
                <a16:creationId xmlns:a16="http://schemas.microsoft.com/office/drawing/2014/main" id="{9B15A45C-C5DD-2E0B-98CF-D12DA5FF54D0}"/>
              </a:ext>
            </a:extLst>
          </p:cNvPr>
          <p:cNvPicPr>
            <a:picLocks noChangeAspect="1"/>
          </p:cNvPicPr>
          <p:nvPr/>
        </p:nvPicPr>
        <p:blipFill>
          <a:blip r:embed="rId8"/>
          <a:srcRect/>
          <a:stretch/>
        </p:blipFill>
        <p:spPr>
          <a:xfrm>
            <a:off x="2768769" y="1745104"/>
            <a:ext cx="6219075" cy="4095377"/>
          </a:xfrm>
          <a:prstGeom prst="rect">
            <a:avLst/>
          </a:prstGeom>
        </p:spPr>
      </p:pic>
      <p:sp>
        <p:nvSpPr>
          <p:cNvPr id="35" name="Rectangle 34">
            <a:extLst>
              <a:ext uri="{FF2B5EF4-FFF2-40B4-BE49-F238E27FC236}">
                <a16:creationId xmlns:a16="http://schemas.microsoft.com/office/drawing/2014/main" id="{5D178646-9A3F-EF33-6EBA-2BF2FEF5C72D}"/>
              </a:ext>
            </a:extLst>
          </p:cNvPr>
          <p:cNvSpPr/>
          <p:nvPr/>
        </p:nvSpPr>
        <p:spPr>
          <a:xfrm>
            <a:off x="8248730" y="1633428"/>
            <a:ext cx="914400" cy="36839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903F50F-8D5D-9841-27CF-8EDDE942CD8A}"/>
              </a:ext>
            </a:extLst>
          </p:cNvPr>
          <p:cNvSpPr/>
          <p:nvPr/>
        </p:nvSpPr>
        <p:spPr>
          <a:xfrm>
            <a:off x="2606641" y="1633428"/>
            <a:ext cx="914400" cy="36839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D03692-5EC1-DA13-DF5A-D47A81AA803B}"/>
              </a:ext>
            </a:extLst>
          </p:cNvPr>
          <p:cNvSpPr/>
          <p:nvPr/>
        </p:nvSpPr>
        <p:spPr>
          <a:xfrm>
            <a:off x="3521041" y="5303634"/>
            <a:ext cx="4727689" cy="960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62CE1-50CF-5E6C-FC41-34432E831EB8}"/>
              </a:ext>
            </a:extLst>
          </p:cNvPr>
          <p:cNvSpPr>
            <a:spLocks noGrp="1"/>
          </p:cNvSpPr>
          <p:nvPr>
            <p:ph type="title"/>
          </p:nvPr>
        </p:nvSpPr>
        <p:spPr/>
        <p:txBody>
          <a:bodyPr>
            <a:normAutofit fontScale="90000"/>
          </a:bodyPr>
          <a:lstStyle/>
          <a:p>
            <a:r>
              <a:rPr lang="en-US" dirty="0"/>
              <a:t>Harvested Power vs Distance Simulation</a:t>
            </a:r>
          </a:p>
        </p:txBody>
      </p:sp>
      <p:sp>
        <p:nvSpPr>
          <p:cNvPr id="4" name="Slide Number Placeholder 3">
            <a:extLst>
              <a:ext uri="{FF2B5EF4-FFF2-40B4-BE49-F238E27FC236}">
                <a16:creationId xmlns:a16="http://schemas.microsoft.com/office/drawing/2014/main" id="{E50A2997-9262-180E-2891-A6836A45BD4F}"/>
              </a:ext>
            </a:extLst>
          </p:cNvPr>
          <p:cNvSpPr>
            <a:spLocks noGrp="1"/>
          </p:cNvSpPr>
          <p:nvPr>
            <p:ph type="sldNum" idx="12"/>
          </p:nvPr>
        </p:nvSpPr>
        <p:spPr/>
        <p:txBody>
          <a:bodyPr/>
          <a:lstStyle/>
          <a:p>
            <a:fld id="{00000000-1234-1234-1234-123412341234}" type="slidenum">
              <a:rPr lang="en" smtClean="0"/>
              <a:pPr/>
              <a:t>7</a:t>
            </a:fld>
            <a:endParaRPr lang="en"/>
          </a:p>
        </p:txBody>
      </p:sp>
      <p:sp>
        <p:nvSpPr>
          <p:cNvPr id="9" name="Google Shape;153;p24">
            <a:extLst>
              <a:ext uri="{FF2B5EF4-FFF2-40B4-BE49-F238E27FC236}">
                <a16:creationId xmlns:a16="http://schemas.microsoft.com/office/drawing/2014/main" id="{AA5B2AAD-DA40-62AB-9C78-C7AB81920784}"/>
              </a:ext>
            </a:extLst>
          </p:cNvPr>
          <p:cNvSpPr/>
          <p:nvPr/>
        </p:nvSpPr>
        <p:spPr>
          <a:xfrm>
            <a:off x="0" y="6135013"/>
            <a:ext cx="12192000" cy="718626"/>
          </a:xfrm>
          <a:prstGeom prst="rect">
            <a:avLst/>
          </a:prstGeom>
          <a:solidFill>
            <a:srgbClr val="0070C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lvl="0" algn="ctr"/>
            <a:r>
              <a:rPr lang="en-US" sz="3200" dirty="0" err="1">
                <a:solidFill>
                  <a:schemeClr val="lt1"/>
                </a:solidFill>
              </a:rPr>
              <a:t>mmWave</a:t>
            </a:r>
            <a:r>
              <a:rPr lang="en-US" sz="3200" dirty="0">
                <a:solidFill>
                  <a:schemeClr val="lt1"/>
                </a:solidFill>
              </a:rPr>
              <a:t> is a better candidate for wireless power transfer</a:t>
            </a:r>
          </a:p>
        </p:txBody>
      </p:sp>
    </p:spTree>
    <p:extLst>
      <p:ext uri="{BB962C8B-B14F-4D97-AF65-F5344CB8AC3E}">
        <p14:creationId xmlns:p14="http://schemas.microsoft.com/office/powerpoint/2010/main" val="346480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6"/>
                                        </p:tgtEl>
                                      </p:cBhvr>
                                    </p:animEffect>
                                    <p:set>
                                      <p:cBhvr>
                                        <p:cTn id="12" dur="1" fill="hold">
                                          <p:stCondLst>
                                            <p:cond delay="499"/>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7"/>
                                        </p:tgtEl>
                                      </p:cBhvr>
                                    </p:animEffect>
                                    <p:set>
                                      <p:cBhvr>
                                        <p:cTn id="17" dur="1" fill="hold">
                                          <p:stCondLst>
                                            <p:cond delay="499"/>
                                          </p:stCondLst>
                                        </p:cTn>
                                        <p:tgtEl>
                                          <p:spTgt spid="3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xit" presetSubtype="0" fill="hold" grpId="0" nodeType="withEffect">
                                  <p:stCondLst>
                                    <p:cond delay="0"/>
                                  </p:stCondLst>
                                  <p:childTnLst>
                                    <p:animEffect transition="out" filter="fade">
                                      <p:cBhvr>
                                        <p:cTn id="44" dur="500"/>
                                        <p:tgtEl>
                                          <p:spTgt spid="35"/>
                                        </p:tgtEl>
                                      </p:cBhvr>
                                    </p:animEffect>
                                    <p:set>
                                      <p:cBhvr>
                                        <p:cTn id="45" dur="1" fill="hold">
                                          <p:stCondLst>
                                            <p:cond delay="499"/>
                                          </p:stCondLst>
                                        </p:cTn>
                                        <p:tgtEl>
                                          <p:spTgt spid="3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8F0EF-6AC3-1E68-D632-334E3BD2AAF0}"/>
              </a:ext>
            </a:extLst>
          </p:cNvPr>
          <p:cNvSpPr>
            <a:spLocks noGrp="1"/>
          </p:cNvSpPr>
          <p:nvPr>
            <p:ph type="title"/>
          </p:nvPr>
        </p:nvSpPr>
        <p:spPr/>
        <p:txBody>
          <a:bodyPr>
            <a:normAutofit fontScale="90000"/>
          </a:bodyPr>
          <a:lstStyle/>
          <a:p>
            <a:pPr algn="ctr"/>
            <a:r>
              <a:rPr lang="en-US" dirty="0"/>
              <a:t>How can IoT devices harvest energy from indoor </a:t>
            </a:r>
            <a:r>
              <a:rPr lang="en-US" dirty="0" err="1"/>
              <a:t>mmWave</a:t>
            </a:r>
            <a:r>
              <a:rPr lang="en-US" dirty="0"/>
              <a:t> access points?</a:t>
            </a:r>
            <a:br>
              <a:rPr lang="en-US" dirty="0"/>
            </a:br>
            <a:endParaRPr lang="en-US" dirty="0"/>
          </a:p>
        </p:txBody>
      </p:sp>
    </p:spTree>
    <p:extLst>
      <p:ext uri="{BB962C8B-B14F-4D97-AF65-F5344CB8AC3E}">
        <p14:creationId xmlns:p14="http://schemas.microsoft.com/office/powerpoint/2010/main" val="998912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B6685-91DD-658F-1BE6-6F6EF768281A}"/>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9CA154BC-0609-2A55-AF42-EC45C7F662B8}"/>
              </a:ext>
            </a:extLst>
          </p:cNvPr>
          <p:cNvGrpSpPr/>
          <p:nvPr/>
        </p:nvGrpSpPr>
        <p:grpSpPr>
          <a:xfrm>
            <a:off x="5519598" y="3421329"/>
            <a:ext cx="3835976" cy="807488"/>
            <a:chOff x="5151208" y="3576391"/>
            <a:chExt cx="3835976" cy="807488"/>
          </a:xfrm>
        </p:grpSpPr>
        <p:cxnSp>
          <p:nvCxnSpPr>
            <p:cNvPr id="19" name="Google Shape;873;p86">
              <a:extLst>
                <a:ext uri="{FF2B5EF4-FFF2-40B4-BE49-F238E27FC236}">
                  <a16:creationId xmlns:a16="http://schemas.microsoft.com/office/drawing/2014/main" id="{994A2F0B-8A6F-8FEA-155F-2182DB494BD3}"/>
                </a:ext>
              </a:extLst>
            </p:cNvPr>
            <p:cNvCxnSpPr>
              <a:cxnSpLocks/>
            </p:cNvCxnSpPr>
            <p:nvPr/>
          </p:nvCxnSpPr>
          <p:spPr>
            <a:xfrm>
              <a:off x="5151208" y="3963047"/>
              <a:ext cx="2284475" cy="11000"/>
            </a:xfrm>
            <a:prstGeom prst="straightConnector1">
              <a:avLst/>
            </a:prstGeom>
            <a:noFill/>
            <a:ln w="19050" cap="flat" cmpd="sng">
              <a:solidFill>
                <a:schemeClr val="dk2"/>
              </a:solidFill>
              <a:prstDash val="solid"/>
              <a:round/>
              <a:headEnd type="none" w="med" len="med"/>
              <a:tailEnd type="none" w="med" len="med"/>
            </a:ln>
          </p:spPr>
        </p:cxnSp>
        <p:sp>
          <p:nvSpPr>
            <p:cNvPr id="20" name="Google Shape;875;p86">
              <a:extLst>
                <a:ext uri="{FF2B5EF4-FFF2-40B4-BE49-F238E27FC236}">
                  <a16:creationId xmlns:a16="http://schemas.microsoft.com/office/drawing/2014/main" id="{D6D52257-9F94-9110-0BDE-A49B2C19B644}"/>
                </a:ext>
              </a:extLst>
            </p:cNvPr>
            <p:cNvSpPr/>
            <p:nvPr/>
          </p:nvSpPr>
          <p:spPr>
            <a:xfrm>
              <a:off x="5540963" y="3588568"/>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a:solidFill>
                    <a:schemeClr val="tx1"/>
                  </a:solidFill>
                </a:rPr>
                <a:t>Rectifier</a:t>
              </a:r>
            </a:p>
            <a:p>
              <a:pPr algn="ctr"/>
              <a:r>
                <a:rPr lang="en-US" sz="2400" dirty="0">
                  <a:solidFill>
                    <a:schemeClr val="tx1"/>
                  </a:solidFill>
                </a:rPr>
                <a:t>Circuit</a:t>
              </a:r>
            </a:p>
          </p:txBody>
        </p:sp>
        <p:sp>
          <p:nvSpPr>
            <p:cNvPr id="32" name="Google Shape;875;p86">
              <a:extLst>
                <a:ext uri="{FF2B5EF4-FFF2-40B4-BE49-F238E27FC236}">
                  <a16:creationId xmlns:a16="http://schemas.microsoft.com/office/drawing/2014/main" id="{B5CC8A91-8EC4-3E53-E45C-0997FD952C29}"/>
                </a:ext>
              </a:extLst>
            </p:cNvPr>
            <p:cNvSpPr/>
            <p:nvPr/>
          </p:nvSpPr>
          <p:spPr>
            <a:xfrm>
              <a:off x="7435683" y="3576391"/>
              <a:ext cx="1551501" cy="79531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dirty="0">
                  <a:solidFill>
                    <a:schemeClr val="tx1"/>
                  </a:solidFill>
                </a:rPr>
                <a:t>IoT Device</a:t>
              </a:r>
            </a:p>
          </p:txBody>
        </p:sp>
      </p:grpSp>
      <p:sp>
        <p:nvSpPr>
          <p:cNvPr id="2" name="Title 1">
            <a:extLst>
              <a:ext uri="{FF2B5EF4-FFF2-40B4-BE49-F238E27FC236}">
                <a16:creationId xmlns:a16="http://schemas.microsoft.com/office/drawing/2014/main" id="{F928FD27-A9E3-8781-DFE6-44A4B3540231}"/>
              </a:ext>
            </a:extLst>
          </p:cNvPr>
          <p:cNvSpPr>
            <a:spLocks noGrp="1"/>
          </p:cNvSpPr>
          <p:nvPr>
            <p:ph type="title"/>
          </p:nvPr>
        </p:nvSpPr>
        <p:spPr/>
        <p:txBody>
          <a:bodyPr>
            <a:normAutofit fontScale="90000"/>
          </a:bodyPr>
          <a:lstStyle/>
          <a:p>
            <a:r>
              <a:rPr lang="en-US" dirty="0"/>
              <a:t>Challenges #1: How to perform beamforming?</a:t>
            </a:r>
          </a:p>
        </p:txBody>
      </p:sp>
      <p:sp>
        <p:nvSpPr>
          <p:cNvPr id="4" name="Slide Number Placeholder 3">
            <a:extLst>
              <a:ext uri="{FF2B5EF4-FFF2-40B4-BE49-F238E27FC236}">
                <a16:creationId xmlns:a16="http://schemas.microsoft.com/office/drawing/2014/main" id="{A13914B3-A1EB-A81F-3E61-42070C4F7EBF}"/>
              </a:ext>
            </a:extLst>
          </p:cNvPr>
          <p:cNvSpPr>
            <a:spLocks noGrp="1"/>
          </p:cNvSpPr>
          <p:nvPr>
            <p:ph type="sldNum" idx="12"/>
          </p:nvPr>
        </p:nvSpPr>
        <p:spPr/>
        <p:txBody>
          <a:bodyPr/>
          <a:lstStyle/>
          <a:p>
            <a:fld id="{00000000-1234-1234-1234-123412341234}" type="slidenum">
              <a:rPr lang="en" smtClean="0"/>
              <a:pPr/>
              <a:t>9</a:t>
            </a:fld>
            <a:endParaRPr lang="en"/>
          </a:p>
        </p:txBody>
      </p:sp>
      <p:sp>
        <p:nvSpPr>
          <p:cNvPr id="9" name="TextBox 8">
            <a:extLst>
              <a:ext uri="{FF2B5EF4-FFF2-40B4-BE49-F238E27FC236}">
                <a16:creationId xmlns:a16="http://schemas.microsoft.com/office/drawing/2014/main" id="{DD88C239-8E8E-04CF-E923-648E360D9B9A}"/>
              </a:ext>
            </a:extLst>
          </p:cNvPr>
          <p:cNvSpPr txBox="1"/>
          <p:nvPr/>
        </p:nvSpPr>
        <p:spPr>
          <a:xfrm>
            <a:off x="644685" y="2052552"/>
            <a:ext cx="11383526" cy="523220"/>
          </a:xfrm>
          <a:prstGeom prst="rect">
            <a:avLst/>
          </a:prstGeom>
          <a:noFill/>
        </p:spPr>
        <p:txBody>
          <a:bodyPr wrap="square" rtlCol="0">
            <a:spAutoFit/>
          </a:bodyPr>
          <a:lstStyle/>
          <a:p>
            <a:r>
              <a:rPr lang="en-US" sz="2800" dirty="0">
                <a:solidFill>
                  <a:srgbClr val="FF0000"/>
                </a:solidFill>
              </a:rPr>
              <a:t>Our solution: </a:t>
            </a:r>
            <a:r>
              <a:rPr lang="en-US" sz="2800" b="1" dirty="0">
                <a:solidFill>
                  <a:srgbClr val="FF0000"/>
                </a:solidFill>
              </a:rPr>
              <a:t>passive</a:t>
            </a:r>
            <a:r>
              <a:rPr lang="en-US" sz="2800" dirty="0">
                <a:solidFill>
                  <a:srgbClr val="FF0000"/>
                </a:solidFill>
              </a:rPr>
              <a:t> beamforming using </a:t>
            </a:r>
            <a:r>
              <a:rPr lang="en-US" sz="2800" i="1" dirty="0">
                <a:solidFill>
                  <a:srgbClr val="FF0000"/>
                </a:solidFill>
              </a:rPr>
              <a:t>Frequency Scanning Antenna </a:t>
            </a:r>
            <a:r>
              <a:rPr lang="en-US" sz="2800" dirty="0">
                <a:solidFill>
                  <a:srgbClr val="FF0000"/>
                </a:solidFill>
              </a:rPr>
              <a:t>(FSA)</a:t>
            </a:r>
          </a:p>
        </p:txBody>
      </p:sp>
      <p:sp>
        <p:nvSpPr>
          <p:cNvPr id="10" name="TextBox 9">
            <a:extLst>
              <a:ext uri="{FF2B5EF4-FFF2-40B4-BE49-F238E27FC236}">
                <a16:creationId xmlns:a16="http://schemas.microsoft.com/office/drawing/2014/main" id="{1BB69C79-BBA7-61BE-1ADE-02698FA6A41D}"/>
              </a:ext>
            </a:extLst>
          </p:cNvPr>
          <p:cNvSpPr txBox="1"/>
          <p:nvPr/>
        </p:nvSpPr>
        <p:spPr>
          <a:xfrm>
            <a:off x="644685" y="1482202"/>
            <a:ext cx="10196547" cy="523220"/>
          </a:xfrm>
          <a:prstGeom prst="rect">
            <a:avLst/>
          </a:prstGeom>
          <a:noFill/>
        </p:spPr>
        <p:txBody>
          <a:bodyPr wrap="square" rtlCol="0">
            <a:spAutoFit/>
          </a:bodyPr>
          <a:lstStyle/>
          <a:p>
            <a:r>
              <a:rPr lang="en-US" sz="2800" dirty="0"/>
              <a:t>Conventional solution: active beamforming using phased array</a:t>
            </a:r>
          </a:p>
        </p:txBody>
      </p:sp>
      <p:sp>
        <p:nvSpPr>
          <p:cNvPr id="15" name="TextBox 14">
            <a:extLst>
              <a:ext uri="{FF2B5EF4-FFF2-40B4-BE49-F238E27FC236}">
                <a16:creationId xmlns:a16="http://schemas.microsoft.com/office/drawing/2014/main" id="{6A456125-B151-2595-20D3-D6052105F259}"/>
              </a:ext>
            </a:extLst>
          </p:cNvPr>
          <p:cNvSpPr txBox="1"/>
          <p:nvPr/>
        </p:nvSpPr>
        <p:spPr>
          <a:xfrm>
            <a:off x="3749698" y="5144847"/>
            <a:ext cx="5115816" cy="1384995"/>
          </a:xfrm>
          <a:prstGeom prst="rect">
            <a:avLst/>
          </a:prstGeom>
          <a:noFill/>
        </p:spPr>
        <p:txBody>
          <a:bodyPr wrap="square" rtlCol="0">
            <a:spAutoFit/>
          </a:bodyPr>
          <a:lstStyle/>
          <a:p>
            <a:r>
              <a:rPr lang="en-US" sz="2800" dirty="0"/>
              <a:t>Advantages: </a:t>
            </a:r>
          </a:p>
          <a:p>
            <a:pPr marL="285750" indent="-285750">
              <a:buFont typeface="Arial" panose="020B0604020202020204" pitchFamily="34" charset="0"/>
              <a:buChar char="•"/>
            </a:pPr>
            <a:r>
              <a:rPr lang="en-US" sz="2800" dirty="0"/>
              <a:t>Wide coverage angle</a:t>
            </a:r>
          </a:p>
          <a:p>
            <a:pPr marL="285750" indent="-285750">
              <a:buFont typeface="Arial" panose="020B0604020202020204" pitchFamily="34" charset="0"/>
              <a:buChar char="•"/>
            </a:pPr>
            <a:r>
              <a:rPr lang="en-US" sz="2800" dirty="0"/>
              <a:t>Zero power consumption</a:t>
            </a:r>
          </a:p>
        </p:txBody>
      </p:sp>
      <p:grpSp>
        <p:nvGrpSpPr>
          <p:cNvPr id="33" name="Group 32">
            <a:extLst>
              <a:ext uri="{FF2B5EF4-FFF2-40B4-BE49-F238E27FC236}">
                <a16:creationId xmlns:a16="http://schemas.microsoft.com/office/drawing/2014/main" id="{9F9F29B0-0A31-2E4B-C8A3-9A8E64F35DDC}"/>
              </a:ext>
            </a:extLst>
          </p:cNvPr>
          <p:cNvGrpSpPr/>
          <p:nvPr/>
        </p:nvGrpSpPr>
        <p:grpSpPr>
          <a:xfrm>
            <a:off x="2580678" y="2496528"/>
            <a:ext cx="2985456" cy="2497848"/>
            <a:chOff x="2746519" y="2605634"/>
            <a:chExt cx="2985456" cy="2497848"/>
          </a:xfrm>
        </p:grpSpPr>
        <p:sp>
          <p:nvSpPr>
            <p:cNvPr id="21" name="Google Shape;1132;p97">
              <a:extLst>
                <a:ext uri="{FF2B5EF4-FFF2-40B4-BE49-F238E27FC236}">
                  <a16:creationId xmlns:a16="http://schemas.microsoft.com/office/drawing/2014/main" id="{56A0BBAF-B07B-753B-1BD1-C65A9CFB87C7}"/>
                </a:ext>
              </a:extLst>
            </p:cNvPr>
            <p:cNvSpPr/>
            <p:nvPr/>
          </p:nvSpPr>
          <p:spPr>
            <a:xfrm rot="16200000">
              <a:off x="4915549" y="3382423"/>
              <a:ext cx="568762" cy="106409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vert="eaVert" wrap="square" lIns="121900" tIns="121900" rIns="121900" bIns="121900" anchor="ctr" anchorCtr="0">
              <a:noAutofit/>
            </a:bodyPr>
            <a:lstStyle/>
            <a:p>
              <a:pPr algn="ctr"/>
              <a:r>
                <a:rPr lang="en" sz="2400" dirty="0"/>
                <a:t>FSA</a:t>
              </a:r>
              <a:endParaRPr sz="2400" dirty="0"/>
            </a:p>
          </p:txBody>
        </p:sp>
        <p:sp>
          <p:nvSpPr>
            <p:cNvPr id="22" name="Google Shape;1134;p97">
              <a:extLst>
                <a:ext uri="{FF2B5EF4-FFF2-40B4-BE49-F238E27FC236}">
                  <a16:creationId xmlns:a16="http://schemas.microsoft.com/office/drawing/2014/main" id="{AA102A34-0328-9E08-DC2F-8696517A25E6}"/>
                </a:ext>
              </a:extLst>
            </p:cNvPr>
            <p:cNvSpPr/>
            <p:nvPr/>
          </p:nvSpPr>
          <p:spPr>
            <a:xfrm rot="17998700">
              <a:off x="3934699" y="2867646"/>
              <a:ext cx="231352" cy="1412869"/>
            </a:xfrm>
            <a:prstGeom prst="ellipse">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1135;p97">
              <a:extLst>
                <a:ext uri="{FF2B5EF4-FFF2-40B4-BE49-F238E27FC236}">
                  <a16:creationId xmlns:a16="http://schemas.microsoft.com/office/drawing/2014/main" id="{40F4A47F-7316-947B-DDDA-87C92815F033}"/>
                </a:ext>
              </a:extLst>
            </p:cNvPr>
            <p:cNvSpPr/>
            <p:nvPr/>
          </p:nvSpPr>
          <p:spPr>
            <a:xfrm rot="17078254">
              <a:off x="3860022" y="3015088"/>
              <a:ext cx="231101" cy="1412621"/>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1136;p97">
              <a:extLst>
                <a:ext uri="{FF2B5EF4-FFF2-40B4-BE49-F238E27FC236}">
                  <a16:creationId xmlns:a16="http://schemas.microsoft.com/office/drawing/2014/main" id="{AF01873D-445C-3EA9-2962-1ECCDE7270A7}"/>
                </a:ext>
              </a:extLst>
            </p:cNvPr>
            <p:cNvSpPr/>
            <p:nvPr/>
          </p:nvSpPr>
          <p:spPr>
            <a:xfrm rot="16200000">
              <a:off x="3825751" y="3205489"/>
              <a:ext cx="231200" cy="14128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1137;p97">
              <a:extLst>
                <a:ext uri="{FF2B5EF4-FFF2-40B4-BE49-F238E27FC236}">
                  <a16:creationId xmlns:a16="http://schemas.microsoft.com/office/drawing/2014/main" id="{BC9A5896-A854-40F6-9F31-C9F70A7A4C80}"/>
                </a:ext>
              </a:extLst>
            </p:cNvPr>
            <p:cNvSpPr/>
            <p:nvPr/>
          </p:nvSpPr>
          <p:spPr>
            <a:xfrm rot="15353501">
              <a:off x="3857877" y="3421940"/>
              <a:ext cx="231379" cy="1412723"/>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1138;p97">
              <a:extLst>
                <a:ext uri="{FF2B5EF4-FFF2-40B4-BE49-F238E27FC236}">
                  <a16:creationId xmlns:a16="http://schemas.microsoft.com/office/drawing/2014/main" id="{EDF47780-29A6-8196-CD16-A468B72C8728}"/>
                </a:ext>
              </a:extLst>
            </p:cNvPr>
            <p:cNvSpPr/>
            <p:nvPr/>
          </p:nvSpPr>
          <p:spPr>
            <a:xfrm rot="14361528">
              <a:off x="3934626" y="3597061"/>
              <a:ext cx="231527" cy="1412484"/>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1147;p97">
              <a:extLst>
                <a:ext uri="{FF2B5EF4-FFF2-40B4-BE49-F238E27FC236}">
                  <a16:creationId xmlns:a16="http://schemas.microsoft.com/office/drawing/2014/main" id="{A8E92BC4-7A1E-D0AF-399C-75006303D94F}"/>
                </a:ext>
              </a:extLst>
            </p:cNvPr>
            <p:cNvSpPr txBox="1"/>
            <p:nvPr/>
          </p:nvSpPr>
          <p:spPr>
            <a:xfrm>
              <a:off x="3116955" y="2605634"/>
              <a:ext cx="533600" cy="1231066"/>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1</a:t>
              </a:r>
              <a:endParaRPr lang="en-US" sz="2800" dirty="0"/>
            </a:p>
            <a:p>
              <a:endParaRPr lang="en-US" sz="2800" dirty="0"/>
            </a:p>
          </p:txBody>
        </p:sp>
        <p:sp>
          <p:nvSpPr>
            <p:cNvPr id="28" name="Google Shape;1148;p97">
              <a:extLst>
                <a:ext uri="{FF2B5EF4-FFF2-40B4-BE49-F238E27FC236}">
                  <a16:creationId xmlns:a16="http://schemas.microsoft.com/office/drawing/2014/main" id="{97C42522-53C5-E762-C21E-71BA83FDC10C}"/>
                </a:ext>
              </a:extLst>
            </p:cNvPr>
            <p:cNvSpPr txBox="1"/>
            <p:nvPr/>
          </p:nvSpPr>
          <p:spPr>
            <a:xfrm>
              <a:off x="2848817" y="2983403"/>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2</a:t>
              </a:r>
              <a:endParaRPr lang="en-US" sz="2800" dirty="0"/>
            </a:p>
          </p:txBody>
        </p:sp>
        <p:sp>
          <p:nvSpPr>
            <p:cNvPr id="29" name="Google Shape;1148;p97">
              <a:extLst>
                <a:ext uri="{FF2B5EF4-FFF2-40B4-BE49-F238E27FC236}">
                  <a16:creationId xmlns:a16="http://schemas.microsoft.com/office/drawing/2014/main" id="{E3C54520-D231-E92D-E0D9-D621FA2B5064}"/>
                </a:ext>
              </a:extLst>
            </p:cNvPr>
            <p:cNvSpPr txBox="1"/>
            <p:nvPr/>
          </p:nvSpPr>
          <p:spPr>
            <a:xfrm>
              <a:off x="2856028" y="3854020"/>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4</a:t>
              </a:r>
              <a:endParaRPr lang="en-US" sz="2800" dirty="0"/>
            </a:p>
          </p:txBody>
        </p:sp>
        <p:sp>
          <p:nvSpPr>
            <p:cNvPr id="30" name="Google Shape;1148;p97">
              <a:extLst>
                <a:ext uri="{FF2B5EF4-FFF2-40B4-BE49-F238E27FC236}">
                  <a16:creationId xmlns:a16="http://schemas.microsoft.com/office/drawing/2014/main" id="{41877116-7B0B-55D1-86B5-2BB01395BB0B}"/>
                </a:ext>
              </a:extLst>
            </p:cNvPr>
            <p:cNvSpPr txBox="1"/>
            <p:nvPr/>
          </p:nvSpPr>
          <p:spPr>
            <a:xfrm>
              <a:off x="3090798" y="4303303"/>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5</a:t>
              </a:r>
              <a:endParaRPr lang="en-US" sz="2800" dirty="0"/>
            </a:p>
          </p:txBody>
        </p:sp>
        <p:sp>
          <p:nvSpPr>
            <p:cNvPr id="31" name="Google Shape;1148;p97">
              <a:extLst>
                <a:ext uri="{FF2B5EF4-FFF2-40B4-BE49-F238E27FC236}">
                  <a16:creationId xmlns:a16="http://schemas.microsoft.com/office/drawing/2014/main" id="{804A336C-DA44-6EEF-A7F8-386E048B6363}"/>
                </a:ext>
              </a:extLst>
            </p:cNvPr>
            <p:cNvSpPr txBox="1"/>
            <p:nvPr/>
          </p:nvSpPr>
          <p:spPr>
            <a:xfrm>
              <a:off x="2746519" y="3390714"/>
              <a:ext cx="533600" cy="800179"/>
            </a:xfrm>
            <a:prstGeom prst="rect">
              <a:avLst/>
            </a:prstGeom>
            <a:noFill/>
            <a:ln>
              <a:noFill/>
            </a:ln>
          </p:spPr>
          <p:txBody>
            <a:bodyPr spcFirstLastPara="1" wrap="square" lIns="121900" tIns="121900" rIns="121900" bIns="121900" anchor="t" anchorCtr="0">
              <a:spAutoFit/>
            </a:bodyPr>
            <a:lstStyle/>
            <a:p>
              <a:r>
                <a:rPr lang="en-US" sz="2800" i="1" dirty="0">
                  <a:solidFill>
                    <a:schemeClr val="dk1"/>
                  </a:solidFill>
                  <a:latin typeface="Times New Roman"/>
                  <a:ea typeface="Times New Roman"/>
                  <a:cs typeface="Times New Roman"/>
                  <a:sym typeface="Times New Roman"/>
                </a:rPr>
                <a:t>f</a:t>
              </a:r>
              <a:r>
                <a:rPr lang="en-US" sz="3600" i="1" baseline="-25000" dirty="0">
                  <a:solidFill>
                    <a:schemeClr val="dk1"/>
                  </a:solidFill>
                  <a:latin typeface="Times New Roman"/>
                  <a:ea typeface="Times New Roman"/>
                  <a:cs typeface="Times New Roman"/>
                  <a:sym typeface="Times New Roman"/>
                </a:rPr>
                <a:t>3</a:t>
              </a:r>
              <a:endParaRPr lang="en-US" sz="2800" dirty="0"/>
            </a:p>
          </p:txBody>
        </p:sp>
      </p:grpSp>
    </p:spTree>
    <p:extLst>
      <p:ext uri="{BB962C8B-B14F-4D97-AF65-F5344CB8AC3E}">
        <p14:creationId xmlns:p14="http://schemas.microsoft.com/office/powerpoint/2010/main" val="135274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2061</TotalTime>
  <Words>4739</Words>
  <Application>Microsoft Office PowerPoint</Application>
  <PresentationFormat>Widescreen</PresentationFormat>
  <Paragraphs>545</Paragraphs>
  <Slides>32</Slides>
  <Notes>32</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Google Sans</vt:lpstr>
      <vt:lpstr>Slack-Lato</vt:lpstr>
      <vt:lpstr>Arial</vt:lpstr>
      <vt:lpstr>Calibri</vt:lpstr>
      <vt:lpstr>Calibri Light</vt:lpstr>
      <vt:lpstr>Cambria Math</vt:lpstr>
      <vt:lpstr>Times New Roman</vt:lpstr>
      <vt:lpstr>Wingdings</vt:lpstr>
      <vt:lpstr>Office Theme</vt:lpstr>
      <vt:lpstr>Can IoT Devices be Powered up by  Future Indoor Wireless Networks?</vt:lpstr>
      <vt:lpstr>Growth of Internet of Things</vt:lpstr>
      <vt:lpstr> Our idea: Access Point are mostly idle during nights, use them to transfer power to IoT device batteries</vt:lpstr>
      <vt:lpstr>Which spectrum band serves better for wireless power transfer? </vt:lpstr>
      <vt:lpstr>Which spectrum band serves better for wireless power transfer? </vt:lpstr>
      <vt:lpstr>Link Budget Analysis</vt:lpstr>
      <vt:lpstr>Harvested Power vs Distance Simulation</vt:lpstr>
      <vt:lpstr>How can IoT devices harvest energy from indoor mmWave access points? </vt:lpstr>
      <vt:lpstr>Challenges #1: How to perform beamforming?</vt:lpstr>
      <vt:lpstr>Challenges #2: How to do beam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vt:lpstr>
      <vt:lpstr>Harvest Power vs Distance Measurement</vt:lpstr>
      <vt:lpstr>Conclusion</vt:lpstr>
      <vt:lpstr>This Paper</vt:lpstr>
      <vt:lpstr>This Paper</vt:lpstr>
      <vt:lpstr>PowerPoint Presentation</vt:lpstr>
      <vt:lpstr>Challenges #1: How to perform beamforming?</vt:lpstr>
      <vt:lpstr>PowerPoint Presentation</vt:lpstr>
      <vt:lpstr>Evaluation</vt:lpstr>
      <vt:lpstr>Harvest Power vs Distance Measurement</vt:lpstr>
      <vt:lpstr>RSSI Profile Measurement Result</vt:lpstr>
      <vt:lpstr>mmWave harvester beam alignment</vt:lpstr>
      <vt:lpstr>Existing Works</vt:lpstr>
      <vt:lpstr>Challenges</vt:lpstr>
      <vt:lpstr>What is FSA?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mmCharge: Enhancing mmWave Power Transfer using Passive Beamforming</dc:title>
  <dc:creator>Tianxiang Li</dc:creator>
  <cp:lastModifiedBy>LuHaofan</cp:lastModifiedBy>
  <cp:revision>122</cp:revision>
  <dcterms:created xsi:type="dcterms:W3CDTF">2024-02-15T08:40:25Z</dcterms:created>
  <dcterms:modified xsi:type="dcterms:W3CDTF">2024-03-02T01:57:31Z</dcterms:modified>
</cp:coreProperties>
</file>